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5964"/>
  </p:normalViewPr>
  <p:slideViewPr>
    <p:cSldViewPr snapToGrid="0">
      <p:cViewPr varScale="1">
        <p:scale>
          <a:sx n="128" d="100"/>
          <a:sy n="128" d="100"/>
        </p:scale>
        <p:origin x="4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4/14/25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4/14/25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4/14/25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4/14/25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4/14/25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4/14/25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4/14/25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4/14/25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4/14/25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4/14/25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4/14/25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4/14/25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4" Type="http://schemas.openxmlformats.org/officeDocument/2006/relationships/hyperlink" Target="mailto:Peltier.33@osu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5F1CC53-719A-4763-BF30-5E25A63CEF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6109556B-EAE9-4435-B409-0519F2CBD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552267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5814CCBE-423E-41B2-A9F3-82679F490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Content Placeholder 5" descr="Background pattern&#10;&#10;Description automatically generated">
            <a:extLst>
              <a:ext uri="{FF2B5EF4-FFF2-40B4-BE49-F238E27FC236}">
                <a16:creationId xmlns:a16="http://schemas.microsoft.com/office/drawing/2014/main" id="{BCA057CD-359E-3FFC-CD7C-C472D0E674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4843" r="14500"/>
          <a:stretch/>
        </p:blipFill>
        <p:spPr>
          <a:xfrm>
            <a:off x="7552266" y="10"/>
            <a:ext cx="4639734" cy="6857990"/>
          </a:xfrm>
          <a:prstGeom prst="rect">
            <a:avLst/>
          </a:prstGeom>
        </p:spPr>
      </p:pic>
      <p:pic>
        <p:nvPicPr>
          <p:cNvPr id="8" name="Picture 7" descr="Shape, rectangle&#10;&#10;Description automatically generated">
            <a:extLst>
              <a:ext uri="{FF2B5EF4-FFF2-40B4-BE49-F238E27FC236}">
                <a16:creationId xmlns:a16="http://schemas.microsoft.com/office/drawing/2014/main" id="{B82A665E-552D-3A89-20DE-79685A84B2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017" y="571500"/>
            <a:ext cx="431800" cy="1714500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191145-1122-A9CD-900A-2F8A983C27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0" y="32302"/>
            <a:ext cx="1131933" cy="6793396"/>
          </a:xfrm>
        </p:spPr>
        <p:txBody>
          <a:bodyPr vert="vert270" lIns="45720" tIns="45720" rIns="4572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7200" b="1" dirty="0">
                <a:solidFill>
                  <a:srgbClr val="FFFFFF"/>
                </a:solidFill>
                <a:latin typeface="+mj-lt"/>
              </a:rPr>
              <a:t>LING/AFAMAST 5501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4750C6-11F4-9494-F32B-F6B9E1B35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1932" y="75094"/>
            <a:ext cx="6153452" cy="1253157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4800" b="1" cap="none" dirty="0">
                <a:solidFill>
                  <a:srgbClr val="FFFFFF"/>
                </a:solidFill>
              </a:rPr>
              <a:t>AN INTRO TO AFRICAN AMERICAN ENGLISH</a:t>
            </a:r>
            <a:endParaRPr lang="en-US" sz="4800" b="1" i="1" cap="none" dirty="0">
              <a:solidFill>
                <a:srgbClr val="FFFFFF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75B481F-4F35-88C1-B2BB-75DDBEF679CB}"/>
              </a:ext>
            </a:extLst>
          </p:cNvPr>
          <p:cNvSpPr txBox="1"/>
          <p:nvPr/>
        </p:nvSpPr>
        <p:spPr>
          <a:xfrm>
            <a:off x="8536543" y="2372300"/>
            <a:ext cx="2671180" cy="2113399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DR. JOY PELTIER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Peltier.33@osu.edu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0" marR="0" algn="ctr">
              <a:spcAft>
                <a:spcPts val="800"/>
              </a:spcAft>
              <a:buNone/>
            </a:pPr>
            <a:r>
              <a:rPr lang="en-US" sz="1800" b="1" kern="100" dirty="0">
                <a:solidFill>
                  <a:schemeClr val="accent2">
                    <a:lumMod val="75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Autumn 2025</a:t>
            </a:r>
          </a:p>
          <a:p>
            <a:pPr marL="0" marR="0" algn="ctr">
              <a:spcAft>
                <a:spcPts val="800"/>
              </a:spcAft>
              <a:buNone/>
            </a:pPr>
            <a:r>
              <a:rPr lang="en-US" sz="1800" kern="100" dirty="0">
                <a:solidFill>
                  <a:schemeClr val="accent2">
                    <a:lumMod val="75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Mon/Wed 12:45-2:05pm</a:t>
            </a:r>
          </a:p>
          <a:p>
            <a:pPr marL="0" marR="0" algn="ctr">
              <a:spcAft>
                <a:spcPts val="800"/>
              </a:spcAft>
            </a:pPr>
            <a:r>
              <a:rPr lang="en-US" sz="1800" kern="100" dirty="0">
                <a:solidFill>
                  <a:schemeClr val="accent2">
                    <a:lumMod val="75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Oxley Hall, Room 103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00001F3D-41F7-0BBF-900E-4A5EF6251615}"/>
              </a:ext>
            </a:extLst>
          </p:cNvPr>
          <p:cNvSpPr/>
          <p:nvPr/>
        </p:nvSpPr>
        <p:spPr>
          <a:xfrm>
            <a:off x="1097050" y="1283524"/>
            <a:ext cx="6223217" cy="531679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LEARN TO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effectLst/>
                <a:latin typeface="+mj-lt"/>
              </a:rPr>
              <a:t>…</a:t>
            </a:r>
            <a:endParaRPr lang="en-US" sz="2800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marL="342900" marR="0" lvl="0" indent="-342900">
              <a:buFont typeface="Symbol" pitchFamily="2" charset="2"/>
              <a:buChar char=""/>
            </a:pPr>
            <a:r>
              <a:rPr lang="en-US" sz="1700" kern="100" dirty="0">
                <a:solidFill>
                  <a:schemeClr val="accent2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Understand and d</a:t>
            </a:r>
            <a:r>
              <a:rPr lang="en-US" sz="1700" kern="100" dirty="0">
                <a:solidFill>
                  <a:schemeClr val="accent2">
                    <a:lumMod val="75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escribe </a:t>
            </a:r>
            <a:r>
              <a:rPr lang="en-US" sz="1700" b="1" kern="100" dirty="0">
                <a:solidFill>
                  <a:schemeClr val="accent2">
                    <a:lumMod val="75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linguistic features </a:t>
            </a:r>
            <a:r>
              <a:rPr lang="en-US" sz="1700" kern="100" dirty="0">
                <a:solidFill>
                  <a:schemeClr val="accent2">
                    <a:lumMod val="75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that distinguish African American Language (AAL) </a:t>
            </a:r>
          </a:p>
          <a:p>
            <a:pPr marL="342900" marR="0" lvl="0" indent="-342900">
              <a:buFont typeface="Symbol" pitchFamily="2" charset="2"/>
              <a:buChar char=""/>
            </a:pPr>
            <a:r>
              <a:rPr lang="en-US" sz="1700" kern="100" dirty="0">
                <a:solidFill>
                  <a:schemeClr val="accent2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U</a:t>
            </a:r>
            <a:r>
              <a:rPr lang="en-US" sz="1700" kern="100" dirty="0">
                <a:solidFill>
                  <a:schemeClr val="accent2">
                    <a:lumMod val="75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nderstand the </a:t>
            </a:r>
            <a:r>
              <a:rPr lang="en-US" sz="1700" b="1" kern="100" dirty="0">
                <a:solidFill>
                  <a:schemeClr val="accent2">
                    <a:lumMod val="75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socio-historical background</a:t>
            </a:r>
            <a:r>
              <a:rPr lang="en-US" sz="1700" kern="100" dirty="0">
                <a:solidFill>
                  <a:schemeClr val="accent2">
                    <a:lumMod val="75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surrounding AAL’s emergence</a:t>
            </a:r>
          </a:p>
          <a:p>
            <a:pPr marL="342900" marR="0" lvl="0" indent="-342900">
              <a:buFont typeface="Symbol" pitchFamily="2" charset="2"/>
              <a:buChar char=""/>
            </a:pPr>
            <a:r>
              <a:rPr lang="en-US" sz="1700" kern="100" dirty="0">
                <a:solidFill>
                  <a:schemeClr val="accent2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D</a:t>
            </a:r>
            <a:r>
              <a:rPr lang="en-US" sz="1700" kern="100" dirty="0">
                <a:solidFill>
                  <a:schemeClr val="accent2">
                    <a:lumMod val="75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escribe and critique competing hypotheses regarding AAL’s </a:t>
            </a:r>
            <a:r>
              <a:rPr lang="en-US" sz="1700" b="1" kern="100" dirty="0">
                <a:solidFill>
                  <a:schemeClr val="accent2">
                    <a:lumMod val="75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origins and development</a:t>
            </a:r>
          </a:p>
          <a:p>
            <a:pPr marL="342900" marR="0" lvl="0" indent="-342900">
              <a:buFont typeface="Symbol" pitchFamily="2" charset="2"/>
              <a:buChar char=""/>
            </a:pPr>
            <a:r>
              <a:rPr lang="en-US" sz="1700" kern="100" dirty="0">
                <a:solidFill>
                  <a:schemeClr val="accent2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I</a:t>
            </a:r>
            <a:r>
              <a:rPr lang="en-US" sz="1700" kern="100" dirty="0">
                <a:solidFill>
                  <a:schemeClr val="accent2">
                    <a:lumMod val="75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dentify and counter </a:t>
            </a:r>
            <a:r>
              <a:rPr lang="en-US" sz="1700" b="1" kern="100" dirty="0">
                <a:solidFill>
                  <a:schemeClr val="accent2">
                    <a:lumMod val="75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common myths </a:t>
            </a:r>
            <a:r>
              <a:rPr lang="en-US" sz="1700" kern="100" dirty="0">
                <a:solidFill>
                  <a:schemeClr val="accent2">
                    <a:lumMod val="75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about AAL</a:t>
            </a:r>
          </a:p>
          <a:p>
            <a:pPr marL="342900" marR="0" lvl="0" indent="-342900">
              <a:spcAft>
                <a:spcPts val="800"/>
              </a:spcAft>
              <a:buFont typeface="Symbol" pitchFamily="2" charset="2"/>
              <a:buChar char=""/>
            </a:pPr>
            <a:r>
              <a:rPr lang="en-US" sz="1700" kern="100" dirty="0">
                <a:solidFill>
                  <a:schemeClr val="accent2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U</a:t>
            </a:r>
            <a:r>
              <a:rPr lang="en-US" sz="1700" kern="100" dirty="0">
                <a:solidFill>
                  <a:schemeClr val="accent2">
                    <a:lumMod val="75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nderstand how the </a:t>
            </a:r>
            <a:r>
              <a:rPr lang="en-US" sz="1700" b="1" kern="100" dirty="0">
                <a:solidFill>
                  <a:schemeClr val="accent2">
                    <a:lumMod val="75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place of AAL in African American life </a:t>
            </a:r>
            <a:r>
              <a:rPr lang="en-US" sz="1700" kern="100" dirty="0">
                <a:solidFill>
                  <a:schemeClr val="accent2">
                    <a:lumMod val="75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is shaped by cultural values, language ideologies and attitudes, and other social factors</a:t>
            </a:r>
          </a:p>
          <a:p>
            <a:pPr marR="0" lvl="0">
              <a:spcAft>
                <a:spcPts val="800"/>
              </a:spcAft>
            </a:pPr>
            <a:endParaRPr lang="en-US" sz="1700" kern="100" dirty="0">
              <a:solidFill>
                <a:schemeClr val="accent2">
                  <a:lumMod val="75000"/>
                </a:schemeClr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AN OPPORTUNITY TO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effectLst/>
                <a:latin typeface="+mj-lt"/>
              </a:rPr>
              <a:t>…</a:t>
            </a:r>
            <a:endParaRPr lang="en-US" sz="2800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marL="342900" marR="0" lvl="0" indent="-342900">
              <a:buFont typeface="Symbol" pitchFamily="2" charset="2"/>
              <a:buChar char=""/>
            </a:pPr>
            <a:r>
              <a:rPr lang="en-US" sz="1700" kern="100" dirty="0">
                <a:solidFill>
                  <a:schemeClr val="accent2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U</a:t>
            </a:r>
            <a:r>
              <a:rPr lang="en-US" sz="1700" kern="100" dirty="0">
                <a:solidFill>
                  <a:schemeClr val="accent2">
                    <a:lumMod val="75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ndertake </a:t>
            </a:r>
            <a:r>
              <a:rPr lang="en-US" sz="1700" b="1" kern="100" dirty="0">
                <a:solidFill>
                  <a:schemeClr val="accent2">
                    <a:lumMod val="75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independent research </a:t>
            </a:r>
            <a:r>
              <a:rPr lang="en-US" sz="1700" kern="100" dirty="0">
                <a:solidFill>
                  <a:schemeClr val="accent2">
                    <a:lumMod val="75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related to AAL that also supports your own research program</a:t>
            </a:r>
          </a:p>
          <a:p>
            <a:pPr marL="342900" marR="0" lvl="0" indent="-342900">
              <a:spcAft>
                <a:spcPts val="800"/>
              </a:spcAft>
              <a:buFont typeface="Symbol" pitchFamily="2" charset="2"/>
              <a:buChar char=""/>
            </a:pPr>
            <a:r>
              <a:rPr lang="en-US" sz="1700" kern="100" dirty="0">
                <a:solidFill>
                  <a:schemeClr val="accent2">
                    <a:lumMod val="75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R</a:t>
            </a:r>
            <a:r>
              <a:rPr lang="en-US" sz="1700" kern="100" dirty="0">
                <a:solidFill>
                  <a:schemeClr val="accent2">
                    <a:lumMod val="75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eflect critically on </a:t>
            </a:r>
            <a:r>
              <a:rPr lang="en-US" sz="1700" b="1" kern="100" dirty="0">
                <a:solidFill>
                  <a:schemeClr val="accent2">
                    <a:lumMod val="75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your own language</a:t>
            </a:r>
            <a:r>
              <a:rPr lang="en-US" sz="1700" kern="100" dirty="0">
                <a:solidFill>
                  <a:schemeClr val="accent2">
                    <a:lumMod val="75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attitudes and patterns of language use</a:t>
            </a:r>
          </a:p>
        </p:txBody>
      </p:sp>
    </p:spTree>
    <p:extLst>
      <p:ext uri="{BB962C8B-B14F-4D97-AF65-F5344CB8AC3E}">
        <p14:creationId xmlns:p14="http://schemas.microsoft.com/office/powerpoint/2010/main" val="24957961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41</TotalTime>
  <Words>126</Words>
  <Application>Microsoft Macintosh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Symbol</vt:lpstr>
      <vt:lpstr>Tw Cen MT</vt:lpstr>
      <vt:lpstr>Tw Cen MT Condensed</vt:lpstr>
      <vt:lpstr>Wingdings 3</vt:lpstr>
      <vt:lpstr>Integral</vt:lpstr>
      <vt:lpstr>AN INTRO TO AFRICAN AMERICAN ENGLISH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CREOLE &amp; PIDGIN LANGUAGES</dc:title>
  <dc:creator>Peltier, Joy</dc:creator>
  <cp:lastModifiedBy>Peltier, Joy</cp:lastModifiedBy>
  <cp:revision>6</cp:revision>
  <dcterms:created xsi:type="dcterms:W3CDTF">2022-10-31T16:28:03Z</dcterms:created>
  <dcterms:modified xsi:type="dcterms:W3CDTF">2025-04-14T16:27:57Z</dcterms:modified>
</cp:coreProperties>
</file>