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4" r:id="rId3"/>
    <p:sldId id="257" r:id="rId4"/>
    <p:sldId id="264" r:id="rId5"/>
    <p:sldId id="261" r:id="rId6"/>
    <p:sldId id="286" r:id="rId7"/>
    <p:sldId id="258" r:id="rId8"/>
    <p:sldId id="259" r:id="rId9"/>
    <p:sldId id="262" r:id="rId10"/>
    <p:sldId id="263" r:id="rId11"/>
    <p:sldId id="265" r:id="rId12"/>
    <p:sldId id="266" r:id="rId13"/>
    <p:sldId id="267" r:id="rId14"/>
    <p:sldId id="268" r:id="rId15"/>
    <p:sldId id="287" r:id="rId16"/>
    <p:sldId id="269" r:id="rId17"/>
    <p:sldId id="273" r:id="rId18"/>
    <p:sldId id="288" r:id="rId19"/>
    <p:sldId id="292" r:id="rId20"/>
    <p:sldId id="270" r:id="rId21"/>
    <p:sldId id="271" r:id="rId22"/>
    <p:sldId id="293" r:id="rId23"/>
    <p:sldId id="272" r:id="rId24"/>
    <p:sldId id="274" r:id="rId25"/>
    <p:sldId id="275" r:id="rId26"/>
    <p:sldId id="276" r:id="rId27"/>
    <p:sldId id="277" r:id="rId28"/>
    <p:sldId id="278" r:id="rId29"/>
    <p:sldId id="279" r:id="rId30"/>
    <p:sldId id="289" r:id="rId31"/>
    <p:sldId id="290" r:id="rId32"/>
    <p:sldId id="281" r:id="rId33"/>
    <p:sldId id="291" r:id="rId34"/>
    <p:sldId id="280" r:id="rId35"/>
    <p:sldId id="282" r:id="rId36"/>
    <p:sldId id="283" r:id="rId37"/>
    <p:sldId id="284" r:id="rId38"/>
    <p:sldId id="285"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0" autoAdjust="0"/>
    <p:restoredTop sz="94660"/>
  </p:normalViewPr>
  <p:slideViewPr>
    <p:cSldViewPr snapToGrid="0">
      <p:cViewPr>
        <p:scale>
          <a:sx n="122" d="100"/>
          <a:sy n="122" d="100"/>
        </p:scale>
        <p:origin x="-472" y="-5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6B2FF-920C-4062-9536-5E286E2C34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2AD39A-7474-4FD1-8226-D289012950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023B56-4C56-4202-9214-E9972AFA7160}"/>
              </a:ext>
            </a:extLst>
          </p:cNvPr>
          <p:cNvSpPr>
            <a:spLocks noGrp="1"/>
          </p:cNvSpPr>
          <p:nvPr>
            <p:ph type="dt" sz="half" idx="10"/>
          </p:nvPr>
        </p:nvSpPr>
        <p:spPr/>
        <p:txBody>
          <a:bodyPr/>
          <a:lstStyle/>
          <a:p>
            <a:fld id="{AC519E79-B44A-4F58-B711-6928709B966F}" type="datetimeFigureOut">
              <a:rPr lang="en-US" smtClean="0"/>
              <a:t>9/11/20</a:t>
            </a:fld>
            <a:endParaRPr lang="en-US"/>
          </a:p>
        </p:txBody>
      </p:sp>
      <p:sp>
        <p:nvSpPr>
          <p:cNvPr id="5" name="Footer Placeholder 4">
            <a:extLst>
              <a:ext uri="{FF2B5EF4-FFF2-40B4-BE49-F238E27FC236}">
                <a16:creationId xmlns:a16="http://schemas.microsoft.com/office/drawing/2014/main" id="{341BD579-592B-4BB7-A769-EF90CB5A1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486474-4CB8-4C15-B72C-0595731A9933}"/>
              </a:ext>
            </a:extLst>
          </p:cNvPr>
          <p:cNvSpPr>
            <a:spLocks noGrp="1"/>
          </p:cNvSpPr>
          <p:nvPr>
            <p:ph type="sldNum" sz="quarter" idx="12"/>
          </p:nvPr>
        </p:nvSpPr>
        <p:spPr/>
        <p:txBody>
          <a:bodyPr/>
          <a:lstStyle/>
          <a:p>
            <a:fld id="{EE3831B8-CAAF-4751-98D3-D496BC21ED6B}" type="slidenum">
              <a:rPr lang="en-US" smtClean="0"/>
              <a:t>‹#›</a:t>
            </a:fld>
            <a:endParaRPr lang="en-US"/>
          </a:p>
        </p:txBody>
      </p:sp>
    </p:spTree>
    <p:extLst>
      <p:ext uri="{BB962C8B-B14F-4D97-AF65-F5344CB8AC3E}">
        <p14:creationId xmlns:p14="http://schemas.microsoft.com/office/powerpoint/2010/main" val="2320998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DE4F6-CAA3-41BE-90C6-AAC5FA3891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5A9E3E-2652-474D-AB75-2878E4EA32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927436-E01A-4D65-ACC9-044A13CE85D6}"/>
              </a:ext>
            </a:extLst>
          </p:cNvPr>
          <p:cNvSpPr>
            <a:spLocks noGrp="1"/>
          </p:cNvSpPr>
          <p:nvPr>
            <p:ph type="dt" sz="half" idx="10"/>
          </p:nvPr>
        </p:nvSpPr>
        <p:spPr/>
        <p:txBody>
          <a:bodyPr/>
          <a:lstStyle/>
          <a:p>
            <a:fld id="{AC519E79-B44A-4F58-B711-6928709B966F}" type="datetimeFigureOut">
              <a:rPr lang="en-US" smtClean="0"/>
              <a:t>9/11/20</a:t>
            </a:fld>
            <a:endParaRPr lang="en-US"/>
          </a:p>
        </p:txBody>
      </p:sp>
      <p:sp>
        <p:nvSpPr>
          <p:cNvPr id="5" name="Footer Placeholder 4">
            <a:extLst>
              <a:ext uri="{FF2B5EF4-FFF2-40B4-BE49-F238E27FC236}">
                <a16:creationId xmlns:a16="http://schemas.microsoft.com/office/drawing/2014/main" id="{B27AC183-107A-4274-93B5-50E3C66802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3FBDB-307B-4AD1-9D87-3228A97B2AD1}"/>
              </a:ext>
            </a:extLst>
          </p:cNvPr>
          <p:cNvSpPr>
            <a:spLocks noGrp="1"/>
          </p:cNvSpPr>
          <p:nvPr>
            <p:ph type="sldNum" sz="quarter" idx="12"/>
          </p:nvPr>
        </p:nvSpPr>
        <p:spPr/>
        <p:txBody>
          <a:bodyPr/>
          <a:lstStyle/>
          <a:p>
            <a:fld id="{EE3831B8-CAAF-4751-98D3-D496BC21ED6B}" type="slidenum">
              <a:rPr lang="en-US" smtClean="0"/>
              <a:t>‹#›</a:t>
            </a:fld>
            <a:endParaRPr lang="en-US"/>
          </a:p>
        </p:txBody>
      </p:sp>
    </p:spTree>
    <p:extLst>
      <p:ext uri="{BB962C8B-B14F-4D97-AF65-F5344CB8AC3E}">
        <p14:creationId xmlns:p14="http://schemas.microsoft.com/office/powerpoint/2010/main" val="2856449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414D24-E85A-40D6-B7D8-C931D35250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954304-70EF-4A0A-B33B-336466AFA2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91A69C-B52A-45BF-AF56-1F96626B427F}"/>
              </a:ext>
            </a:extLst>
          </p:cNvPr>
          <p:cNvSpPr>
            <a:spLocks noGrp="1"/>
          </p:cNvSpPr>
          <p:nvPr>
            <p:ph type="dt" sz="half" idx="10"/>
          </p:nvPr>
        </p:nvSpPr>
        <p:spPr/>
        <p:txBody>
          <a:bodyPr/>
          <a:lstStyle/>
          <a:p>
            <a:fld id="{AC519E79-B44A-4F58-B711-6928709B966F}" type="datetimeFigureOut">
              <a:rPr lang="en-US" smtClean="0"/>
              <a:t>9/11/20</a:t>
            </a:fld>
            <a:endParaRPr lang="en-US"/>
          </a:p>
        </p:txBody>
      </p:sp>
      <p:sp>
        <p:nvSpPr>
          <p:cNvPr id="5" name="Footer Placeholder 4">
            <a:extLst>
              <a:ext uri="{FF2B5EF4-FFF2-40B4-BE49-F238E27FC236}">
                <a16:creationId xmlns:a16="http://schemas.microsoft.com/office/drawing/2014/main" id="{444ED91E-FC4C-46A5-9641-334123A3B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ADD236-5353-482E-994C-FDC6A27A6400}"/>
              </a:ext>
            </a:extLst>
          </p:cNvPr>
          <p:cNvSpPr>
            <a:spLocks noGrp="1"/>
          </p:cNvSpPr>
          <p:nvPr>
            <p:ph type="sldNum" sz="quarter" idx="12"/>
          </p:nvPr>
        </p:nvSpPr>
        <p:spPr/>
        <p:txBody>
          <a:bodyPr/>
          <a:lstStyle/>
          <a:p>
            <a:fld id="{EE3831B8-CAAF-4751-98D3-D496BC21ED6B}" type="slidenum">
              <a:rPr lang="en-US" smtClean="0"/>
              <a:t>‹#›</a:t>
            </a:fld>
            <a:endParaRPr lang="en-US"/>
          </a:p>
        </p:txBody>
      </p:sp>
    </p:spTree>
    <p:extLst>
      <p:ext uri="{BB962C8B-B14F-4D97-AF65-F5344CB8AC3E}">
        <p14:creationId xmlns:p14="http://schemas.microsoft.com/office/powerpoint/2010/main" val="3560577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3A9E-0B7C-4800-843B-B0C6B381F9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ED823-65B2-4044-88BC-F3F4BCCE04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63353-F98B-47CF-A3AC-33B574F058F4}"/>
              </a:ext>
            </a:extLst>
          </p:cNvPr>
          <p:cNvSpPr>
            <a:spLocks noGrp="1"/>
          </p:cNvSpPr>
          <p:nvPr>
            <p:ph type="dt" sz="half" idx="10"/>
          </p:nvPr>
        </p:nvSpPr>
        <p:spPr/>
        <p:txBody>
          <a:bodyPr/>
          <a:lstStyle/>
          <a:p>
            <a:fld id="{AC519E79-B44A-4F58-B711-6928709B966F}" type="datetimeFigureOut">
              <a:rPr lang="en-US" smtClean="0"/>
              <a:t>9/11/20</a:t>
            </a:fld>
            <a:endParaRPr lang="en-US"/>
          </a:p>
        </p:txBody>
      </p:sp>
      <p:sp>
        <p:nvSpPr>
          <p:cNvPr id="5" name="Footer Placeholder 4">
            <a:extLst>
              <a:ext uri="{FF2B5EF4-FFF2-40B4-BE49-F238E27FC236}">
                <a16:creationId xmlns:a16="http://schemas.microsoft.com/office/drawing/2014/main" id="{6FE34A27-72F8-4B83-B7C2-75AEA76B7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25BE31-7AC0-4E5B-863E-8967A82F9428}"/>
              </a:ext>
            </a:extLst>
          </p:cNvPr>
          <p:cNvSpPr>
            <a:spLocks noGrp="1"/>
          </p:cNvSpPr>
          <p:nvPr>
            <p:ph type="sldNum" sz="quarter" idx="12"/>
          </p:nvPr>
        </p:nvSpPr>
        <p:spPr/>
        <p:txBody>
          <a:bodyPr/>
          <a:lstStyle/>
          <a:p>
            <a:fld id="{EE3831B8-CAAF-4751-98D3-D496BC21ED6B}" type="slidenum">
              <a:rPr lang="en-US" smtClean="0"/>
              <a:t>‹#›</a:t>
            </a:fld>
            <a:endParaRPr lang="en-US"/>
          </a:p>
        </p:txBody>
      </p:sp>
    </p:spTree>
    <p:extLst>
      <p:ext uri="{BB962C8B-B14F-4D97-AF65-F5344CB8AC3E}">
        <p14:creationId xmlns:p14="http://schemas.microsoft.com/office/powerpoint/2010/main" val="4126997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E469B-8CF0-4315-BCCB-9F51E9E00F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49E78B-396C-4B08-A2EE-8180FD0B51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7FAA70-FF0D-4F63-BE85-C1097AA07ED3}"/>
              </a:ext>
            </a:extLst>
          </p:cNvPr>
          <p:cNvSpPr>
            <a:spLocks noGrp="1"/>
          </p:cNvSpPr>
          <p:nvPr>
            <p:ph type="dt" sz="half" idx="10"/>
          </p:nvPr>
        </p:nvSpPr>
        <p:spPr/>
        <p:txBody>
          <a:bodyPr/>
          <a:lstStyle/>
          <a:p>
            <a:fld id="{AC519E79-B44A-4F58-B711-6928709B966F}" type="datetimeFigureOut">
              <a:rPr lang="en-US" smtClean="0"/>
              <a:t>9/11/20</a:t>
            </a:fld>
            <a:endParaRPr lang="en-US"/>
          </a:p>
        </p:txBody>
      </p:sp>
      <p:sp>
        <p:nvSpPr>
          <p:cNvPr id="5" name="Footer Placeholder 4">
            <a:extLst>
              <a:ext uri="{FF2B5EF4-FFF2-40B4-BE49-F238E27FC236}">
                <a16:creationId xmlns:a16="http://schemas.microsoft.com/office/drawing/2014/main" id="{5E80F97D-D8EA-40C8-A544-7D9045547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222B5F-B00E-48CC-B7EF-C48F86DDE4D6}"/>
              </a:ext>
            </a:extLst>
          </p:cNvPr>
          <p:cNvSpPr>
            <a:spLocks noGrp="1"/>
          </p:cNvSpPr>
          <p:nvPr>
            <p:ph type="sldNum" sz="quarter" idx="12"/>
          </p:nvPr>
        </p:nvSpPr>
        <p:spPr/>
        <p:txBody>
          <a:bodyPr/>
          <a:lstStyle/>
          <a:p>
            <a:fld id="{EE3831B8-CAAF-4751-98D3-D496BC21ED6B}" type="slidenum">
              <a:rPr lang="en-US" smtClean="0"/>
              <a:t>‹#›</a:t>
            </a:fld>
            <a:endParaRPr lang="en-US"/>
          </a:p>
        </p:txBody>
      </p:sp>
    </p:spTree>
    <p:extLst>
      <p:ext uri="{BB962C8B-B14F-4D97-AF65-F5344CB8AC3E}">
        <p14:creationId xmlns:p14="http://schemas.microsoft.com/office/powerpoint/2010/main" val="171843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EE9C4-0406-4E4A-B49D-EC640AF06A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26979B-3F10-49E2-B9C5-C0FBA1123C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895760-E684-48E2-8B46-7B7FF4A5E1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E2C99D-BFD3-42F7-B27D-DB42FDAE4DAD}"/>
              </a:ext>
            </a:extLst>
          </p:cNvPr>
          <p:cNvSpPr>
            <a:spLocks noGrp="1"/>
          </p:cNvSpPr>
          <p:nvPr>
            <p:ph type="dt" sz="half" idx="10"/>
          </p:nvPr>
        </p:nvSpPr>
        <p:spPr/>
        <p:txBody>
          <a:bodyPr/>
          <a:lstStyle/>
          <a:p>
            <a:fld id="{AC519E79-B44A-4F58-B711-6928709B966F}" type="datetimeFigureOut">
              <a:rPr lang="en-US" smtClean="0"/>
              <a:t>9/11/20</a:t>
            </a:fld>
            <a:endParaRPr lang="en-US"/>
          </a:p>
        </p:txBody>
      </p:sp>
      <p:sp>
        <p:nvSpPr>
          <p:cNvPr id="6" name="Footer Placeholder 5">
            <a:extLst>
              <a:ext uri="{FF2B5EF4-FFF2-40B4-BE49-F238E27FC236}">
                <a16:creationId xmlns:a16="http://schemas.microsoft.com/office/drawing/2014/main" id="{F70AACBC-9D9C-4CB8-89FE-4FA1BAB7A7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3E823F-EA16-4281-B388-0556272C96B5}"/>
              </a:ext>
            </a:extLst>
          </p:cNvPr>
          <p:cNvSpPr>
            <a:spLocks noGrp="1"/>
          </p:cNvSpPr>
          <p:nvPr>
            <p:ph type="sldNum" sz="quarter" idx="12"/>
          </p:nvPr>
        </p:nvSpPr>
        <p:spPr/>
        <p:txBody>
          <a:bodyPr/>
          <a:lstStyle/>
          <a:p>
            <a:fld id="{EE3831B8-CAAF-4751-98D3-D496BC21ED6B}" type="slidenum">
              <a:rPr lang="en-US" smtClean="0"/>
              <a:t>‹#›</a:t>
            </a:fld>
            <a:endParaRPr lang="en-US"/>
          </a:p>
        </p:txBody>
      </p:sp>
    </p:spTree>
    <p:extLst>
      <p:ext uri="{BB962C8B-B14F-4D97-AF65-F5344CB8AC3E}">
        <p14:creationId xmlns:p14="http://schemas.microsoft.com/office/powerpoint/2010/main" val="3645032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DCD1A-9406-4657-BB3A-E678557504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6945E5-6065-4B80-A22A-6323D260BC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F90811-3FD4-416F-8973-E118FF0D5B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82BF6A-11BD-4DF4-BD04-028900E9AB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470B10-29E5-4E11-805C-41DB34C4A0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2FA5B8-FD57-476F-946E-16EF428711DC}"/>
              </a:ext>
            </a:extLst>
          </p:cNvPr>
          <p:cNvSpPr>
            <a:spLocks noGrp="1"/>
          </p:cNvSpPr>
          <p:nvPr>
            <p:ph type="dt" sz="half" idx="10"/>
          </p:nvPr>
        </p:nvSpPr>
        <p:spPr/>
        <p:txBody>
          <a:bodyPr/>
          <a:lstStyle/>
          <a:p>
            <a:fld id="{AC519E79-B44A-4F58-B711-6928709B966F}" type="datetimeFigureOut">
              <a:rPr lang="en-US" smtClean="0"/>
              <a:t>9/11/20</a:t>
            </a:fld>
            <a:endParaRPr lang="en-US"/>
          </a:p>
        </p:txBody>
      </p:sp>
      <p:sp>
        <p:nvSpPr>
          <p:cNvPr id="8" name="Footer Placeholder 7">
            <a:extLst>
              <a:ext uri="{FF2B5EF4-FFF2-40B4-BE49-F238E27FC236}">
                <a16:creationId xmlns:a16="http://schemas.microsoft.com/office/drawing/2014/main" id="{6740BEAB-EB80-45D4-BAB5-900F86AA1B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08E988-A932-4035-9B1F-8E0EACF9B292}"/>
              </a:ext>
            </a:extLst>
          </p:cNvPr>
          <p:cNvSpPr>
            <a:spLocks noGrp="1"/>
          </p:cNvSpPr>
          <p:nvPr>
            <p:ph type="sldNum" sz="quarter" idx="12"/>
          </p:nvPr>
        </p:nvSpPr>
        <p:spPr/>
        <p:txBody>
          <a:bodyPr/>
          <a:lstStyle/>
          <a:p>
            <a:fld id="{EE3831B8-CAAF-4751-98D3-D496BC21ED6B}" type="slidenum">
              <a:rPr lang="en-US" smtClean="0"/>
              <a:t>‹#›</a:t>
            </a:fld>
            <a:endParaRPr lang="en-US"/>
          </a:p>
        </p:txBody>
      </p:sp>
    </p:spTree>
    <p:extLst>
      <p:ext uri="{BB962C8B-B14F-4D97-AF65-F5344CB8AC3E}">
        <p14:creationId xmlns:p14="http://schemas.microsoft.com/office/powerpoint/2010/main" val="270419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D75C2-E3BA-49F4-844A-52F227B493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8ED770-ED5A-467F-B216-4CECC9BDE3C8}"/>
              </a:ext>
            </a:extLst>
          </p:cNvPr>
          <p:cNvSpPr>
            <a:spLocks noGrp="1"/>
          </p:cNvSpPr>
          <p:nvPr>
            <p:ph type="dt" sz="half" idx="10"/>
          </p:nvPr>
        </p:nvSpPr>
        <p:spPr/>
        <p:txBody>
          <a:bodyPr/>
          <a:lstStyle/>
          <a:p>
            <a:fld id="{AC519E79-B44A-4F58-B711-6928709B966F}" type="datetimeFigureOut">
              <a:rPr lang="en-US" smtClean="0"/>
              <a:t>9/11/20</a:t>
            </a:fld>
            <a:endParaRPr lang="en-US"/>
          </a:p>
        </p:txBody>
      </p:sp>
      <p:sp>
        <p:nvSpPr>
          <p:cNvPr id="4" name="Footer Placeholder 3">
            <a:extLst>
              <a:ext uri="{FF2B5EF4-FFF2-40B4-BE49-F238E27FC236}">
                <a16:creationId xmlns:a16="http://schemas.microsoft.com/office/drawing/2014/main" id="{EF40CE8C-15B2-43D5-A914-6CEE20E451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EF9BE4-3E7B-4A4B-B22D-6E744D64623A}"/>
              </a:ext>
            </a:extLst>
          </p:cNvPr>
          <p:cNvSpPr>
            <a:spLocks noGrp="1"/>
          </p:cNvSpPr>
          <p:nvPr>
            <p:ph type="sldNum" sz="quarter" idx="12"/>
          </p:nvPr>
        </p:nvSpPr>
        <p:spPr/>
        <p:txBody>
          <a:bodyPr/>
          <a:lstStyle/>
          <a:p>
            <a:fld id="{EE3831B8-CAAF-4751-98D3-D496BC21ED6B}" type="slidenum">
              <a:rPr lang="en-US" smtClean="0"/>
              <a:t>‹#›</a:t>
            </a:fld>
            <a:endParaRPr lang="en-US"/>
          </a:p>
        </p:txBody>
      </p:sp>
    </p:spTree>
    <p:extLst>
      <p:ext uri="{BB962C8B-B14F-4D97-AF65-F5344CB8AC3E}">
        <p14:creationId xmlns:p14="http://schemas.microsoft.com/office/powerpoint/2010/main" val="404848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B6DDFE-DEA9-4067-9267-8A238CD77E95}"/>
              </a:ext>
            </a:extLst>
          </p:cNvPr>
          <p:cNvSpPr>
            <a:spLocks noGrp="1"/>
          </p:cNvSpPr>
          <p:nvPr>
            <p:ph type="dt" sz="half" idx="10"/>
          </p:nvPr>
        </p:nvSpPr>
        <p:spPr/>
        <p:txBody>
          <a:bodyPr/>
          <a:lstStyle/>
          <a:p>
            <a:fld id="{AC519E79-B44A-4F58-B711-6928709B966F}" type="datetimeFigureOut">
              <a:rPr lang="en-US" smtClean="0"/>
              <a:t>9/11/20</a:t>
            </a:fld>
            <a:endParaRPr lang="en-US"/>
          </a:p>
        </p:txBody>
      </p:sp>
      <p:sp>
        <p:nvSpPr>
          <p:cNvPr id="3" name="Footer Placeholder 2">
            <a:extLst>
              <a:ext uri="{FF2B5EF4-FFF2-40B4-BE49-F238E27FC236}">
                <a16:creationId xmlns:a16="http://schemas.microsoft.com/office/drawing/2014/main" id="{2F35438D-0E72-4ED5-91E7-A236EF47A0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52D36E-A91C-4972-A0C3-DDEEA2DC1A9A}"/>
              </a:ext>
            </a:extLst>
          </p:cNvPr>
          <p:cNvSpPr>
            <a:spLocks noGrp="1"/>
          </p:cNvSpPr>
          <p:nvPr>
            <p:ph type="sldNum" sz="quarter" idx="12"/>
          </p:nvPr>
        </p:nvSpPr>
        <p:spPr/>
        <p:txBody>
          <a:bodyPr/>
          <a:lstStyle/>
          <a:p>
            <a:fld id="{EE3831B8-CAAF-4751-98D3-D496BC21ED6B}" type="slidenum">
              <a:rPr lang="en-US" smtClean="0"/>
              <a:t>‹#›</a:t>
            </a:fld>
            <a:endParaRPr lang="en-US"/>
          </a:p>
        </p:txBody>
      </p:sp>
    </p:spTree>
    <p:extLst>
      <p:ext uri="{BB962C8B-B14F-4D97-AF65-F5344CB8AC3E}">
        <p14:creationId xmlns:p14="http://schemas.microsoft.com/office/powerpoint/2010/main" val="398436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A6DE7-F50D-46D6-99F5-C692890410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57DE51-012F-46EA-AD0D-D866031206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34848D-D9CE-4342-BB30-BF6F0F3C9C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6C9100-71CA-43FE-85DC-C4880F0FF8CC}"/>
              </a:ext>
            </a:extLst>
          </p:cNvPr>
          <p:cNvSpPr>
            <a:spLocks noGrp="1"/>
          </p:cNvSpPr>
          <p:nvPr>
            <p:ph type="dt" sz="half" idx="10"/>
          </p:nvPr>
        </p:nvSpPr>
        <p:spPr/>
        <p:txBody>
          <a:bodyPr/>
          <a:lstStyle/>
          <a:p>
            <a:fld id="{AC519E79-B44A-4F58-B711-6928709B966F}" type="datetimeFigureOut">
              <a:rPr lang="en-US" smtClean="0"/>
              <a:t>9/11/20</a:t>
            </a:fld>
            <a:endParaRPr lang="en-US"/>
          </a:p>
        </p:txBody>
      </p:sp>
      <p:sp>
        <p:nvSpPr>
          <p:cNvPr id="6" name="Footer Placeholder 5">
            <a:extLst>
              <a:ext uri="{FF2B5EF4-FFF2-40B4-BE49-F238E27FC236}">
                <a16:creationId xmlns:a16="http://schemas.microsoft.com/office/drawing/2014/main" id="{AA8CBBF0-86D8-4AC7-9605-E013CBFE36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FD2992-F372-4404-A23B-555FBCC144DC}"/>
              </a:ext>
            </a:extLst>
          </p:cNvPr>
          <p:cNvSpPr>
            <a:spLocks noGrp="1"/>
          </p:cNvSpPr>
          <p:nvPr>
            <p:ph type="sldNum" sz="quarter" idx="12"/>
          </p:nvPr>
        </p:nvSpPr>
        <p:spPr/>
        <p:txBody>
          <a:bodyPr/>
          <a:lstStyle/>
          <a:p>
            <a:fld id="{EE3831B8-CAAF-4751-98D3-D496BC21ED6B}" type="slidenum">
              <a:rPr lang="en-US" smtClean="0"/>
              <a:t>‹#›</a:t>
            </a:fld>
            <a:endParaRPr lang="en-US"/>
          </a:p>
        </p:txBody>
      </p:sp>
    </p:spTree>
    <p:extLst>
      <p:ext uri="{BB962C8B-B14F-4D97-AF65-F5344CB8AC3E}">
        <p14:creationId xmlns:p14="http://schemas.microsoft.com/office/powerpoint/2010/main" val="3463630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6248F-04D5-4AD3-B198-D6A28AE9A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867DB3-A61D-491B-81E5-390175216C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8AD22A-7312-47E3-8491-7481787DC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92F040-8347-4133-8633-6571E939D432}"/>
              </a:ext>
            </a:extLst>
          </p:cNvPr>
          <p:cNvSpPr>
            <a:spLocks noGrp="1"/>
          </p:cNvSpPr>
          <p:nvPr>
            <p:ph type="dt" sz="half" idx="10"/>
          </p:nvPr>
        </p:nvSpPr>
        <p:spPr/>
        <p:txBody>
          <a:bodyPr/>
          <a:lstStyle/>
          <a:p>
            <a:fld id="{AC519E79-B44A-4F58-B711-6928709B966F}" type="datetimeFigureOut">
              <a:rPr lang="en-US" smtClean="0"/>
              <a:t>9/11/20</a:t>
            </a:fld>
            <a:endParaRPr lang="en-US"/>
          </a:p>
        </p:txBody>
      </p:sp>
      <p:sp>
        <p:nvSpPr>
          <p:cNvPr id="6" name="Footer Placeholder 5">
            <a:extLst>
              <a:ext uri="{FF2B5EF4-FFF2-40B4-BE49-F238E27FC236}">
                <a16:creationId xmlns:a16="http://schemas.microsoft.com/office/drawing/2014/main" id="{09B02094-BFBC-4D7D-99DC-660DF63D52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045A89-BA30-4077-A12C-34D997F70525}"/>
              </a:ext>
            </a:extLst>
          </p:cNvPr>
          <p:cNvSpPr>
            <a:spLocks noGrp="1"/>
          </p:cNvSpPr>
          <p:nvPr>
            <p:ph type="sldNum" sz="quarter" idx="12"/>
          </p:nvPr>
        </p:nvSpPr>
        <p:spPr/>
        <p:txBody>
          <a:bodyPr/>
          <a:lstStyle/>
          <a:p>
            <a:fld id="{EE3831B8-CAAF-4751-98D3-D496BC21ED6B}" type="slidenum">
              <a:rPr lang="en-US" smtClean="0"/>
              <a:t>‹#›</a:t>
            </a:fld>
            <a:endParaRPr lang="en-US"/>
          </a:p>
        </p:txBody>
      </p:sp>
    </p:spTree>
    <p:extLst>
      <p:ext uri="{BB962C8B-B14F-4D97-AF65-F5344CB8AC3E}">
        <p14:creationId xmlns:p14="http://schemas.microsoft.com/office/powerpoint/2010/main" val="3797508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684779-E999-4D0C-8EFC-104ECFA960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458D05-046A-44A2-9829-4E8BAC64E9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2187E-28FE-417A-B9C7-BB60AC9CD6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19E79-B44A-4F58-B711-6928709B966F}" type="datetimeFigureOut">
              <a:rPr lang="en-US" smtClean="0"/>
              <a:t>9/11/20</a:t>
            </a:fld>
            <a:endParaRPr lang="en-US"/>
          </a:p>
        </p:txBody>
      </p:sp>
      <p:sp>
        <p:nvSpPr>
          <p:cNvPr id="5" name="Footer Placeholder 4">
            <a:extLst>
              <a:ext uri="{FF2B5EF4-FFF2-40B4-BE49-F238E27FC236}">
                <a16:creationId xmlns:a16="http://schemas.microsoft.com/office/drawing/2014/main" id="{6769E425-370A-40FA-BF5C-75D3FB891B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513333-84FA-472E-B15B-5B69C654EB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831B8-CAAF-4751-98D3-D496BC21ED6B}" type="slidenum">
              <a:rPr lang="en-US" smtClean="0"/>
              <a:t>‹#›</a:t>
            </a:fld>
            <a:endParaRPr lang="en-US"/>
          </a:p>
        </p:txBody>
      </p:sp>
    </p:spTree>
    <p:extLst>
      <p:ext uri="{BB962C8B-B14F-4D97-AF65-F5344CB8AC3E}">
        <p14:creationId xmlns:p14="http://schemas.microsoft.com/office/powerpoint/2010/main" val="1215875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5AA82-F9AE-4200-8C20-291719C31AF5}"/>
              </a:ext>
            </a:extLst>
          </p:cNvPr>
          <p:cNvSpPr>
            <a:spLocks noGrp="1"/>
          </p:cNvSpPr>
          <p:nvPr>
            <p:ph type="ctrTitle"/>
          </p:nvPr>
        </p:nvSpPr>
        <p:spPr/>
        <p:txBody>
          <a:bodyPr/>
          <a:lstStyle/>
          <a:p>
            <a:r>
              <a:rPr lang="en-US" dirty="0"/>
              <a:t>Questionnaire &amp; Likert Overview</a:t>
            </a:r>
          </a:p>
        </p:txBody>
      </p:sp>
      <p:sp>
        <p:nvSpPr>
          <p:cNvPr id="3" name="Subtitle 2">
            <a:extLst>
              <a:ext uri="{FF2B5EF4-FFF2-40B4-BE49-F238E27FC236}">
                <a16:creationId xmlns:a16="http://schemas.microsoft.com/office/drawing/2014/main" id="{D0D8A1FD-A773-4582-AF71-D0C9C374DEBC}"/>
              </a:ext>
            </a:extLst>
          </p:cNvPr>
          <p:cNvSpPr>
            <a:spLocks noGrp="1"/>
          </p:cNvSpPr>
          <p:nvPr>
            <p:ph type="subTitle" idx="1"/>
          </p:nvPr>
        </p:nvSpPr>
        <p:spPr/>
        <p:txBody>
          <a:bodyPr/>
          <a:lstStyle/>
          <a:p>
            <a:r>
              <a:rPr lang="en-US" dirty="0"/>
              <a:t>Shontael Elward</a:t>
            </a:r>
          </a:p>
        </p:txBody>
      </p:sp>
    </p:spTree>
    <p:extLst>
      <p:ext uri="{BB962C8B-B14F-4D97-AF65-F5344CB8AC3E}">
        <p14:creationId xmlns:p14="http://schemas.microsoft.com/office/powerpoint/2010/main" val="3041498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8BC44-3CEA-440B-8B72-BDC9CFD0D14F}"/>
              </a:ext>
            </a:extLst>
          </p:cNvPr>
          <p:cNvSpPr>
            <a:spLocks noGrp="1"/>
          </p:cNvSpPr>
          <p:nvPr>
            <p:ph type="title"/>
          </p:nvPr>
        </p:nvSpPr>
        <p:spPr/>
        <p:txBody>
          <a:bodyPr/>
          <a:lstStyle/>
          <a:p>
            <a:r>
              <a:rPr lang="en-US" dirty="0"/>
              <a:t>Open v. Closed Questions</a:t>
            </a:r>
          </a:p>
        </p:txBody>
      </p:sp>
      <p:sp>
        <p:nvSpPr>
          <p:cNvPr id="3" name="Content Placeholder 2">
            <a:extLst>
              <a:ext uri="{FF2B5EF4-FFF2-40B4-BE49-F238E27FC236}">
                <a16:creationId xmlns:a16="http://schemas.microsoft.com/office/drawing/2014/main" id="{0BDDFDFB-01F4-44C3-9866-0C04AD25CB18}"/>
              </a:ext>
            </a:extLst>
          </p:cNvPr>
          <p:cNvSpPr>
            <a:spLocks noGrp="1"/>
          </p:cNvSpPr>
          <p:nvPr>
            <p:ph idx="1"/>
          </p:nvPr>
        </p:nvSpPr>
        <p:spPr/>
        <p:txBody>
          <a:bodyPr>
            <a:normAutofit fontScale="92500"/>
          </a:bodyPr>
          <a:lstStyle/>
          <a:p>
            <a:r>
              <a:rPr lang="en-US" dirty="0"/>
              <a:t>In measuring categorical judgments (such as the ‘‘most important problem’’), where the options represent different objects, as opposed to points along a single continuum, researchers sometimes try to combine open and closed formats by including an ‘‘other’’ response alternative in addition to specifying a set of substantive choices. </a:t>
            </a:r>
          </a:p>
          <a:p>
            <a:endParaRPr lang="en-US" dirty="0"/>
          </a:p>
          <a:p>
            <a:r>
              <a:rPr lang="en-US" dirty="0"/>
              <a:t>This is generally not effective, however, as respondents tend to restrict their answers to the substantive choices that are explicitly offered.</a:t>
            </a:r>
          </a:p>
          <a:p>
            <a:endParaRPr lang="en-US" dirty="0"/>
          </a:p>
          <a:p>
            <a:r>
              <a:rPr lang="en-US" dirty="0"/>
              <a:t>Pilot the questions to get a comprehensive list</a:t>
            </a:r>
          </a:p>
        </p:txBody>
      </p:sp>
    </p:spTree>
    <p:extLst>
      <p:ext uri="{BB962C8B-B14F-4D97-AF65-F5344CB8AC3E}">
        <p14:creationId xmlns:p14="http://schemas.microsoft.com/office/powerpoint/2010/main" val="1061955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88E68-9BA3-4C9D-BB6A-3FE3C7842060}"/>
              </a:ext>
            </a:extLst>
          </p:cNvPr>
          <p:cNvSpPr>
            <a:spLocks noGrp="1"/>
          </p:cNvSpPr>
          <p:nvPr>
            <p:ph type="title"/>
          </p:nvPr>
        </p:nvSpPr>
        <p:spPr/>
        <p:txBody>
          <a:bodyPr/>
          <a:lstStyle/>
          <a:p>
            <a:r>
              <a:rPr lang="en-US" dirty="0"/>
              <a:t>Rating Scales</a:t>
            </a:r>
          </a:p>
        </p:txBody>
      </p:sp>
      <p:sp>
        <p:nvSpPr>
          <p:cNvPr id="3" name="Content Placeholder 2">
            <a:extLst>
              <a:ext uri="{FF2B5EF4-FFF2-40B4-BE49-F238E27FC236}">
                <a16:creationId xmlns:a16="http://schemas.microsoft.com/office/drawing/2014/main" id="{ED8E3757-0D05-43AA-82B2-80DAEB3C7FC5}"/>
              </a:ext>
            </a:extLst>
          </p:cNvPr>
          <p:cNvSpPr>
            <a:spLocks noGrp="1"/>
          </p:cNvSpPr>
          <p:nvPr>
            <p:ph idx="1"/>
          </p:nvPr>
        </p:nvSpPr>
        <p:spPr/>
        <p:txBody>
          <a:bodyPr>
            <a:normAutofit fontScale="92500"/>
          </a:bodyPr>
          <a:lstStyle/>
          <a:p>
            <a:r>
              <a:rPr lang="en-US" dirty="0"/>
              <a:t>Likert-Type</a:t>
            </a:r>
          </a:p>
          <a:p>
            <a:pPr lvl="1"/>
            <a:r>
              <a:rPr lang="en-US" dirty="0" err="1"/>
              <a:t>Clason</a:t>
            </a:r>
            <a:r>
              <a:rPr lang="en-US" dirty="0"/>
              <a:t> and </a:t>
            </a:r>
            <a:r>
              <a:rPr lang="en-US" dirty="0" err="1"/>
              <a:t>Dormody</a:t>
            </a:r>
            <a:r>
              <a:rPr lang="en-US" dirty="0"/>
              <a:t> (1994) described the difference between Likert-type items and Likert scales. They identified Likert-type items as single questions that use some aspect of the original Likert response alternatives. While multiple questions may be used in a research instrument, there is no attempt by the researcher to combine the responses from the items into a composite scale. </a:t>
            </a:r>
          </a:p>
          <a:p>
            <a:r>
              <a:rPr lang="en-US" dirty="0"/>
              <a:t>Likert Scale</a:t>
            </a:r>
          </a:p>
          <a:p>
            <a:pPr lvl="1"/>
            <a:r>
              <a:rPr lang="en-US" dirty="0"/>
              <a:t>A Likert scale, on the other hand, is composed of a series of four or more Likert-type items that are combined into a single composite score/variable during the data analysis process. Combined, the items are used to provide a quantitative measure of a character or personality trait. Typically the researcher is only interested in the composite score that represents the character/personality trait. </a:t>
            </a:r>
          </a:p>
        </p:txBody>
      </p:sp>
    </p:spTree>
    <p:extLst>
      <p:ext uri="{BB962C8B-B14F-4D97-AF65-F5344CB8AC3E}">
        <p14:creationId xmlns:p14="http://schemas.microsoft.com/office/powerpoint/2010/main" val="2813168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FE2CB-0B8B-4B1E-AD9A-D52E80CF2983}"/>
              </a:ext>
            </a:extLst>
          </p:cNvPr>
          <p:cNvSpPr>
            <a:spLocks noGrp="1"/>
          </p:cNvSpPr>
          <p:nvPr>
            <p:ph type="title"/>
          </p:nvPr>
        </p:nvSpPr>
        <p:spPr/>
        <p:txBody>
          <a:bodyPr/>
          <a:lstStyle/>
          <a:p>
            <a:r>
              <a:rPr lang="en-US" dirty="0"/>
              <a:t>Cognitive process of answering a rating scale</a:t>
            </a:r>
          </a:p>
        </p:txBody>
      </p:sp>
      <p:sp>
        <p:nvSpPr>
          <p:cNvPr id="3" name="Content Placeholder 2">
            <a:extLst>
              <a:ext uri="{FF2B5EF4-FFF2-40B4-BE49-F238E27FC236}">
                <a16:creationId xmlns:a16="http://schemas.microsoft.com/office/drawing/2014/main" id="{EBFDFB8E-12F8-4155-8C1E-D3729DB56D4B}"/>
              </a:ext>
            </a:extLst>
          </p:cNvPr>
          <p:cNvSpPr>
            <a:spLocks noGrp="1"/>
          </p:cNvSpPr>
          <p:nvPr>
            <p:ph idx="1"/>
          </p:nvPr>
        </p:nvSpPr>
        <p:spPr/>
        <p:txBody>
          <a:bodyPr/>
          <a:lstStyle/>
          <a:p>
            <a:r>
              <a:rPr lang="en-US" dirty="0"/>
              <a:t>Participants answering a rating scale are executing a mapping or matching task</a:t>
            </a:r>
          </a:p>
          <a:p>
            <a:pPr marL="0" indent="0">
              <a:buNone/>
            </a:pPr>
            <a:endParaRPr lang="en-US" dirty="0"/>
          </a:p>
          <a:p>
            <a:pPr lvl="1"/>
            <a:r>
              <a:rPr lang="en-US" dirty="0"/>
              <a:t>Assess their own attitude at a conceptual level</a:t>
            </a:r>
          </a:p>
          <a:p>
            <a:pPr lvl="1"/>
            <a:endParaRPr lang="en-US" dirty="0"/>
          </a:p>
          <a:p>
            <a:pPr lvl="1"/>
            <a:r>
              <a:rPr lang="en-US" dirty="0"/>
              <a:t>Find the point on the scale that most matches their attitude</a:t>
            </a:r>
          </a:p>
          <a:p>
            <a:pPr lvl="1"/>
            <a:endParaRPr lang="en-US" dirty="0"/>
          </a:p>
          <a:p>
            <a:pPr lvl="1"/>
            <a:endParaRPr lang="en-US" dirty="0"/>
          </a:p>
        </p:txBody>
      </p:sp>
    </p:spTree>
    <p:extLst>
      <p:ext uri="{BB962C8B-B14F-4D97-AF65-F5344CB8AC3E}">
        <p14:creationId xmlns:p14="http://schemas.microsoft.com/office/powerpoint/2010/main" val="2952580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912C-8578-45A6-88D1-6E122E83A1D5}"/>
              </a:ext>
            </a:extLst>
          </p:cNvPr>
          <p:cNvSpPr>
            <a:spLocks noGrp="1"/>
          </p:cNvSpPr>
          <p:nvPr>
            <p:ph type="title"/>
          </p:nvPr>
        </p:nvSpPr>
        <p:spPr/>
        <p:txBody>
          <a:bodyPr/>
          <a:lstStyle/>
          <a:p>
            <a:r>
              <a:rPr lang="en-US" dirty="0"/>
              <a:t>Conditions for an effective scale</a:t>
            </a:r>
          </a:p>
        </p:txBody>
      </p:sp>
      <p:sp>
        <p:nvSpPr>
          <p:cNvPr id="3" name="Content Placeholder 2">
            <a:extLst>
              <a:ext uri="{FF2B5EF4-FFF2-40B4-BE49-F238E27FC236}">
                <a16:creationId xmlns:a16="http://schemas.microsoft.com/office/drawing/2014/main" id="{C451D08F-394C-4E2F-90D6-EA38FEB4F083}"/>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t>The points offered should cover the entire measurement continuum, leaving out no regions. </a:t>
            </a:r>
          </a:p>
          <a:p>
            <a:pPr marL="514350" indent="-514350">
              <a:buFont typeface="+mj-lt"/>
              <a:buAutoNum type="arabicPeriod"/>
            </a:pPr>
            <a:endParaRPr lang="en-US" dirty="0"/>
          </a:p>
          <a:p>
            <a:pPr marL="514350" indent="-514350">
              <a:buFont typeface="+mj-lt"/>
              <a:buAutoNum type="arabicPeriod"/>
            </a:pPr>
            <a:r>
              <a:rPr lang="en-US" dirty="0"/>
              <a:t>These points must appear to be ordinal, progressing from one end of a continuum to the other, and the meanings of adjacent points should not overlap. </a:t>
            </a:r>
          </a:p>
          <a:p>
            <a:pPr marL="514350" indent="-514350">
              <a:buFont typeface="+mj-lt"/>
              <a:buAutoNum type="arabicPeriod"/>
            </a:pPr>
            <a:endParaRPr lang="en-US" dirty="0"/>
          </a:p>
          <a:p>
            <a:pPr marL="514350" indent="-514350">
              <a:buFont typeface="+mj-lt"/>
              <a:buAutoNum type="arabicPeriod"/>
            </a:pPr>
            <a:r>
              <a:rPr lang="en-US" dirty="0"/>
              <a:t>Each respondent must have a relatively precise and stable understanding of the meaning of each point on the scale.</a:t>
            </a:r>
          </a:p>
          <a:p>
            <a:pPr marL="514350" indent="-514350">
              <a:buFont typeface="+mj-lt"/>
              <a:buAutoNum type="arabicPeriod"/>
            </a:pPr>
            <a:endParaRPr lang="en-US" dirty="0"/>
          </a:p>
          <a:p>
            <a:pPr marL="514350" indent="-514350">
              <a:buFont typeface="+mj-lt"/>
              <a:buAutoNum type="arabicPeriod"/>
            </a:pPr>
            <a:r>
              <a:rPr lang="en-US" dirty="0"/>
              <a:t>Most or all respondents must agree in their interpretations of the meanings of each scale point. And a researcher must know what those interpretations are.</a:t>
            </a:r>
          </a:p>
        </p:txBody>
      </p:sp>
    </p:spTree>
    <p:extLst>
      <p:ext uri="{BB962C8B-B14F-4D97-AF65-F5344CB8AC3E}">
        <p14:creationId xmlns:p14="http://schemas.microsoft.com/office/powerpoint/2010/main" val="3001026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762A5-48D9-425C-A30C-A1ABA47F7246}"/>
              </a:ext>
            </a:extLst>
          </p:cNvPr>
          <p:cNvSpPr>
            <a:spLocks noGrp="1"/>
          </p:cNvSpPr>
          <p:nvPr>
            <p:ph type="title"/>
          </p:nvPr>
        </p:nvSpPr>
        <p:spPr/>
        <p:txBody>
          <a:bodyPr/>
          <a:lstStyle/>
          <a:p>
            <a:r>
              <a:rPr lang="en-US" dirty="0"/>
              <a:t>Examples of bad conditions</a:t>
            </a:r>
          </a:p>
        </p:txBody>
      </p:sp>
      <p:sp>
        <p:nvSpPr>
          <p:cNvPr id="3" name="Content Placeholder 2">
            <a:extLst>
              <a:ext uri="{FF2B5EF4-FFF2-40B4-BE49-F238E27FC236}">
                <a16:creationId xmlns:a16="http://schemas.microsoft.com/office/drawing/2014/main" id="{EC9F7841-C9D2-4013-962D-47388A2106EB}"/>
              </a:ext>
            </a:extLst>
          </p:cNvPr>
          <p:cNvSpPr>
            <a:spLocks noGrp="1"/>
          </p:cNvSpPr>
          <p:nvPr>
            <p:ph idx="1"/>
          </p:nvPr>
        </p:nvSpPr>
        <p:spPr/>
        <p:txBody>
          <a:bodyPr/>
          <a:lstStyle/>
          <a:p>
            <a:pPr>
              <a:lnSpc>
                <a:spcPct val="150000"/>
              </a:lnSpc>
            </a:pPr>
            <a:r>
              <a:rPr lang="en-US" dirty="0"/>
              <a:t>If respondents fall in a particular region of an underlying evaluative dimension (e.g., ‘‘like somewhat’’) but no response options are offered in this region (e.g., a scale composed only of ‘‘dislike’’ and ‘‘like’’), respondents will be unable to rate themselves accurately.</a:t>
            </a:r>
          </a:p>
        </p:txBody>
      </p:sp>
    </p:spTree>
    <p:extLst>
      <p:ext uri="{BB962C8B-B14F-4D97-AF65-F5344CB8AC3E}">
        <p14:creationId xmlns:p14="http://schemas.microsoft.com/office/powerpoint/2010/main" val="2227146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762A5-48D9-425C-A30C-A1ABA47F7246}"/>
              </a:ext>
            </a:extLst>
          </p:cNvPr>
          <p:cNvSpPr>
            <a:spLocks noGrp="1"/>
          </p:cNvSpPr>
          <p:nvPr>
            <p:ph type="title"/>
          </p:nvPr>
        </p:nvSpPr>
        <p:spPr/>
        <p:txBody>
          <a:bodyPr/>
          <a:lstStyle/>
          <a:p>
            <a:r>
              <a:rPr lang="en-US" dirty="0"/>
              <a:t>Examples of bad conditions</a:t>
            </a:r>
          </a:p>
        </p:txBody>
      </p:sp>
      <p:sp>
        <p:nvSpPr>
          <p:cNvPr id="3" name="Content Placeholder 2">
            <a:extLst>
              <a:ext uri="{FF2B5EF4-FFF2-40B4-BE49-F238E27FC236}">
                <a16:creationId xmlns:a16="http://schemas.microsoft.com/office/drawing/2014/main" id="{EC9F7841-C9D2-4013-962D-47388A2106EB}"/>
              </a:ext>
            </a:extLst>
          </p:cNvPr>
          <p:cNvSpPr>
            <a:spLocks noGrp="1"/>
          </p:cNvSpPr>
          <p:nvPr>
            <p:ph idx="1"/>
          </p:nvPr>
        </p:nvSpPr>
        <p:spPr/>
        <p:txBody>
          <a:bodyPr/>
          <a:lstStyle/>
          <a:p>
            <a:pPr>
              <a:lnSpc>
                <a:spcPct val="150000"/>
              </a:lnSpc>
            </a:pPr>
            <a:r>
              <a:rPr lang="en-US" dirty="0"/>
              <a:t>If two or more points on a scale appear to have the same meaning (e.g., ‘‘some of the time’’ and ‘‘occasionally’’) respondents may be puzzled about which one to select, leaving them open to making an arbitrary choice.</a:t>
            </a:r>
          </a:p>
        </p:txBody>
      </p:sp>
    </p:spTree>
    <p:extLst>
      <p:ext uri="{BB962C8B-B14F-4D97-AF65-F5344CB8AC3E}">
        <p14:creationId xmlns:p14="http://schemas.microsoft.com/office/powerpoint/2010/main" val="73791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AFE30-E1A9-44B2-AAB9-D35530AC6042}"/>
              </a:ext>
            </a:extLst>
          </p:cNvPr>
          <p:cNvSpPr>
            <a:spLocks noGrp="1"/>
          </p:cNvSpPr>
          <p:nvPr>
            <p:ph type="title"/>
          </p:nvPr>
        </p:nvSpPr>
        <p:spPr/>
        <p:txBody>
          <a:bodyPr/>
          <a:lstStyle/>
          <a:p>
            <a:r>
              <a:rPr lang="en-US" dirty="0"/>
              <a:t>Length of Scales</a:t>
            </a:r>
          </a:p>
        </p:txBody>
      </p:sp>
      <p:sp>
        <p:nvSpPr>
          <p:cNvPr id="3" name="Content Placeholder 2">
            <a:extLst>
              <a:ext uri="{FF2B5EF4-FFF2-40B4-BE49-F238E27FC236}">
                <a16:creationId xmlns:a16="http://schemas.microsoft.com/office/drawing/2014/main" id="{4592A5FC-A9FE-4A9B-8EA0-B0B99212AD32}"/>
              </a:ext>
            </a:extLst>
          </p:cNvPr>
          <p:cNvSpPr>
            <a:spLocks noGrp="1"/>
          </p:cNvSpPr>
          <p:nvPr>
            <p:ph idx="1"/>
          </p:nvPr>
        </p:nvSpPr>
        <p:spPr/>
        <p:txBody>
          <a:bodyPr>
            <a:normAutofit fontScale="92500" lnSpcReduction="20000"/>
          </a:bodyPr>
          <a:lstStyle/>
          <a:p>
            <a:r>
              <a:rPr lang="en-US" dirty="0"/>
              <a:t>Offer enough options to capture possible attitudes.  How fine grained do you think people’s mental representations are?</a:t>
            </a:r>
          </a:p>
          <a:p>
            <a:pPr lvl="1"/>
            <a:r>
              <a:rPr lang="en-US" dirty="0"/>
              <a:t>Extreme (2)</a:t>
            </a:r>
          </a:p>
          <a:p>
            <a:pPr lvl="1"/>
            <a:r>
              <a:rPr lang="en-US" dirty="0"/>
              <a:t>Neutral (3)</a:t>
            </a:r>
          </a:p>
          <a:p>
            <a:pPr lvl="1"/>
            <a:r>
              <a:rPr lang="en-US" dirty="0"/>
              <a:t>Moderate (5)</a:t>
            </a:r>
          </a:p>
          <a:p>
            <a:pPr lvl="1"/>
            <a:endParaRPr lang="en-US" dirty="0"/>
          </a:p>
          <a:p>
            <a:pPr>
              <a:lnSpc>
                <a:spcPct val="110000"/>
              </a:lnSpc>
            </a:pPr>
            <a:r>
              <a:rPr lang="en-US" dirty="0"/>
              <a:t>If people do make fine grained conceptual distinctions, potential information gain increases as the number of scale points increases.</a:t>
            </a:r>
          </a:p>
          <a:p>
            <a:pPr>
              <a:lnSpc>
                <a:spcPct val="110000"/>
              </a:lnSpc>
            </a:pPr>
            <a:endParaRPr lang="en-US" dirty="0"/>
          </a:p>
          <a:p>
            <a:pPr>
              <a:lnSpc>
                <a:spcPct val="110000"/>
              </a:lnSpc>
            </a:pPr>
            <a:r>
              <a:rPr lang="en-US" dirty="0"/>
              <a:t>This will be true, however, only if individuals do in fact make use of the full scale, which may not occur with long scales.</a:t>
            </a:r>
          </a:p>
          <a:p>
            <a:pPr lvl="1"/>
            <a:endParaRPr lang="en-US" dirty="0"/>
          </a:p>
          <a:p>
            <a:pPr marL="457200" lvl="1" indent="0">
              <a:buNone/>
            </a:pPr>
            <a:endParaRPr lang="en-US" dirty="0"/>
          </a:p>
        </p:txBody>
      </p:sp>
    </p:spTree>
    <p:extLst>
      <p:ext uri="{BB962C8B-B14F-4D97-AF65-F5344CB8AC3E}">
        <p14:creationId xmlns:p14="http://schemas.microsoft.com/office/powerpoint/2010/main" val="1678725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7CB94-B58E-4F0E-BF0C-9045EE686B94}"/>
              </a:ext>
            </a:extLst>
          </p:cNvPr>
          <p:cNvSpPr>
            <a:spLocks noGrp="1"/>
          </p:cNvSpPr>
          <p:nvPr>
            <p:ph type="title"/>
          </p:nvPr>
        </p:nvSpPr>
        <p:spPr/>
        <p:txBody>
          <a:bodyPr/>
          <a:lstStyle/>
          <a:p>
            <a:r>
              <a:rPr lang="en-US" dirty="0"/>
              <a:t>A middle alternative (neutral)</a:t>
            </a:r>
          </a:p>
        </p:txBody>
      </p:sp>
      <p:sp>
        <p:nvSpPr>
          <p:cNvPr id="3" name="Content Placeholder 2">
            <a:extLst>
              <a:ext uri="{FF2B5EF4-FFF2-40B4-BE49-F238E27FC236}">
                <a16:creationId xmlns:a16="http://schemas.microsoft.com/office/drawing/2014/main" id="{1E8AB876-07D7-4086-9B79-70E216B5CBEF}"/>
              </a:ext>
            </a:extLst>
          </p:cNvPr>
          <p:cNvSpPr>
            <a:spLocks noGrp="1"/>
          </p:cNvSpPr>
          <p:nvPr>
            <p:ph idx="1"/>
          </p:nvPr>
        </p:nvSpPr>
        <p:spPr>
          <a:xfrm>
            <a:off x="838200" y="1701800"/>
            <a:ext cx="10515600" cy="4779963"/>
          </a:xfrm>
        </p:spPr>
        <p:txBody>
          <a:bodyPr>
            <a:normAutofit fontScale="92500" lnSpcReduction="10000"/>
          </a:bodyPr>
          <a:lstStyle/>
          <a:p>
            <a:r>
              <a:rPr lang="en-US" dirty="0"/>
              <a:t>Use of a middle alternative is believed to be related to: </a:t>
            </a:r>
          </a:p>
          <a:p>
            <a:pPr lvl="1"/>
            <a:r>
              <a:rPr lang="en-US" dirty="0"/>
              <a:t>Cognitive Skills </a:t>
            </a:r>
          </a:p>
          <a:p>
            <a:pPr lvl="1"/>
            <a:r>
              <a:rPr lang="en-US" dirty="0"/>
              <a:t>Motivation</a:t>
            </a:r>
          </a:p>
          <a:p>
            <a:pPr lvl="1"/>
            <a:r>
              <a:rPr lang="en-US" dirty="0"/>
              <a:t>Low attitude strength</a:t>
            </a:r>
          </a:p>
          <a:p>
            <a:pPr lvl="1"/>
            <a:endParaRPr lang="en-US" dirty="0"/>
          </a:p>
          <a:p>
            <a:pPr>
              <a:lnSpc>
                <a:spcPct val="120000"/>
              </a:lnSpc>
            </a:pPr>
            <a:r>
              <a:rPr lang="en-US" dirty="0"/>
              <a:t>Attraction to a middle alternative is not related to educational background</a:t>
            </a:r>
          </a:p>
          <a:p>
            <a:pPr>
              <a:lnSpc>
                <a:spcPct val="120000"/>
              </a:lnSpc>
            </a:pPr>
            <a:r>
              <a:rPr lang="en-US" dirty="0"/>
              <a:t>Attraction to middle alt if attitude is less intense / less interest in topic</a:t>
            </a:r>
          </a:p>
          <a:p>
            <a:pPr>
              <a:lnSpc>
                <a:spcPct val="120000"/>
              </a:lnSpc>
            </a:pPr>
            <a:r>
              <a:rPr lang="en-US" dirty="0"/>
              <a:t>Attraction to middle not related to knowledge of topic</a:t>
            </a:r>
          </a:p>
          <a:p>
            <a:pPr>
              <a:lnSpc>
                <a:spcPct val="120000"/>
              </a:lnSpc>
            </a:pPr>
            <a:r>
              <a:rPr lang="en-US" dirty="0"/>
              <a:t>Some have found offering a middle alt increased reliability and validity</a:t>
            </a:r>
          </a:p>
          <a:p>
            <a:pPr>
              <a:lnSpc>
                <a:spcPct val="120000"/>
              </a:lnSpc>
            </a:pPr>
            <a:r>
              <a:rPr lang="en-US" dirty="0"/>
              <a:t>Midpoints appear to be desirable to respondents</a:t>
            </a:r>
          </a:p>
          <a:p>
            <a:pPr lvl="1"/>
            <a:endParaRPr lang="en-US" dirty="0"/>
          </a:p>
          <a:p>
            <a:endParaRPr lang="en-US" dirty="0"/>
          </a:p>
        </p:txBody>
      </p:sp>
    </p:spTree>
    <p:extLst>
      <p:ext uri="{BB962C8B-B14F-4D97-AF65-F5344CB8AC3E}">
        <p14:creationId xmlns:p14="http://schemas.microsoft.com/office/powerpoint/2010/main" val="1984066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BA43-F126-42AC-9485-22350D389503}"/>
              </a:ext>
            </a:extLst>
          </p:cNvPr>
          <p:cNvSpPr>
            <a:spLocks noGrp="1"/>
          </p:cNvSpPr>
          <p:nvPr>
            <p:ph type="title"/>
          </p:nvPr>
        </p:nvSpPr>
        <p:spPr/>
        <p:txBody>
          <a:bodyPr/>
          <a:lstStyle/>
          <a:p>
            <a:r>
              <a:rPr lang="en-US" dirty="0"/>
              <a:t>Reliability v. Validity</a:t>
            </a:r>
          </a:p>
        </p:txBody>
      </p:sp>
      <p:sp>
        <p:nvSpPr>
          <p:cNvPr id="3" name="Content Placeholder 2">
            <a:extLst>
              <a:ext uri="{FF2B5EF4-FFF2-40B4-BE49-F238E27FC236}">
                <a16:creationId xmlns:a16="http://schemas.microsoft.com/office/drawing/2014/main" id="{ACE3D888-32A4-45CC-9431-4F419B649553}"/>
              </a:ext>
            </a:extLst>
          </p:cNvPr>
          <p:cNvSpPr>
            <a:spLocks noGrp="1"/>
          </p:cNvSpPr>
          <p:nvPr>
            <p:ph idx="1"/>
          </p:nvPr>
        </p:nvSpPr>
        <p:spPr/>
        <p:txBody>
          <a:bodyPr>
            <a:normAutofit fontScale="92500" lnSpcReduction="20000"/>
          </a:bodyPr>
          <a:lstStyle/>
          <a:p>
            <a:r>
              <a:rPr lang="en-US" dirty="0"/>
              <a:t>These two terms, </a:t>
            </a:r>
            <a:r>
              <a:rPr lang="en-US" b="1" dirty="0"/>
              <a:t>reliability</a:t>
            </a:r>
            <a:r>
              <a:rPr lang="en-US" dirty="0"/>
              <a:t> and </a:t>
            </a:r>
            <a:r>
              <a:rPr lang="en-US" b="1" dirty="0"/>
              <a:t>validity</a:t>
            </a:r>
            <a:r>
              <a:rPr lang="en-US" dirty="0"/>
              <a:t>, are often used interchangeably when they are not related to statistics. When critical readers of statistics use these terms, however, they refer to different properties of the statistical or experimental method.</a:t>
            </a:r>
          </a:p>
          <a:p>
            <a:endParaRPr lang="en-US" dirty="0"/>
          </a:p>
          <a:p>
            <a:r>
              <a:rPr lang="en-US" dirty="0"/>
              <a:t>Reliability is another term for consistency. If one person takes the same personality test several times and always receives the same results, the test is reliable.</a:t>
            </a:r>
          </a:p>
          <a:p>
            <a:endParaRPr lang="en-US" dirty="0"/>
          </a:p>
          <a:p>
            <a:r>
              <a:rPr lang="en-US" dirty="0"/>
              <a:t>A test is valid if it measures what it is supposed to measure. If </a:t>
            </a:r>
            <a:r>
              <a:rPr lang="en-US" dirty="0" err="1"/>
              <a:t>theresults</a:t>
            </a:r>
            <a:r>
              <a:rPr lang="en-US" dirty="0"/>
              <a:t> of the personality test claimed that a very shy person was in </a:t>
            </a:r>
            <a:r>
              <a:rPr lang="en-US" dirty="0" err="1"/>
              <a:t>factoutgoing</a:t>
            </a:r>
            <a:r>
              <a:rPr lang="en-US" dirty="0"/>
              <a:t>, the test would be invalid.</a:t>
            </a:r>
          </a:p>
          <a:p>
            <a:endParaRPr lang="en-US" dirty="0"/>
          </a:p>
          <a:p>
            <a:endParaRPr lang="en-US" dirty="0"/>
          </a:p>
        </p:txBody>
      </p:sp>
    </p:spTree>
    <p:extLst>
      <p:ext uri="{BB962C8B-B14F-4D97-AF65-F5344CB8AC3E}">
        <p14:creationId xmlns:p14="http://schemas.microsoft.com/office/powerpoint/2010/main" val="1941432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E5864-8843-2647-B250-B50E488E216C}"/>
              </a:ext>
            </a:extLst>
          </p:cNvPr>
          <p:cNvSpPr>
            <a:spLocks noGrp="1"/>
          </p:cNvSpPr>
          <p:nvPr>
            <p:ph type="title"/>
          </p:nvPr>
        </p:nvSpPr>
        <p:spPr/>
        <p:txBody>
          <a:bodyPr/>
          <a:lstStyle/>
          <a:p>
            <a:r>
              <a:rPr lang="en-US" dirty="0"/>
              <a:t>Reliability and…</a:t>
            </a:r>
          </a:p>
        </p:txBody>
      </p:sp>
      <p:sp>
        <p:nvSpPr>
          <p:cNvPr id="3" name="Content Placeholder 2">
            <a:extLst>
              <a:ext uri="{FF2B5EF4-FFF2-40B4-BE49-F238E27FC236}">
                <a16:creationId xmlns:a16="http://schemas.microsoft.com/office/drawing/2014/main" id="{DEB2C76B-84CE-6B49-BD5B-0A03374AC031}"/>
              </a:ext>
            </a:extLst>
          </p:cNvPr>
          <p:cNvSpPr>
            <a:spLocks noGrp="1"/>
          </p:cNvSpPr>
          <p:nvPr>
            <p:ph idx="1"/>
          </p:nvPr>
        </p:nvSpPr>
        <p:spPr/>
        <p:txBody>
          <a:bodyPr/>
          <a:lstStyle/>
          <a:p>
            <a:r>
              <a:rPr lang="en-US" dirty="0"/>
              <a:t>Number of scale points</a:t>
            </a:r>
          </a:p>
          <a:p>
            <a:endParaRPr lang="en-US" dirty="0"/>
          </a:p>
        </p:txBody>
      </p:sp>
    </p:spTree>
    <p:extLst>
      <p:ext uri="{BB962C8B-B14F-4D97-AF65-F5344CB8AC3E}">
        <p14:creationId xmlns:p14="http://schemas.microsoft.com/office/powerpoint/2010/main" val="91555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A5AD-F92E-664D-8B3F-5458314D5126}"/>
              </a:ext>
            </a:extLst>
          </p:cNvPr>
          <p:cNvSpPr>
            <a:spLocks noGrp="1"/>
          </p:cNvSpPr>
          <p:nvPr>
            <p:ph type="title"/>
          </p:nvPr>
        </p:nvSpPr>
        <p:spPr/>
        <p:txBody>
          <a:bodyPr/>
          <a:lstStyle/>
          <a:p>
            <a:r>
              <a:rPr lang="en-US" dirty="0"/>
              <a:t>Today’s Info comes from:</a:t>
            </a:r>
          </a:p>
        </p:txBody>
      </p:sp>
      <p:sp>
        <p:nvSpPr>
          <p:cNvPr id="3" name="Content Placeholder 2">
            <a:extLst>
              <a:ext uri="{FF2B5EF4-FFF2-40B4-BE49-F238E27FC236}">
                <a16:creationId xmlns:a16="http://schemas.microsoft.com/office/drawing/2014/main" id="{A9F14209-EA9A-7A45-9705-AA6A1E5ADAE8}"/>
              </a:ext>
            </a:extLst>
          </p:cNvPr>
          <p:cNvSpPr>
            <a:spLocks noGrp="1"/>
          </p:cNvSpPr>
          <p:nvPr>
            <p:ph idx="1"/>
          </p:nvPr>
        </p:nvSpPr>
        <p:spPr/>
        <p:txBody>
          <a:bodyPr/>
          <a:lstStyle/>
          <a:p>
            <a:r>
              <a:rPr lang="en-US" dirty="0"/>
              <a:t>Krosnick, J.A. Presser, S. (2010) ‘Question and Questionnaire Design’ in: Handbook of Survey Research. 2nd </a:t>
            </a:r>
            <a:r>
              <a:rPr lang="en-US" dirty="0" err="1"/>
              <a:t>Edn</a:t>
            </a:r>
            <a:r>
              <a:rPr lang="en-US" dirty="0"/>
              <a:t>. Emerald. pp.263-313.</a:t>
            </a:r>
          </a:p>
          <a:p>
            <a:endParaRPr lang="en-US" dirty="0"/>
          </a:p>
          <a:p>
            <a:r>
              <a:rPr lang="en-US" dirty="0"/>
              <a:t>Other articles from:</a:t>
            </a:r>
          </a:p>
          <a:p>
            <a:pPr lvl="1"/>
            <a:r>
              <a:rPr lang="en-US" dirty="0"/>
              <a:t>Psychology</a:t>
            </a:r>
          </a:p>
          <a:p>
            <a:pPr lvl="1"/>
            <a:r>
              <a:rPr lang="en-US" dirty="0"/>
              <a:t>Education</a:t>
            </a:r>
          </a:p>
          <a:p>
            <a:pPr lvl="1"/>
            <a:r>
              <a:rPr lang="en-US" dirty="0"/>
              <a:t>Medical</a:t>
            </a:r>
          </a:p>
          <a:p>
            <a:pPr lvl="1"/>
            <a:r>
              <a:rPr lang="en-US" dirty="0"/>
              <a:t>Social Sciences</a:t>
            </a:r>
          </a:p>
        </p:txBody>
      </p:sp>
    </p:spTree>
    <p:extLst>
      <p:ext uri="{BB962C8B-B14F-4D97-AF65-F5344CB8AC3E}">
        <p14:creationId xmlns:p14="http://schemas.microsoft.com/office/powerpoint/2010/main" val="2228163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F6EF5-6668-4944-84BC-3993A6B35DCC}"/>
              </a:ext>
            </a:extLst>
          </p:cNvPr>
          <p:cNvSpPr>
            <a:spLocks noGrp="1"/>
          </p:cNvSpPr>
          <p:nvPr>
            <p:ph type="title"/>
          </p:nvPr>
        </p:nvSpPr>
        <p:spPr/>
        <p:txBody>
          <a:bodyPr/>
          <a:lstStyle/>
          <a:p>
            <a:r>
              <a:rPr lang="en-US" dirty="0"/>
              <a:t>Clarity of scale point meanings</a:t>
            </a:r>
          </a:p>
        </p:txBody>
      </p:sp>
      <p:sp>
        <p:nvSpPr>
          <p:cNvPr id="3" name="Content Placeholder 2">
            <a:extLst>
              <a:ext uri="{FF2B5EF4-FFF2-40B4-BE49-F238E27FC236}">
                <a16:creationId xmlns:a16="http://schemas.microsoft.com/office/drawing/2014/main" id="{3063C4B8-1ED6-4894-922D-1BC16BEF5F4C}"/>
              </a:ext>
            </a:extLst>
          </p:cNvPr>
          <p:cNvSpPr>
            <a:spLocks noGrp="1"/>
          </p:cNvSpPr>
          <p:nvPr>
            <p:ph idx="1"/>
          </p:nvPr>
        </p:nvSpPr>
        <p:spPr/>
        <p:txBody>
          <a:bodyPr/>
          <a:lstStyle/>
          <a:p>
            <a:r>
              <a:rPr lang="en-US" dirty="0"/>
              <a:t>In order for ratings to be reliable (consistent), people must have a clear understanding of the meanings of the points on the scale. If the meaning of scale points is ambiguous, then both reliability and validity (accuracy) of measurement may be compromised.</a:t>
            </a:r>
          </a:p>
          <a:p>
            <a:pPr lvl="1"/>
            <a:r>
              <a:rPr lang="en-US" dirty="0"/>
              <a:t>Fewer points easier it is to define meaning of each point</a:t>
            </a:r>
          </a:p>
          <a:p>
            <a:pPr lvl="1"/>
            <a:r>
              <a:rPr lang="en-US" dirty="0"/>
              <a:t>Verbal point labels aid in clarity; numeric labels may be difficult for participants</a:t>
            </a:r>
          </a:p>
          <a:p>
            <a:pPr lvl="1"/>
            <a:r>
              <a:rPr lang="en-US" dirty="0"/>
              <a:t>Respondents cognitive ability and motivation matter.  Midpoints can be a way to “check out” of the task.  </a:t>
            </a:r>
          </a:p>
          <a:p>
            <a:pPr lvl="1"/>
            <a:r>
              <a:rPr lang="en-US" dirty="0"/>
              <a:t>Task difficulty…less points – easier decision; unless your position isn’t represented.</a:t>
            </a:r>
          </a:p>
        </p:txBody>
      </p:sp>
    </p:spTree>
    <p:extLst>
      <p:ext uri="{BB962C8B-B14F-4D97-AF65-F5344CB8AC3E}">
        <p14:creationId xmlns:p14="http://schemas.microsoft.com/office/powerpoint/2010/main" val="4195706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BAE6B-B963-4E36-82F5-E9F8DE12757D}"/>
              </a:ext>
            </a:extLst>
          </p:cNvPr>
          <p:cNvSpPr>
            <a:spLocks noGrp="1"/>
          </p:cNvSpPr>
          <p:nvPr>
            <p:ph type="title"/>
          </p:nvPr>
        </p:nvSpPr>
        <p:spPr/>
        <p:txBody>
          <a:bodyPr/>
          <a:lstStyle/>
          <a:p>
            <a:r>
              <a:rPr lang="en-US" dirty="0"/>
              <a:t>Reliability</a:t>
            </a:r>
          </a:p>
        </p:txBody>
      </p:sp>
      <p:sp>
        <p:nvSpPr>
          <p:cNvPr id="3" name="Content Placeholder 2">
            <a:extLst>
              <a:ext uri="{FF2B5EF4-FFF2-40B4-BE49-F238E27FC236}">
                <a16:creationId xmlns:a16="http://schemas.microsoft.com/office/drawing/2014/main" id="{F51DE277-6838-4651-9B24-C32C86D771BE}"/>
              </a:ext>
            </a:extLst>
          </p:cNvPr>
          <p:cNvSpPr>
            <a:spLocks noGrp="1"/>
          </p:cNvSpPr>
          <p:nvPr>
            <p:ph idx="1"/>
          </p:nvPr>
        </p:nvSpPr>
        <p:spPr/>
        <p:txBody>
          <a:bodyPr>
            <a:normAutofit/>
          </a:bodyPr>
          <a:lstStyle/>
          <a:p>
            <a:r>
              <a:rPr lang="en-US" dirty="0"/>
              <a:t>Reliability increased 2-, 3-, 5-, but leveled out in 7-, 9-, 14-</a:t>
            </a:r>
          </a:p>
          <a:p>
            <a:r>
              <a:rPr lang="en-US" dirty="0"/>
              <a:t>Reliability equal from 2-, to 7- points</a:t>
            </a:r>
          </a:p>
          <a:p>
            <a:r>
              <a:rPr lang="en-US" dirty="0"/>
              <a:t>Reliability lower on 2-, or 3-, points than those of 5-, to 7- points</a:t>
            </a:r>
          </a:p>
          <a:p>
            <a:endParaRPr lang="en-US" dirty="0"/>
          </a:p>
          <a:p>
            <a:endParaRPr lang="en-US" dirty="0"/>
          </a:p>
          <a:p>
            <a:r>
              <a:rPr lang="en-US" dirty="0"/>
              <a:t>Reliability is higher when points are labeled</a:t>
            </a:r>
          </a:p>
          <a:p>
            <a:endParaRPr lang="en-US" dirty="0"/>
          </a:p>
          <a:p>
            <a:pPr marL="0" indent="0">
              <a:buNone/>
            </a:pPr>
            <a:r>
              <a:rPr lang="en-US" dirty="0"/>
              <a:t>**MODERATE NUMBER OF SCALE POINTS BEST</a:t>
            </a:r>
          </a:p>
          <a:p>
            <a:endParaRPr lang="en-US" dirty="0"/>
          </a:p>
        </p:txBody>
      </p:sp>
    </p:spTree>
    <p:extLst>
      <p:ext uri="{BB962C8B-B14F-4D97-AF65-F5344CB8AC3E}">
        <p14:creationId xmlns:p14="http://schemas.microsoft.com/office/powerpoint/2010/main" val="3756095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FE231-98D2-8D4A-8738-0E0C9FB2EE7F}"/>
              </a:ext>
            </a:extLst>
          </p:cNvPr>
          <p:cNvSpPr>
            <a:spLocks noGrp="1"/>
          </p:cNvSpPr>
          <p:nvPr>
            <p:ph type="title"/>
          </p:nvPr>
        </p:nvSpPr>
        <p:spPr/>
        <p:txBody>
          <a:bodyPr/>
          <a:lstStyle/>
          <a:p>
            <a:r>
              <a:rPr lang="en-US" dirty="0"/>
              <a:t>Validity and…</a:t>
            </a:r>
          </a:p>
        </p:txBody>
      </p:sp>
      <p:sp>
        <p:nvSpPr>
          <p:cNvPr id="3" name="Content Placeholder 2">
            <a:extLst>
              <a:ext uri="{FF2B5EF4-FFF2-40B4-BE49-F238E27FC236}">
                <a16:creationId xmlns:a16="http://schemas.microsoft.com/office/drawing/2014/main" id="{99983713-3F7F-8941-800D-5784B81E7C62}"/>
              </a:ext>
            </a:extLst>
          </p:cNvPr>
          <p:cNvSpPr>
            <a:spLocks noGrp="1"/>
          </p:cNvSpPr>
          <p:nvPr>
            <p:ph idx="1"/>
          </p:nvPr>
        </p:nvSpPr>
        <p:spPr/>
        <p:txBody>
          <a:bodyPr>
            <a:normAutofit fontScale="92500" lnSpcReduction="10000"/>
          </a:bodyPr>
          <a:lstStyle/>
          <a:p>
            <a:r>
              <a:rPr lang="en-US" dirty="0"/>
              <a:t># of points</a:t>
            </a:r>
          </a:p>
          <a:p>
            <a:pPr lvl="1"/>
            <a:r>
              <a:rPr lang="en-US" dirty="0"/>
              <a:t>More than 2</a:t>
            </a:r>
          </a:p>
          <a:p>
            <a:pPr lvl="2"/>
            <a:r>
              <a:rPr lang="en-US" dirty="0"/>
              <a:t>Answers to dichotomous questions were more influenced by interviewer opinion</a:t>
            </a:r>
          </a:p>
          <a:p>
            <a:r>
              <a:rPr lang="en-US" dirty="0"/>
              <a:t>Scale Length</a:t>
            </a:r>
          </a:p>
          <a:p>
            <a:pPr lvl="1"/>
            <a:r>
              <a:rPr lang="en-US" dirty="0"/>
              <a:t>longer scales have been found to be less susceptible to question order effects</a:t>
            </a:r>
          </a:p>
          <a:p>
            <a:pPr lvl="1"/>
            <a:r>
              <a:rPr lang="en-US" dirty="0"/>
              <a:t>Especially long scales might be more susceptible to context effects than moderate length scales </a:t>
            </a:r>
          </a:p>
          <a:p>
            <a:pPr marL="457200" lvl="1" indent="0">
              <a:buNone/>
            </a:pPr>
            <a:endParaRPr lang="en-US" dirty="0"/>
          </a:p>
          <a:p>
            <a:r>
              <a:rPr lang="en-US" dirty="0"/>
              <a:t># questions</a:t>
            </a:r>
          </a:p>
          <a:p>
            <a:pPr lvl="1"/>
            <a:r>
              <a:rPr lang="en-US" dirty="0"/>
              <a:t>To increase validity it is recommended to two different ratings for the same construct</a:t>
            </a:r>
          </a:p>
          <a:p>
            <a:pPr lvl="1"/>
            <a:endParaRPr lang="en-US" dirty="0"/>
          </a:p>
          <a:p>
            <a:pPr marL="0" indent="0">
              <a:buNone/>
            </a:pPr>
            <a:r>
              <a:rPr lang="en-US" dirty="0"/>
              <a:t>**MODERATE NUMBER OF SCALE POINTS BEST</a:t>
            </a:r>
          </a:p>
          <a:p>
            <a:endParaRPr lang="en-US" dirty="0"/>
          </a:p>
          <a:p>
            <a:endParaRPr lang="en-US" dirty="0"/>
          </a:p>
        </p:txBody>
      </p:sp>
    </p:spTree>
    <p:extLst>
      <p:ext uri="{BB962C8B-B14F-4D97-AF65-F5344CB8AC3E}">
        <p14:creationId xmlns:p14="http://schemas.microsoft.com/office/powerpoint/2010/main" val="2913371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07C0E-F96B-4231-9519-47AD75AEF663}"/>
              </a:ext>
            </a:extLst>
          </p:cNvPr>
          <p:cNvSpPr>
            <a:spLocks noGrp="1"/>
          </p:cNvSpPr>
          <p:nvPr>
            <p:ph type="title"/>
          </p:nvPr>
        </p:nvSpPr>
        <p:spPr/>
        <p:txBody>
          <a:bodyPr/>
          <a:lstStyle/>
          <a:p>
            <a:r>
              <a:rPr lang="en-US" dirty="0"/>
              <a:t>Labeling</a:t>
            </a:r>
          </a:p>
        </p:txBody>
      </p:sp>
      <p:sp>
        <p:nvSpPr>
          <p:cNvPr id="3" name="Content Placeholder 2">
            <a:extLst>
              <a:ext uri="{FF2B5EF4-FFF2-40B4-BE49-F238E27FC236}">
                <a16:creationId xmlns:a16="http://schemas.microsoft.com/office/drawing/2014/main" id="{75158131-20CB-4780-9A2D-EA6CBE1A349E}"/>
              </a:ext>
            </a:extLst>
          </p:cNvPr>
          <p:cNvSpPr>
            <a:spLocks noGrp="1"/>
          </p:cNvSpPr>
          <p:nvPr>
            <p:ph idx="1"/>
          </p:nvPr>
        </p:nvSpPr>
        <p:spPr/>
        <p:txBody>
          <a:bodyPr/>
          <a:lstStyle/>
          <a:p>
            <a:r>
              <a:rPr lang="en-US" dirty="0"/>
              <a:t>Respondents report a preference for labeled points</a:t>
            </a:r>
          </a:p>
          <a:p>
            <a:r>
              <a:rPr lang="en-US" dirty="0"/>
              <a:t>Use labels that divide continuum into equal parts</a:t>
            </a:r>
          </a:p>
          <a:p>
            <a:endParaRPr lang="en-US" dirty="0"/>
          </a:p>
          <a:p>
            <a:r>
              <a:rPr lang="en-US" dirty="0"/>
              <a:t>Some Options: </a:t>
            </a:r>
          </a:p>
          <a:p>
            <a:pPr lvl="1"/>
            <a:r>
              <a:rPr lang="en-US" dirty="0"/>
              <a:t>Offer statement, points labeled on continuum of agree/disagree (Likert)</a:t>
            </a:r>
          </a:p>
          <a:p>
            <a:pPr lvl="1"/>
            <a:r>
              <a:rPr lang="en-US" dirty="0"/>
              <a:t>Offer assertion, points labeled on continuum of if respondent thinks it is true/false</a:t>
            </a:r>
          </a:p>
          <a:p>
            <a:pPr lvl="1"/>
            <a:r>
              <a:rPr lang="en-US" dirty="0"/>
              <a:t>Offer question, points labeled yes/no</a:t>
            </a:r>
          </a:p>
        </p:txBody>
      </p:sp>
    </p:spTree>
    <p:extLst>
      <p:ext uri="{BB962C8B-B14F-4D97-AF65-F5344CB8AC3E}">
        <p14:creationId xmlns:p14="http://schemas.microsoft.com/office/powerpoint/2010/main" val="4068596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A6D40-D50A-4D55-AEF4-F2E01E84EAC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0B5FA1C3-C69E-45ED-94FA-A34951129ABF}"/>
              </a:ext>
            </a:extLst>
          </p:cNvPr>
          <p:cNvSpPr>
            <a:spLocks noGrp="1"/>
          </p:cNvSpPr>
          <p:nvPr>
            <p:ph idx="1"/>
          </p:nvPr>
        </p:nvSpPr>
        <p:spPr/>
        <p:txBody>
          <a:bodyPr>
            <a:normAutofit/>
          </a:bodyPr>
          <a:lstStyle/>
          <a:p>
            <a:pPr>
              <a:lnSpc>
                <a:spcPct val="150000"/>
              </a:lnSpc>
            </a:pPr>
            <a:r>
              <a:rPr lang="en-US" dirty="0"/>
              <a:t>I like bananas    				agree     neutral    disagree</a:t>
            </a:r>
          </a:p>
          <a:p>
            <a:pPr>
              <a:lnSpc>
                <a:spcPct val="150000"/>
              </a:lnSpc>
            </a:pPr>
            <a:r>
              <a:rPr lang="en-US" dirty="0"/>
              <a:t>Bananas are delicious		           true        neutral     false</a:t>
            </a:r>
          </a:p>
          <a:p>
            <a:pPr>
              <a:lnSpc>
                <a:spcPct val="150000"/>
              </a:lnSpc>
            </a:pPr>
            <a:r>
              <a:rPr lang="en-US" dirty="0"/>
              <a:t>Do you like bananas?			Yes          no</a:t>
            </a:r>
          </a:p>
          <a:p>
            <a:endParaRPr lang="en-US" dirty="0"/>
          </a:p>
          <a:p>
            <a:pPr marL="0" indent="0">
              <a:buNone/>
            </a:pPr>
            <a:endParaRPr lang="en-US" dirty="0"/>
          </a:p>
        </p:txBody>
      </p:sp>
    </p:spTree>
    <p:extLst>
      <p:ext uri="{BB962C8B-B14F-4D97-AF65-F5344CB8AC3E}">
        <p14:creationId xmlns:p14="http://schemas.microsoft.com/office/powerpoint/2010/main" val="3103253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96032-EFC6-425C-BCE7-E9C0645815D6}"/>
              </a:ext>
            </a:extLst>
          </p:cNvPr>
          <p:cNvSpPr>
            <a:spLocks noGrp="1"/>
          </p:cNvSpPr>
          <p:nvPr>
            <p:ph type="title"/>
          </p:nvPr>
        </p:nvSpPr>
        <p:spPr/>
        <p:txBody>
          <a:bodyPr/>
          <a:lstStyle/>
          <a:p>
            <a:r>
              <a:rPr lang="en-US" dirty="0"/>
              <a:t>Acquiescence</a:t>
            </a:r>
          </a:p>
        </p:txBody>
      </p:sp>
      <p:sp>
        <p:nvSpPr>
          <p:cNvPr id="3" name="Content Placeholder 2">
            <a:extLst>
              <a:ext uri="{FF2B5EF4-FFF2-40B4-BE49-F238E27FC236}">
                <a16:creationId xmlns:a16="http://schemas.microsoft.com/office/drawing/2014/main" id="{322D84C3-AFE7-4BBD-B026-5601520B1F75}"/>
              </a:ext>
            </a:extLst>
          </p:cNvPr>
          <p:cNvSpPr>
            <a:spLocks noGrp="1"/>
          </p:cNvSpPr>
          <p:nvPr>
            <p:ph idx="1"/>
          </p:nvPr>
        </p:nvSpPr>
        <p:spPr/>
        <p:txBody>
          <a:bodyPr>
            <a:normAutofit/>
          </a:bodyPr>
          <a:lstStyle/>
          <a:p>
            <a:r>
              <a:rPr lang="en-US" dirty="0"/>
              <a:t>When people are given the choices ‘‘agree’’ and ‘‘disagree,’’ are not told the statements to which they apply, and are asked to guess what answers an experimenter is imagining, ‘‘agree’’ is chosen much more often than ‘‘disagree’’. </a:t>
            </a:r>
          </a:p>
          <a:p>
            <a:r>
              <a:rPr lang="en-US" dirty="0"/>
              <a:t>Averaging across 10 studies, 52% of people agreed with an assertion, whereas only 42% of people disagreed with the opposite assertion. AND BUNCHES MORE EVIDENCE THIS IS STRONG. these methods suggest an acquiescence effect averaging about 10%.</a:t>
            </a:r>
          </a:p>
          <a:p>
            <a:r>
              <a:rPr lang="en-US" dirty="0"/>
              <a:t>People are much more likely to answer yes/no factual questions correctly when the correct answer is ‘‘yes’’ than when it is ‘‘no’’</a:t>
            </a:r>
          </a:p>
        </p:txBody>
      </p:sp>
    </p:spTree>
    <p:extLst>
      <p:ext uri="{BB962C8B-B14F-4D97-AF65-F5344CB8AC3E}">
        <p14:creationId xmlns:p14="http://schemas.microsoft.com/office/powerpoint/2010/main" val="4218229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37988-6065-4317-A2D0-0D1CA07E1614}"/>
              </a:ext>
            </a:extLst>
          </p:cNvPr>
          <p:cNvSpPr>
            <a:spLocks noGrp="1"/>
          </p:cNvSpPr>
          <p:nvPr>
            <p:ph type="title"/>
          </p:nvPr>
        </p:nvSpPr>
        <p:spPr/>
        <p:txBody>
          <a:bodyPr/>
          <a:lstStyle/>
          <a:p>
            <a:r>
              <a:rPr lang="en-US" dirty="0"/>
              <a:t>Acquiescence</a:t>
            </a:r>
          </a:p>
        </p:txBody>
      </p:sp>
      <p:sp>
        <p:nvSpPr>
          <p:cNvPr id="3" name="Content Placeholder 2">
            <a:extLst>
              <a:ext uri="{FF2B5EF4-FFF2-40B4-BE49-F238E27FC236}">
                <a16:creationId xmlns:a16="http://schemas.microsoft.com/office/drawing/2014/main" id="{90638173-A8AA-42CB-8DD0-D427ADE80272}"/>
              </a:ext>
            </a:extLst>
          </p:cNvPr>
          <p:cNvSpPr>
            <a:spLocks noGrp="1"/>
          </p:cNvSpPr>
          <p:nvPr>
            <p:ph idx="1"/>
          </p:nvPr>
        </p:nvSpPr>
        <p:spPr>
          <a:xfrm>
            <a:off x="838200" y="1518834"/>
            <a:ext cx="10515600" cy="4658129"/>
          </a:xfrm>
        </p:spPr>
        <p:txBody>
          <a:bodyPr>
            <a:normAutofit/>
          </a:bodyPr>
          <a:lstStyle/>
          <a:p>
            <a:r>
              <a:rPr lang="en-US" dirty="0"/>
              <a:t>Acquiescence is most common among respondents who have: </a:t>
            </a:r>
          </a:p>
          <a:p>
            <a:pPr lvl="1"/>
            <a:r>
              <a:rPr lang="en-US" dirty="0"/>
              <a:t>lower social status</a:t>
            </a:r>
          </a:p>
          <a:p>
            <a:pPr lvl="1"/>
            <a:r>
              <a:rPr lang="en-US" dirty="0"/>
              <a:t>less formal education </a:t>
            </a:r>
          </a:p>
          <a:p>
            <a:pPr lvl="1"/>
            <a:r>
              <a:rPr lang="en-US" dirty="0"/>
              <a:t>lower intelligence </a:t>
            </a:r>
          </a:p>
          <a:p>
            <a:pPr lvl="1"/>
            <a:r>
              <a:rPr lang="en-US" dirty="0"/>
              <a:t>lower cognitive energy </a:t>
            </a:r>
          </a:p>
          <a:p>
            <a:pPr lvl="1"/>
            <a:r>
              <a:rPr lang="en-US" dirty="0"/>
              <a:t>less enjoyment from thinking </a:t>
            </a:r>
          </a:p>
          <a:p>
            <a:pPr lvl="1"/>
            <a:r>
              <a:rPr lang="en-US" dirty="0"/>
              <a:t>less concern to convey a socially desirable image of themselves </a:t>
            </a:r>
          </a:p>
          <a:p>
            <a:r>
              <a:rPr lang="en-US" dirty="0"/>
              <a:t>Acquiescence is most common when a question is difficult</a:t>
            </a:r>
          </a:p>
          <a:p>
            <a:r>
              <a:rPr lang="en-US" dirty="0"/>
              <a:t>It occurs more frequently when respondents have become fatigued by answering many prior questions </a:t>
            </a:r>
          </a:p>
        </p:txBody>
      </p:sp>
    </p:spTree>
    <p:extLst>
      <p:ext uri="{BB962C8B-B14F-4D97-AF65-F5344CB8AC3E}">
        <p14:creationId xmlns:p14="http://schemas.microsoft.com/office/powerpoint/2010/main" val="11491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0DFB8-AB26-4757-8D33-7D2B23018220}"/>
              </a:ext>
            </a:extLst>
          </p:cNvPr>
          <p:cNvSpPr>
            <a:spLocks noGrp="1"/>
          </p:cNvSpPr>
          <p:nvPr>
            <p:ph type="title"/>
          </p:nvPr>
        </p:nvSpPr>
        <p:spPr/>
        <p:txBody>
          <a:bodyPr/>
          <a:lstStyle/>
          <a:p>
            <a:r>
              <a:rPr lang="en-US" dirty="0"/>
              <a:t>Don’t Know DK</a:t>
            </a:r>
          </a:p>
        </p:txBody>
      </p:sp>
      <p:sp>
        <p:nvSpPr>
          <p:cNvPr id="3" name="Content Placeholder 2">
            <a:extLst>
              <a:ext uri="{FF2B5EF4-FFF2-40B4-BE49-F238E27FC236}">
                <a16:creationId xmlns:a16="http://schemas.microsoft.com/office/drawing/2014/main" id="{71869A55-C642-4B7F-815C-9618E481BBFC}"/>
              </a:ext>
            </a:extLst>
          </p:cNvPr>
          <p:cNvSpPr>
            <a:spLocks noGrp="1"/>
          </p:cNvSpPr>
          <p:nvPr>
            <p:ph idx="1"/>
          </p:nvPr>
        </p:nvSpPr>
        <p:spPr/>
        <p:txBody>
          <a:bodyPr/>
          <a:lstStyle/>
          <a:p>
            <a:r>
              <a:rPr lang="en-US" dirty="0"/>
              <a:t>Adding a Don’t Know option tells respondents it is okay to be uninformed</a:t>
            </a:r>
          </a:p>
          <a:p>
            <a:pPr lvl="1"/>
            <a:r>
              <a:rPr lang="en-US" dirty="0"/>
              <a:t>Advantage: people have a way to say they are uninformed</a:t>
            </a:r>
          </a:p>
          <a:p>
            <a:pPr lvl="1"/>
            <a:r>
              <a:rPr lang="en-US" dirty="0"/>
              <a:t>Disadvantage: may go too far and people who do have information can opt out of sharing it</a:t>
            </a:r>
          </a:p>
          <a:p>
            <a:pPr lvl="1"/>
            <a:endParaRPr lang="en-US" dirty="0"/>
          </a:p>
          <a:p>
            <a:r>
              <a:rPr lang="en-US" dirty="0"/>
              <a:t>Most evidence points to using DK as not a great idea.</a:t>
            </a:r>
          </a:p>
          <a:p>
            <a:pPr lvl="1"/>
            <a:r>
              <a:rPr lang="en-US" dirty="0"/>
              <a:t>Follow up and they do know</a:t>
            </a:r>
          </a:p>
          <a:p>
            <a:pPr lvl="1"/>
            <a:r>
              <a:rPr lang="en-US" dirty="0"/>
              <a:t>DK increases further into survey (fatigue)</a:t>
            </a:r>
          </a:p>
          <a:p>
            <a:endParaRPr lang="en-US" dirty="0"/>
          </a:p>
        </p:txBody>
      </p:sp>
    </p:spTree>
    <p:extLst>
      <p:ext uri="{BB962C8B-B14F-4D97-AF65-F5344CB8AC3E}">
        <p14:creationId xmlns:p14="http://schemas.microsoft.com/office/powerpoint/2010/main" val="1888003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BBBC9-B914-493B-BDD6-052F02DE959B}"/>
              </a:ext>
            </a:extLst>
          </p:cNvPr>
          <p:cNvSpPr>
            <a:spLocks noGrp="1"/>
          </p:cNvSpPr>
          <p:nvPr>
            <p:ph type="title"/>
          </p:nvPr>
        </p:nvSpPr>
        <p:spPr/>
        <p:txBody>
          <a:bodyPr/>
          <a:lstStyle/>
          <a:p>
            <a:r>
              <a:rPr lang="en-US" dirty="0"/>
              <a:t>Social Desirability Response Bias</a:t>
            </a:r>
          </a:p>
        </p:txBody>
      </p:sp>
      <p:sp>
        <p:nvSpPr>
          <p:cNvPr id="3" name="Content Placeholder 2">
            <a:extLst>
              <a:ext uri="{FF2B5EF4-FFF2-40B4-BE49-F238E27FC236}">
                <a16:creationId xmlns:a16="http://schemas.microsoft.com/office/drawing/2014/main" id="{600CBA10-B4BA-4D4C-9D7A-BB58D815E45D}"/>
              </a:ext>
            </a:extLst>
          </p:cNvPr>
          <p:cNvSpPr>
            <a:spLocks noGrp="1"/>
          </p:cNvSpPr>
          <p:nvPr>
            <p:ph idx="1"/>
          </p:nvPr>
        </p:nvSpPr>
        <p:spPr/>
        <p:txBody>
          <a:bodyPr>
            <a:normAutofit lnSpcReduction="10000"/>
          </a:bodyPr>
          <a:lstStyle/>
          <a:p>
            <a:r>
              <a:rPr lang="en-US" dirty="0"/>
              <a:t>Eliminate the interviewer</a:t>
            </a:r>
          </a:p>
          <a:p>
            <a:endParaRPr lang="en-US" dirty="0"/>
          </a:p>
          <a:p>
            <a:r>
              <a:rPr lang="en-US" dirty="0"/>
              <a:t>Anonymity on self-administered questionnaires</a:t>
            </a:r>
          </a:p>
          <a:p>
            <a:endParaRPr lang="en-US" dirty="0"/>
          </a:p>
          <a:p>
            <a:r>
              <a:rPr lang="en-US" dirty="0"/>
              <a:t>‘‘randomized response technique’’</a:t>
            </a:r>
          </a:p>
          <a:p>
            <a:endParaRPr lang="en-US" dirty="0"/>
          </a:p>
          <a:p>
            <a:r>
              <a:rPr lang="en-US" dirty="0"/>
              <a:t>‘‘item count technique’’: This approach randomly assigns respondents to one of two lists of items that differ only in whether a focal sensitive item is included. Respondents are asked how many of the items, in total, apply to them, not which apply to them. </a:t>
            </a:r>
          </a:p>
          <a:p>
            <a:endParaRPr lang="en-US" dirty="0"/>
          </a:p>
        </p:txBody>
      </p:sp>
    </p:spTree>
    <p:extLst>
      <p:ext uri="{BB962C8B-B14F-4D97-AF65-F5344CB8AC3E}">
        <p14:creationId xmlns:p14="http://schemas.microsoft.com/office/powerpoint/2010/main" val="1796487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582E9-14CA-4AD1-AD50-C0AD4F9B3355}"/>
              </a:ext>
            </a:extLst>
          </p:cNvPr>
          <p:cNvSpPr>
            <a:spLocks noGrp="1"/>
          </p:cNvSpPr>
          <p:nvPr>
            <p:ph type="title"/>
          </p:nvPr>
        </p:nvSpPr>
        <p:spPr/>
        <p:txBody>
          <a:bodyPr/>
          <a:lstStyle/>
          <a:p>
            <a:r>
              <a:rPr lang="en-US" dirty="0"/>
              <a:t>Social Desirability Response Bias</a:t>
            </a:r>
          </a:p>
        </p:txBody>
      </p:sp>
      <p:sp>
        <p:nvSpPr>
          <p:cNvPr id="3" name="Content Placeholder 2">
            <a:extLst>
              <a:ext uri="{FF2B5EF4-FFF2-40B4-BE49-F238E27FC236}">
                <a16:creationId xmlns:a16="http://schemas.microsoft.com/office/drawing/2014/main" id="{C8A9F832-19B4-43E4-9589-475974782302}"/>
              </a:ext>
            </a:extLst>
          </p:cNvPr>
          <p:cNvSpPr>
            <a:spLocks noGrp="1"/>
          </p:cNvSpPr>
          <p:nvPr>
            <p:ph idx="1"/>
          </p:nvPr>
        </p:nvSpPr>
        <p:spPr/>
        <p:txBody>
          <a:bodyPr>
            <a:normAutofit/>
          </a:bodyPr>
          <a:lstStyle/>
          <a:p>
            <a:pPr>
              <a:lnSpc>
                <a:spcPct val="150000"/>
              </a:lnSpc>
            </a:pPr>
            <a:r>
              <a:rPr lang="en-US" dirty="0"/>
              <a:t>legitimating the less desirable response option; noting in the question that many people do not engage in the socially desirable behavior, for instance, ‘‘In talking to people about elections we often find that a lot of people were not able to vote because they weren’t registered, were sick, or just didn’t have time”</a:t>
            </a:r>
          </a:p>
        </p:txBody>
      </p:sp>
    </p:spTree>
    <p:extLst>
      <p:ext uri="{BB962C8B-B14F-4D97-AF65-F5344CB8AC3E}">
        <p14:creationId xmlns:p14="http://schemas.microsoft.com/office/powerpoint/2010/main" val="1632980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8F8BF-8A04-434E-9701-97357C09726E}"/>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D2B23032-6DF7-4FAA-9BCE-8DBE704C42A5}"/>
              </a:ext>
            </a:extLst>
          </p:cNvPr>
          <p:cNvSpPr>
            <a:spLocks noGrp="1"/>
          </p:cNvSpPr>
          <p:nvPr>
            <p:ph idx="1"/>
          </p:nvPr>
        </p:nvSpPr>
        <p:spPr/>
        <p:txBody>
          <a:bodyPr/>
          <a:lstStyle/>
          <a:p>
            <a:r>
              <a:rPr lang="en-US" dirty="0"/>
              <a:t>Questions</a:t>
            </a:r>
          </a:p>
          <a:p>
            <a:r>
              <a:rPr lang="en-US" dirty="0"/>
              <a:t>Rating Scales</a:t>
            </a:r>
          </a:p>
        </p:txBody>
      </p:sp>
    </p:spTree>
    <p:extLst>
      <p:ext uri="{BB962C8B-B14F-4D97-AF65-F5344CB8AC3E}">
        <p14:creationId xmlns:p14="http://schemas.microsoft.com/office/powerpoint/2010/main" val="894435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582E9-14CA-4AD1-AD50-C0AD4F9B3355}"/>
              </a:ext>
            </a:extLst>
          </p:cNvPr>
          <p:cNvSpPr>
            <a:spLocks noGrp="1"/>
          </p:cNvSpPr>
          <p:nvPr>
            <p:ph type="title"/>
          </p:nvPr>
        </p:nvSpPr>
        <p:spPr/>
        <p:txBody>
          <a:bodyPr/>
          <a:lstStyle/>
          <a:p>
            <a:r>
              <a:rPr lang="en-US" dirty="0"/>
              <a:t>Social Desirability Response Bias</a:t>
            </a:r>
          </a:p>
        </p:txBody>
      </p:sp>
      <p:sp>
        <p:nvSpPr>
          <p:cNvPr id="3" name="Content Placeholder 2">
            <a:extLst>
              <a:ext uri="{FF2B5EF4-FFF2-40B4-BE49-F238E27FC236}">
                <a16:creationId xmlns:a16="http://schemas.microsoft.com/office/drawing/2014/main" id="{C8A9F832-19B4-43E4-9589-475974782302}"/>
              </a:ext>
            </a:extLst>
          </p:cNvPr>
          <p:cNvSpPr>
            <a:spLocks noGrp="1"/>
          </p:cNvSpPr>
          <p:nvPr>
            <p:ph idx="1"/>
          </p:nvPr>
        </p:nvSpPr>
        <p:spPr/>
        <p:txBody>
          <a:bodyPr>
            <a:normAutofit lnSpcReduction="10000"/>
          </a:bodyPr>
          <a:lstStyle/>
          <a:p>
            <a:pPr>
              <a:lnSpc>
                <a:spcPct val="150000"/>
              </a:lnSpc>
            </a:pPr>
            <a:r>
              <a:rPr lang="en-US" dirty="0"/>
              <a:t>yes/no response options can be converted into multiple response options (face saving), only one of which represents the desirable state, for instance:</a:t>
            </a:r>
          </a:p>
          <a:p>
            <a:pPr lvl="1">
              <a:lnSpc>
                <a:spcPct val="150000"/>
              </a:lnSpc>
            </a:pPr>
            <a:r>
              <a:rPr lang="en-US" dirty="0"/>
              <a:t>I did not vote in the November 5th election.</a:t>
            </a:r>
          </a:p>
          <a:p>
            <a:pPr lvl="1">
              <a:lnSpc>
                <a:spcPct val="150000"/>
              </a:lnSpc>
            </a:pPr>
            <a:r>
              <a:rPr lang="en-US" dirty="0"/>
              <a:t>I thought about voting this time, but didn’t.</a:t>
            </a:r>
          </a:p>
          <a:p>
            <a:pPr lvl="1">
              <a:lnSpc>
                <a:spcPct val="150000"/>
              </a:lnSpc>
            </a:pPr>
            <a:r>
              <a:rPr lang="en-US" dirty="0"/>
              <a:t>I usually vote, but didn’t this time.</a:t>
            </a:r>
          </a:p>
          <a:p>
            <a:pPr lvl="1">
              <a:lnSpc>
                <a:spcPct val="150000"/>
              </a:lnSpc>
            </a:pPr>
            <a:r>
              <a:rPr lang="en-US" dirty="0"/>
              <a:t>I am sure I voted in the November 5th election.</a:t>
            </a:r>
          </a:p>
        </p:txBody>
      </p:sp>
    </p:spTree>
    <p:extLst>
      <p:ext uri="{BB962C8B-B14F-4D97-AF65-F5344CB8AC3E}">
        <p14:creationId xmlns:p14="http://schemas.microsoft.com/office/powerpoint/2010/main" val="21508996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295BA-D813-1542-9B48-3CCDA823FE64}"/>
              </a:ext>
            </a:extLst>
          </p:cNvPr>
          <p:cNvSpPr>
            <a:spLocks noGrp="1"/>
          </p:cNvSpPr>
          <p:nvPr>
            <p:ph type="title"/>
          </p:nvPr>
        </p:nvSpPr>
        <p:spPr/>
        <p:txBody>
          <a:bodyPr/>
          <a:lstStyle/>
          <a:p>
            <a:r>
              <a:rPr lang="en-US" dirty="0"/>
              <a:t>Cultural &amp; Other Bias</a:t>
            </a:r>
          </a:p>
        </p:txBody>
      </p:sp>
      <p:sp>
        <p:nvSpPr>
          <p:cNvPr id="3" name="Content Placeholder 2">
            <a:extLst>
              <a:ext uri="{FF2B5EF4-FFF2-40B4-BE49-F238E27FC236}">
                <a16:creationId xmlns:a16="http://schemas.microsoft.com/office/drawing/2014/main" id="{758DDFAC-C371-0B40-B76A-E9ED06B0BA99}"/>
              </a:ext>
            </a:extLst>
          </p:cNvPr>
          <p:cNvSpPr>
            <a:spLocks noGrp="1"/>
          </p:cNvSpPr>
          <p:nvPr>
            <p:ph idx="1"/>
          </p:nvPr>
        </p:nvSpPr>
        <p:spPr/>
        <p:txBody>
          <a:bodyPr/>
          <a:lstStyle/>
          <a:p>
            <a:r>
              <a:rPr lang="en-US" dirty="0"/>
              <a:t>Healthcare surveys with Central American &amp; Vietnamese Refugees in US (</a:t>
            </a:r>
            <a:r>
              <a:rPr lang="en-US" dirty="0" err="1"/>
              <a:t>Flaskerud</a:t>
            </a:r>
            <a:r>
              <a:rPr lang="en-US" dirty="0"/>
              <a:t> 1988)</a:t>
            </a:r>
          </a:p>
          <a:p>
            <a:r>
              <a:rPr lang="en-US" dirty="0"/>
              <a:t>Adolescents and Adults with Intellectual Abilities (Hartley and MacLean 2006)</a:t>
            </a:r>
          </a:p>
          <a:p>
            <a:r>
              <a:rPr lang="en-US" dirty="0"/>
              <a:t>Healthcare surveys with Japanese, Chinese &amp; American participants in US (Lee ea. 2002)</a:t>
            </a:r>
          </a:p>
          <a:p>
            <a:endParaRPr lang="en-US" dirty="0"/>
          </a:p>
          <a:p>
            <a:pPr lvl="1"/>
            <a:endParaRPr lang="en-US" dirty="0"/>
          </a:p>
        </p:txBody>
      </p:sp>
    </p:spTree>
    <p:extLst>
      <p:ext uri="{BB962C8B-B14F-4D97-AF65-F5344CB8AC3E}">
        <p14:creationId xmlns:p14="http://schemas.microsoft.com/office/powerpoint/2010/main" val="4140009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CBA24-FD3D-4183-8BA2-2AB1620E4065}"/>
              </a:ext>
            </a:extLst>
          </p:cNvPr>
          <p:cNvSpPr>
            <a:spLocks noGrp="1"/>
          </p:cNvSpPr>
          <p:nvPr>
            <p:ph type="title"/>
          </p:nvPr>
        </p:nvSpPr>
        <p:spPr/>
        <p:txBody>
          <a:bodyPr/>
          <a:lstStyle/>
          <a:p>
            <a:r>
              <a:rPr lang="en-US" dirty="0"/>
              <a:t>Analysis of scaled responses</a:t>
            </a:r>
          </a:p>
        </p:txBody>
      </p:sp>
      <p:sp>
        <p:nvSpPr>
          <p:cNvPr id="3" name="Content Placeholder 2">
            <a:extLst>
              <a:ext uri="{FF2B5EF4-FFF2-40B4-BE49-F238E27FC236}">
                <a16:creationId xmlns:a16="http://schemas.microsoft.com/office/drawing/2014/main" id="{12E31C05-60A7-4813-B286-9AA78A7CE3C4}"/>
              </a:ext>
            </a:extLst>
          </p:cNvPr>
          <p:cNvSpPr>
            <a:spLocks noGrp="1"/>
          </p:cNvSpPr>
          <p:nvPr>
            <p:ph idx="1"/>
          </p:nvPr>
        </p:nvSpPr>
        <p:spPr/>
        <p:txBody>
          <a:bodyPr/>
          <a:lstStyle/>
          <a:p>
            <a:r>
              <a:rPr lang="en-US" dirty="0"/>
              <a:t>Treat as ordinal (order matters but not the difference between variables) and not interval (difference between values is meaningful)</a:t>
            </a:r>
          </a:p>
          <a:p>
            <a:pPr lvl="1"/>
            <a:r>
              <a:rPr lang="en-US" dirty="0"/>
              <a:t>Ordinal scale observations are ranked in some measure of magnitude. Numbers assigned to groups express a "greater than" relationship; however, how much greater is not implied. The numbers only indicate the order. </a:t>
            </a:r>
          </a:p>
          <a:p>
            <a:pPr lvl="1"/>
            <a:endParaRPr lang="en-US" dirty="0"/>
          </a:p>
          <a:p>
            <a:r>
              <a:rPr lang="en-US" dirty="0"/>
              <a:t>Debate… Grace-Martin, Karen. "Can Likert scale data ever be continuous." </a:t>
            </a:r>
            <a:r>
              <a:rPr lang="en-US" i="1" dirty="0"/>
              <a:t>Article Alley</a:t>
            </a:r>
            <a:r>
              <a:rPr lang="en-US" dirty="0"/>
              <a:t> (2008).</a:t>
            </a:r>
          </a:p>
          <a:p>
            <a:endParaRPr lang="en-US" dirty="0"/>
          </a:p>
        </p:txBody>
      </p:sp>
    </p:spTree>
    <p:extLst>
      <p:ext uri="{BB962C8B-B14F-4D97-AF65-F5344CB8AC3E}">
        <p14:creationId xmlns:p14="http://schemas.microsoft.com/office/powerpoint/2010/main" val="4030018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65056-2E60-B34F-A269-A8E11150F0CF}"/>
              </a:ext>
            </a:extLst>
          </p:cNvPr>
          <p:cNvSpPr>
            <a:spLocks noGrp="1"/>
          </p:cNvSpPr>
          <p:nvPr>
            <p:ph type="title"/>
          </p:nvPr>
        </p:nvSpPr>
        <p:spPr/>
        <p:txBody>
          <a:bodyPr/>
          <a:lstStyle/>
          <a:p>
            <a:r>
              <a:rPr lang="en-US" dirty="0"/>
              <a:t>Stuff I didn’t get to but looks interesting</a:t>
            </a:r>
          </a:p>
        </p:txBody>
      </p:sp>
      <p:sp>
        <p:nvSpPr>
          <p:cNvPr id="3" name="Content Placeholder 2">
            <a:extLst>
              <a:ext uri="{FF2B5EF4-FFF2-40B4-BE49-F238E27FC236}">
                <a16:creationId xmlns:a16="http://schemas.microsoft.com/office/drawing/2014/main" id="{052DA0D1-3A7C-2049-B38C-E4AD6A1BB376}"/>
              </a:ext>
            </a:extLst>
          </p:cNvPr>
          <p:cNvSpPr>
            <a:spLocks noGrp="1"/>
          </p:cNvSpPr>
          <p:nvPr>
            <p:ph idx="1"/>
          </p:nvPr>
        </p:nvSpPr>
        <p:spPr/>
        <p:txBody>
          <a:bodyPr/>
          <a:lstStyle/>
          <a:p>
            <a:r>
              <a:rPr lang="en-US" dirty="0"/>
              <a:t>All the analysis papers</a:t>
            </a:r>
          </a:p>
          <a:p>
            <a:pPr lvl="1"/>
            <a:r>
              <a:rPr lang="en-US" dirty="0"/>
              <a:t>Continuous v. non-continuous debate</a:t>
            </a:r>
          </a:p>
          <a:p>
            <a:r>
              <a:rPr lang="en-US" dirty="0"/>
              <a:t>Fuzzy scales v. Likert (better for analysis?)</a:t>
            </a:r>
          </a:p>
          <a:p>
            <a:r>
              <a:rPr lang="en-US" dirty="0"/>
              <a:t>Visual Analogue scales v. Likert (med to literacy?)</a:t>
            </a:r>
          </a:p>
          <a:p>
            <a:r>
              <a:rPr lang="en-US" dirty="0"/>
              <a:t>Phrase Completion Scales v. Likert</a:t>
            </a:r>
          </a:p>
          <a:p>
            <a:r>
              <a:rPr lang="en-US" dirty="0"/>
              <a:t>Online v. Face to Face data collection</a:t>
            </a:r>
          </a:p>
          <a:p>
            <a:r>
              <a:rPr lang="en-US" dirty="0"/>
              <a:t>Psychological distance between points</a:t>
            </a:r>
          </a:p>
          <a:p>
            <a:endParaRPr lang="en-US" dirty="0"/>
          </a:p>
        </p:txBody>
      </p:sp>
    </p:spTree>
    <p:extLst>
      <p:ext uri="{BB962C8B-B14F-4D97-AF65-F5344CB8AC3E}">
        <p14:creationId xmlns:p14="http://schemas.microsoft.com/office/powerpoint/2010/main" val="3673293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D717A-E24A-45BE-91CE-09DF6BE6C82E}"/>
              </a:ext>
            </a:extLst>
          </p:cNvPr>
          <p:cNvSpPr>
            <a:spLocks noGrp="1"/>
          </p:cNvSpPr>
          <p:nvPr>
            <p:ph type="title"/>
          </p:nvPr>
        </p:nvSpPr>
        <p:spPr/>
        <p:txBody>
          <a:bodyPr/>
          <a:lstStyle/>
          <a:p>
            <a:r>
              <a:rPr lang="en-US" dirty="0"/>
              <a:t>References used in the presentation</a:t>
            </a:r>
          </a:p>
        </p:txBody>
      </p:sp>
      <p:sp>
        <p:nvSpPr>
          <p:cNvPr id="3" name="Content Placeholder 2">
            <a:extLst>
              <a:ext uri="{FF2B5EF4-FFF2-40B4-BE49-F238E27FC236}">
                <a16:creationId xmlns:a16="http://schemas.microsoft.com/office/drawing/2014/main" id="{DE0B3BFD-DDEB-4F6C-BF5A-9B3EDF1E0E74}"/>
              </a:ext>
            </a:extLst>
          </p:cNvPr>
          <p:cNvSpPr>
            <a:spLocks noGrp="1"/>
          </p:cNvSpPr>
          <p:nvPr>
            <p:ph idx="1"/>
          </p:nvPr>
        </p:nvSpPr>
        <p:spPr/>
        <p:txBody>
          <a:bodyPr>
            <a:normAutofit fontScale="77500" lnSpcReduction="20000"/>
          </a:bodyPr>
          <a:lstStyle/>
          <a:p>
            <a:r>
              <a:rPr lang="en-US" dirty="0"/>
              <a:t>Bertram, Dane. "Likert scales." </a:t>
            </a:r>
            <a:r>
              <a:rPr lang="en-US" i="1" dirty="0"/>
              <a:t>Retrieved November</a:t>
            </a:r>
            <a:r>
              <a:rPr lang="en-US" dirty="0"/>
              <a:t> 2 (2007): 2013.</a:t>
            </a:r>
          </a:p>
          <a:p>
            <a:r>
              <a:rPr lang="en-US" dirty="0"/>
              <a:t>Boone, Harry N., and Deborah A. Boone. "Analyzing </a:t>
            </a:r>
            <a:r>
              <a:rPr lang="en-US" dirty="0" err="1"/>
              <a:t>likert</a:t>
            </a:r>
            <a:r>
              <a:rPr lang="en-US" dirty="0"/>
              <a:t> data." </a:t>
            </a:r>
            <a:r>
              <a:rPr lang="en-US" i="1" dirty="0"/>
              <a:t>Journal of extension</a:t>
            </a:r>
            <a:r>
              <a:rPr lang="en-US" dirty="0"/>
              <a:t> 50.2 (2012): 1-5.</a:t>
            </a:r>
          </a:p>
          <a:p>
            <a:r>
              <a:rPr lang="en-US" dirty="0" err="1"/>
              <a:t>Flaskerud</a:t>
            </a:r>
            <a:r>
              <a:rPr lang="en-US" dirty="0"/>
              <a:t>, Jacquelyn H. "Is the Likert scale format culturally biased?." </a:t>
            </a:r>
            <a:r>
              <a:rPr lang="en-US" i="1" dirty="0"/>
              <a:t>Nursing research</a:t>
            </a:r>
            <a:r>
              <a:rPr lang="en-US" dirty="0"/>
              <a:t> (1988).</a:t>
            </a:r>
          </a:p>
          <a:p>
            <a:r>
              <a:rPr lang="en-US" dirty="0"/>
              <a:t>Hartley, </a:t>
            </a:r>
            <a:r>
              <a:rPr lang="en-US" dirty="0" err="1"/>
              <a:t>Signan</a:t>
            </a:r>
            <a:r>
              <a:rPr lang="en-US" dirty="0"/>
              <a:t> L., and W. E. MacLean Jr. "A review of the reliability and validity of Likert‐type scales for people with intellectual disability." </a:t>
            </a:r>
            <a:r>
              <a:rPr lang="en-US" i="1" dirty="0"/>
              <a:t>Journal of intellectual disability research</a:t>
            </a:r>
            <a:r>
              <a:rPr lang="en-US" dirty="0"/>
              <a:t> 50.11 (2006): 813-827.</a:t>
            </a:r>
          </a:p>
          <a:p>
            <a:r>
              <a:rPr lang="en-US" dirty="0"/>
              <a:t>Grace-Martin, Karen. "Can Likert scale data ever be continuous." </a:t>
            </a:r>
            <a:r>
              <a:rPr lang="en-US" i="1" dirty="0"/>
              <a:t>Article Alley</a:t>
            </a:r>
            <a:r>
              <a:rPr lang="en-US" dirty="0"/>
              <a:t> (2008).</a:t>
            </a:r>
          </a:p>
          <a:p>
            <a:r>
              <a:rPr lang="en-US" dirty="0"/>
              <a:t>Krosnick, J.A. Presser, S. (2010) ‘Question and Questionnaire Design’ in: Handbook of Survey Research. 2nd </a:t>
            </a:r>
            <a:r>
              <a:rPr lang="en-US" dirty="0" err="1"/>
              <a:t>Edn</a:t>
            </a:r>
            <a:r>
              <a:rPr lang="en-US" dirty="0"/>
              <a:t>. Emerald. pp.263-313.</a:t>
            </a:r>
          </a:p>
          <a:p>
            <a:r>
              <a:rPr lang="en-US" dirty="0"/>
              <a:t>Lee, Jerry W., et al. "Cultural differences in responses to a Likert scale." </a:t>
            </a:r>
            <a:r>
              <a:rPr lang="en-US" i="1" dirty="0"/>
              <a:t>Research in nursing &amp; health</a:t>
            </a:r>
            <a:r>
              <a:rPr lang="en-US" dirty="0"/>
              <a:t> 25.4 (2002): 295-306.</a:t>
            </a:r>
          </a:p>
          <a:p>
            <a:endParaRPr lang="en-US" dirty="0"/>
          </a:p>
        </p:txBody>
      </p:sp>
    </p:spTree>
    <p:extLst>
      <p:ext uri="{BB962C8B-B14F-4D97-AF65-F5344CB8AC3E}">
        <p14:creationId xmlns:p14="http://schemas.microsoft.com/office/powerpoint/2010/main" val="1181823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54961-4665-46AC-9D1F-D58C8EF5F842}"/>
              </a:ext>
            </a:extLst>
          </p:cNvPr>
          <p:cNvSpPr>
            <a:spLocks noGrp="1"/>
          </p:cNvSpPr>
          <p:nvPr>
            <p:ph type="title"/>
          </p:nvPr>
        </p:nvSpPr>
        <p:spPr/>
        <p:txBody>
          <a:bodyPr/>
          <a:lstStyle/>
          <a:p>
            <a:r>
              <a:rPr lang="en-US" dirty="0"/>
              <a:t>References I did NOT read yet…but you can </a:t>
            </a:r>
          </a:p>
        </p:txBody>
      </p:sp>
      <p:sp>
        <p:nvSpPr>
          <p:cNvPr id="3" name="Content Placeholder 2">
            <a:extLst>
              <a:ext uri="{FF2B5EF4-FFF2-40B4-BE49-F238E27FC236}">
                <a16:creationId xmlns:a16="http://schemas.microsoft.com/office/drawing/2014/main" id="{B418A451-CFCA-4E90-B4E8-8F994B542BB7}"/>
              </a:ext>
            </a:extLst>
          </p:cNvPr>
          <p:cNvSpPr>
            <a:spLocks noGrp="1"/>
          </p:cNvSpPr>
          <p:nvPr>
            <p:ph idx="1"/>
          </p:nvPr>
        </p:nvSpPr>
        <p:spPr>
          <a:xfrm>
            <a:off x="838200" y="1397876"/>
            <a:ext cx="10515600" cy="5223641"/>
          </a:xfrm>
        </p:spPr>
        <p:txBody>
          <a:bodyPr>
            <a:normAutofit fontScale="47500" lnSpcReduction="20000"/>
          </a:bodyPr>
          <a:lstStyle/>
          <a:p>
            <a:r>
              <a:rPr lang="en-US" dirty="0" err="1"/>
              <a:t>Albaum</a:t>
            </a:r>
            <a:r>
              <a:rPr lang="en-US" dirty="0"/>
              <a:t>, Gerald. "The Likert scale revisited." </a:t>
            </a:r>
            <a:r>
              <a:rPr lang="en-US" i="1" dirty="0"/>
              <a:t>Market Research Society. Journal.</a:t>
            </a:r>
            <a:r>
              <a:rPr lang="en-US" dirty="0"/>
              <a:t> 39.2 (1997): 1-21.</a:t>
            </a:r>
          </a:p>
          <a:p>
            <a:r>
              <a:rPr lang="en-US" dirty="0" err="1"/>
              <a:t>Albaum</a:t>
            </a:r>
            <a:r>
              <a:rPr lang="en-US" dirty="0"/>
              <a:t>, Gerald, and Brian D. Murphy. "Extreme response on a Likert scale." </a:t>
            </a:r>
            <a:r>
              <a:rPr lang="en-US" i="1" dirty="0"/>
              <a:t>Psychological reports</a:t>
            </a:r>
            <a:r>
              <a:rPr lang="en-US" dirty="0"/>
              <a:t> 63.2 (1988): 501-502.</a:t>
            </a:r>
          </a:p>
          <a:p>
            <a:r>
              <a:rPr lang="en-US" dirty="0"/>
              <a:t>Allen, I. Elaine, and Christopher A. Seaman. "Likert scales and data analyses." </a:t>
            </a:r>
            <a:r>
              <a:rPr lang="en-US" i="1" dirty="0"/>
              <a:t>Quality progress</a:t>
            </a:r>
            <a:r>
              <a:rPr lang="en-US" dirty="0"/>
              <a:t> 40.7 (2007): 64-65.</a:t>
            </a:r>
          </a:p>
          <a:p>
            <a:r>
              <a:rPr lang="en-US" dirty="0"/>
              <a:t>Armstrong, Robert L. "The midpoint on a five-point Likert-type scale." </a:t>
            </a:r>
            <a:r>
              <a:rPr lang="en-US" i="1" dirty="0"/>
              <a:t>Perceptual and Motor Skills</a:t>
            </a:r>
            <a:r>
              <a:rPr lang="en-US" dirty="0"/>
              <a:t> 64.2 (1987): 359-362.</a:t>
            </a:r>
          </a:p>
          <a:p>
            <a:r>
              <a:rPr lang="en-US" dirty="0" err="1"/>
              <a:t>Baggaley</a:t>
            </a:r>
            <a:r>
              <a:rPr lang="en-US" dirty="0"/>
              <a:t>, Andrew R., and Alan L. Hull. "The effect of nonlinear transformations on a Likert scale." </a:t>
            </a:r>
            <a:r>
              <a:rPr lang="en-US" i="1" dirty="0"/>
              <a:t>Evaluation &amp; the health professions</a:t>
            </a:r>
            <a:r>
              <a:rPr lang="en-US" dirty="0"/>
              <a:t> 6.4 (1983): 483-491.</a:t>
            </a:r>
          </a:p>
          <a:p>
            <a:r>
              <a:rPr lang="en-US" dirty="0" err="1"/>
              <a:t>Barua</a:t>
            </a:r>
            <a:r>
              <a:rPr lang="en-US" dirty="0"/>
              <a:t>, Ankur. "Methods for decision-making in survey questionnaires based on Likert scale." </a:t>
            </a:r>
            <a:r>
              <a:rPr lang="en-US" i="1" dirty="0"/>
              <a:t>Journal of Asian Scientific Research</a:t>
            </a:r>
            <a:r>
              <a:rPr lang="en-US" dirty="0"/>
              <a:t> 3.1 (2013): 35-38.</a:t>
            </a:r>
          </a:p>
          <a:p>
            <a:r>
              <a:rPr lang="en-US" dirty="0"/>
              <a:t>Bertram, Dane. "Likert scales." </a:t>
            </a:r>
            <a:r>
              <a:rPr lang="en-US" i="1" dirty="0"/>
              <a:t>Retrieved November</a:t>
            </a:r>
            <a:r>
              <a:rPr lang="en-US" dirty="0"/>
              <a:t> 2 (2007): 2013.</a:t>
            </a:r>
          </a:p>
          <a:p>
            <a:r>
              <a:rPr lang="en-US" dirty="0"/>
              <a:t>Boone, Harry N., and Deborah A. Boone. "Analyzing </a:t>
            </a:r>
            <a:r>
              <a:rPr lang="en-US" dirty="0" err="1"/>
              <a:t>likert</a:t>
            </a:r>
            <a:r>
              <a:rPr lang="en-US" dirty="0"/>
              <a:t> data." </a:t>
            </a:r>
            <a:r>
              <a:rPr lang="en-US" i="1" dirty="0"/>
              <a:t>Journal of extension</a:t>
            </a:r>
            <a:r>
              <a:rPr lang="en-US" dirty="0"/>
              <a:t> 50.2 (2012): 1-5.</a:t>
            </a:r>
          </a:p>
          <a:p>
            <a:r>
              <a:rPr lang="en-US" dirty="0" err="1"/>
              <a:t>Brunier</a:t>
            </a:r>
            <a:r>
              <a:rPr lang="en-US" dirty="0"/>
              <a:t>, Gillian, and Jane Graydon. "A comparison of two methods of measuring fatigue in patients on chronic </a:t>
            </a:r>
            <a:r>
              <a:rPr lang="en-US" dirty="0" err="1"/>
              <a:t>haemodialysis</a:t>
            </a:r>
            <a:r>
              <a:rPr lang="en-US" dirty="0"/>
              <a:t>: visual analogue vs Likert scale." </a:t>
            </a:r>
            <a:r>
              <a:rPr lang="en-US" i="1" dirty="0"/>
              <a:t>International journal of nursing studies</a:t>
            </a:r>
            <a:r>
              <a:rPr lang="en-US" dirty="0"/>
              <a:t> 33.3 (1996): 338-348.</a:t>
            </a:r>
          </a:p>
          <a:p>
            <a:r>
              <a:rPr lang="en-US" dirty="0"/>
              <a:t>Chang, Lei. "A psychometric evaluation of 4-point and 6-point Likert-type scales in relation to reliability and validity." </a:t>
            </a:r>
            <a:r>
              <a:rPr lang="en-US" i="1" dirty="0"/>
              <a:t>Applied psychological measurement</a:t>
            </a:r>
            <a:r>
              <a:rPr lang="en-US" dirty="0"/>
              <a:t> 18.3 (1994): 205-215.</a:t>
            </a:r>
          </a:p>
          <a:p>
            <a:r>
              <a:rPr lang="en-US" dirty="0" err="1"/>
              <a:t>Chimi</a:t>
            </a:r>
            <a:r>
              <a:rPr lang="en-US" dirty="0"/>
              <a:t>, Carl J., and David L. Russell. "The Likert scale: A proposal for improvement using quasi-continuous variables." </a:t>
            </a:r>
            <a:r>
              <a:rPr lang="en-US" i="1" dirty="0"/>
              <a:t>Information Systems Education Conference, Washington, DC</a:t>
            </a:r>
            <a:r>
              <a:rPr lang="en-US" dirty="0"/>
              <a:t>. 2009.</a:t>
            </a:r>
          </a:p>
          <a:p>
            <a:r>
              <a:rPr lang="en-US" dirty="0" err="1"/>
              <a:t>Chomeya</a:t>
            </a:r>
            <a:r>
              <a:rPr lang="en-US" dirty="0"/>
              <a:t>, </a:t>
            </a:r>
            <a:r>
              <a:rPr lang="en-US" dirty="0" err="1"/>
              <a:t>Rungson</a:t>
            </a:r>
            <a:r>
              <a:rPr lang="en-US" dirty="0"/>
              <a:t>. "Quality of psychology test between Likert scale 5 and 6 points." </a:t>
            </a:r>
            <a:r>
              <a:rPr lang="en-US" i="1" dirty="0"/>
              <a:t>Journal of Social Sciences</a:t>
            </a:r>
            <a:r>
              <a:rPr lang="en-US" dirty="0"/>
              <a:t> 6.3 (2010): 399-403.</a:t>
            </a:r>
          </a:p>
          <a:p>
            <a:r>
              <a:rPr lang="en-US" dirty="0" err="1"/>
              <a:t>Chyung</a:t>
            </a:r>
            <a:r>
              <a:rPr lang="en-US" dirty="0"/>
              <a:t>, Seung </a:t>
            </a:r>
            <a:r>
              <a:rPr lang="en-US" dirty="0" err="1"/>
              <a:t>Youn</a:t>
            </a:r>
            <a:r>
              <a:rPr lang="en-US" dirty="0"/>
              <a:t>, et al. "Evidence‐based survey design: The use of a midpoint on the Likert scale." </a:t>
            </a:r>
            <a:r>
              <a:rPr lang="en-US" i="1" dirty="0"/>
              <a:t>Performance Improvement</a:t>
            </a:r>
            <a:r>
              <a:rPr lang="en-US" dirty="0"/>
              <a:t> 56.10 (2017): 15-23.</a:t>
            </a:r>
          </a:p>
          <a:p>
            <a:r>
              <a:rPr lang="en-US" dirty="0" err="1"/>
              <a:t>Croasmun</a:t>
            </a:r>
            <a:r>
              <a:rPr lang="en-US" dirty="0"/>
              <a:t>, James T., and Lee Ostrom. "Using Likert-Type Scales in the Social Sciences." </a:t>
            </a:r>
            <a:r>
              <a:rPr lang="en-US" i="1" dirty="0"/>
              <a:t>Journal of Adult Education</a:t>
            </a:r>
            <a:r>
              <a:rPr lang="en-US" dirty="0"/>
              <a:t> 40.1 (2011): 19-22.</a:t>
            </a:r>
          </a:p>
          <a:p>
            <a:endParaRPr lang="en-US" dirty="0"/>
          </a:p>
        </p:txBody>
      </p:sp>
    </p:spTree>
    <p:extLst>
      <p:ext uri="{BB962C8B-B14F-4D97-AF65-F5344CB8AC3E}">
        <p14:creationId xmlns:p14="http://schemas.microsoft.com/office/powerpoint/2010/main" val="3814281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54961-4665-46AC-9D1F-D58C8EF5F842}"/>
              </a:ext>
            </a:extLst>
          </p:cNvPr>
          <p:cNvSpPr>
            <a:spLocks noGrp="1"/>
          </p:cNvSpPr>
          <p:nvPr>
            <p:ph type="title"/>
          </p:nvPr>
        </p:nvSpPr>
        <p:spPr/>
        <p:txBody>
          <a:bodyPr/>
          <a:lstStyle/>
          <a:p>
            <a:r>
              <a:rPr lang="en-US" dirty="0"/>
              <a:t>References I did NOT read yet…but you can </a:t>
            </a:r>
          </a:p>
        </p:txBody>
      </p:sp>
      <p:sp>
        <p:nvSpPr>
          <p:cNvPr id="3" name="Content Placeholder 2">
            <a:extLst>
              <a:ext uri="{FF2B5EF4-FFF2-40B4-BE49-F238E27FC236}">
                <a16:creationId xmlns:a16="http://schemas.microsoft.com/office/drawing/2014/main" id="{B418A451-CFCA-4E90-B4E8-8F994B542BB7}"/>
              </a:ext>
            </a:extLst>
          </p:cNvPr>
          <p:cNvSpPr>
            <a:spLocks noGrp="1"/>
          </p:cNvSpPr>
          <p:nvPr>
            <p:ph idx="1"/>
          </p:nvPr>
        </p:nvSpPr>
        <p:spPr>
          <a:xfrm>
            <a:off x="838200" y="1376855"/>
            <a:ext cx="10515600" cy="5244662"/>
          </a:xfrm>
        </p:spPr>
        <p:txBody>
          <a:bodyPr>
            <a:normAutofit fontScale="47500" lnSpcReduction="20000"/>
          </a:bodyPr>
          <a:lstStyle/>
          <a:p>
            <a:r>
              <a:rPr lang="en-US" dirty="0"/>
              <a:t>Dittrich, Regina, et al. "A paired comparison approach for the analysis of sets of Likert-scale responses." </a:t>
            </a:r>
            <a:r>
              <a:rPr lang="en-US" i="1" dirty="0"/>
              <a:t>Statistical Modelling</a:t>
            </a:r>
            <a:r>
              <a:rPr lang="en-US" dirty="0"/>
              <a:t> 7.1 (2007): 3-28.</a:t>
            </a:r>
          </a:p>
          <a:p>
            <a:r>
              <a:rPr lang="en-US" dirty="0"/>
              <a:t>Edmondson, Diane R. "Likert scales: A history." </a:t>
            </a:r>
            <a:r>
              <a:rPr lang="en-US" i="1" dirty="0"/>
              <a:t>Proceedings of the 12th conference on historical analysis and research in marketing (CHARM)</a:t>
            </a:r>
            <a:r>
              <a:rPr lang="en-US" dirty="0"/>
              <a:t>. 2005.</a:t>
            </a:r>
          </a:p>
          <a:p>
            <a:r>
              <a:rPr lang="en-US" dirty="0" err="1"/>
              <a:t>Esterman</a:t>
            </a:r>
            <a:r>
              <a:rPr lang="en-US" dirty="0"/>
              <a:t>, A. "The Likert scale." </a:t>
            </a:r>
            <a:r>
              <a:rPr lang="en-US" i="1" dirty="0"/>
              <a:t>Australasian epidemiologist</a:t>
            </a:r>
            <a:r>
              <a:rPr lang="en-US" dirty="0"/>
              <a:t> 10.2 (2003): 46.</a:t>
            </a:r>
          </a:p>
          <a:p>
            <a:r>
              <a:rPr lang="en-US" dirty="0" err="1"/>
              <a:t>Flaskerud</a:t>
            </a:r>
            <a:r>
              <a:rPr lang="en-US" dirty="0"/>
              <a:t>, Jacquelyn H. "Is the Likert scale format culturally biased?." </a:t>
            </a:r>
            <a:r>
              <a:rPr lang="en-US" i="1" dirty="0"/>
              <a:t>Nursing research</a:t>
            </a:r>
            <a:r>
              <a:rPr lang="en-US" dirty="0"/>
              <a:t> (1988).</a:t>
            </a:r>
          </a:p>
          <a:p>
            <a:r>
              <a:rPr lang="en-US" dirty="0"/>
              <a:t>Friedman, Hershey H., Paul J. </a:t>
            </a:r>
            <a:r>
              <a:rPr lang="en-US" dirty="0" err="1"/>
              <a:t>Herskovitz</a:t>
            </a:r>
            <a:r>
              <a:rPr lang="en-US" dirty="0"/>
              <a:t>, and Simcha Pollack. "The biasing effects of scale-checking styles on response to a Likert scale." </a:t>
            </a:r>
            <a:r>
              <a:rPr lang="en-US" i="1" dirty="0"/>
              <a:t>Proceedings of the American statistical association annual conference: survey research methods</a:t>
            </a:r>
            <a:r>
              <a:rPr lang="en-US" dirty="0"/>
              <a:t>. Vol. 792. 1994.</a:t>
            </a:r>
          </a:p>
          <a:p>
            <a:r>
              <a:rPr lang="en-US" dirty="0"/>
              <a:t>Garland, Ron. "The mid-point on a rating scale: Is it desirable." </a:t>
            </a:r>
            <a:r>
              <a:rPr lang="en-US" i="1" dirty="0"/>
              <a:t>Marketing bulletin</a:t>
            </a:r>
            <a:r>
              <a:rPr lang="en-US" dirty="0"/>
              <a:t> 2.1 (1991): 66-70.</a:t>
            </a:r>
          </a:p>
          <a:p>
            <a:r>
              <a:rPr lang="en-US" dirty="0"/>
              <a:t>Gil, María </a:t>
            </a:r>
            <a:r>
              <a:rPr lang="en-US" dirty="0" err="1"/>
              <a:t>Ángeles</a:t>
            </a:r>
            <a:r>
              <a:rPr lang="en-US" dirty="0"/>
              <a:t>, and Gil González-Rodríguez. "Fuzzy vs. Likert scale in statistics." </a:t>
            </a:r>
            <a:r>
              <a:rPr lang="en-US" i="1" dirty="0"/>
              <a:t>Combining experimentation and theory</a:t>
            </a:r>
            <a:r>
              <a:rPr lang="en-US" dirty="0"/>
              <a:t>. Springer, Berlin, Heidelberg, 2012. 407-420.</a:t>
            </a:r>
          </a:p>
          <a:p>
            <a:r>
              <a:rPr lang="en-US" dirty="0"/>
              <a:t>Guy, Rebecca F., and Melissa Norvell. "The neutral point on a Likert scale." </a:t>
            </a:r>
            <a:r>
              <a:rPr lang="en-US" i="1" dirty="0"/>
              <a:t>The Journal of Psychology</a:t>
            </a:r>
            <a:r>
              <a:rPr lang="en-US" dirty="0"/>
              <a:t> 95.2 (1977): 199-204.</a:t>
            </a:r>
          </a:p>
          <a:p>
            <a:r>
              <a:rPr lang="en-US" dirty="0"/>
              <a:t>Hasson, Dan, and Bengt B. </a:t>
            </a:r>
            <a:r>
              <a:rPr lang="en-US" dirty="0" err="1"/>
              <a:t>Arnetz</a:t>
            </a:r>
            <a:r>
              <a:rPr lang="en-US" dirty="0"/>
              <a:t>. "Validation and findings comparing VAS vs. Likert scales for psychosocial measurements." </a:t>
            </a:r>
            <a:r>
              <a:rPr lang="en-US" i="1" dirty="0"/>
              <a:t>International Electronic Journal of Health Education</a:t>
            </a:r>
            <a:r>
              <a:rPr lang="en-US" dirty="0"/>
              <a:t> 8 (2005): 178-192.</a:t>
            </a:r>
          </a:p>
          <a:p>
            <a:r>
              <a:rPr lang="en-US" dirty="0"/>
              <a:t>Hodge, David R., and David F. Gillespie. "Phrase completion scales: a better measurement approach than Likert scales?." </a:t>
            </a:r>
            <a:r>
              <a:rPr lang="en-US" i="1" dirty="0"/>
              <a:t>Journal of Social Service Research</a:t>
            </a:r>
            <a:r>
              <a:rPr lang="en-US" dirty="0"/>
              <a:t> 33.4 (2007): 1-12.</a:t>
            </a:r>
          </a:p>
          <a:p>
            <a:r>
              <a:rPr lang="en-US" dirty="0"/>
              <a:t>Joshi, Ankur, et al. "Likert scale: Explored and explained." </a:t>
            </a:r>
            <a:r>
              <a:rPr lang="en-US" i="1" dirty="0"/>
              <a:t>Current Journal of Applied Science and Technology</a:t>
            </a:r>
            <a:r>
              <a:rPr lang="en-US" dirty="0"/>
              <a:t> (2015): 396-403.</a:t>
            </a:r>
          </a:p>
          <a:p>
            <a:r>
              <a:rPr lang="en-US" dirty="0"/>
              <a:t>Kam, Chester Chun Seng. "Expanded format shows better response consistency than Likert-scale format in the measurement of optimism." </a:t>
            </a:r>
            <a:r>
              <a:rPr lang="en-US" i="1" dirty="0"/>
              <a:t>Personality and Individual Differences</a:t>
            </a:r>
            <a:r>
              <a:rPr lang="en-US" dirty="0"/>
              <a:t> 152 (2020): 109606.</a:t>
            </a:r>
          </a:p>
          <a:p>
            <a:r>
              <a:rPr lang="en-US" dirty="0" err="1"/>
              <a:t>Komorita</a:t>
            </a:r>
            <a:r>
              <a:rPr lang="en-US" dirty="0"/>
              <a:t>, Samuel S. "Attitude content, intensity, and the neutral point on a Likert scale." </a:t>
            </a:r>
            <a:r>
              <a:rPr lang="en-US" i="1" dirty="0"/>
              <a:t>The Journal of social psychology</a:t>
            </a:r>
            <a:r>
              <a:rPr lang="en-US" dirty="0"/>
              <a:t> 61.2 (1963): 327-334.</a:t>
            </a:r>
          </a:p>
          <a:p>
            <a:r>
              <a:rPr lang="en-US" dirty="0"/>
              <a:t>Krosnick, J. A. "a., &amp; Presser, S.(2010). Question and Questionnaire Design." </a:t>
            </a:r>
            <a:r>
              <a:rPr lang="en-US" i="1" dirty="0"/>
              <a:t>Handbook of survey research</a:t>
            </a:r>
            <a:r>
              <a:rPr lang="en-US" dirty="0"/>
              <a:t> 94305.886: 1432-1033.</a:t>
            </a:r>
          </a:p>
          <a:p>
            <a:r>
              <a:rPr lang="en-US" dirty="0"/>
              <a:t>Lai-bin, Q. I., and L. </a:t>
            </a:r>
            <a:r>
              <a:rPr lang="en-US" dirty="0" err="1"/>
              <a:t>Kete</a:t>
            </a:r>
            <a:r>
              <a:rPr lang="en-US" dirty="0"/>
              <a:t>. "Statistics analysis and fuzzy comprehensive evaluation of Likert scale [J]." </a:t>
            </a:r>
            <a:r>
              <a:rPr lang="en-US" i="1" dirty="0"/>
              <a:t>Shandong Science</a:t>
            </a:r>
            <a:r>
              <a:rPr lang="en-US" dirty="0"/>
              <a:t> 2 (2006): 005.</a:t>
            </a:r>
          </a:p>
          <a:p>
            <a:r>
              <a:rPr lang="en-US" dirty="0"/>
              <a:t>Lubke, Gitta, and Bengt </a:t>
            </a:r>
            <a:r>
              <a:rPr lang="en-US" dirty="0" err="1"/>
              <a:t>Muthen</a:t>
            </a:r>
            <a:r>
              <a:rPr lang="en-US" dirty="0"/>
              <a:t>. "Factor-analyzing Likert scale data under the assumption of multivariate normality complicates a meaningful comparison of observed groups or latent classes." </a:t>
            </a:r>
            <a:r>
              <a:rPr lang="en-US" i="1" dirty="0"/>
              <a:t>Structural Equation Modeling</a:t>
            </a:r>
            <a:r>
              <a:rPr lang="en-US" dirty="0"/>
              <a:t> 11.514-534 (2004).</a:t>
            </a:r>
          </a:p>
        </p:txBody>
      </p:sp>
    </p:spTree>
    <p:extLst>
      <p:ext uri="{BB962C8B-B14F-4D97-AF65-F5344CB8AC3E}">
        <p14:creationId xmlns:p14="http://schemas.microsoft.com/office/powerpoint/2010/main" val="4115296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54961-4665-46AC-9D1F-D58C8EF5F842}"/>
              </a:ext>
            </a:extLst>
          </p:cNvPr>
          <p:cNvSpPr>
            <a:spLocks noGrp="1"/>
          </p:cNvSpPr>
          <p:nvPr>
            <p:ph type="title"/>
          </p:nvPr>
        </p:nvSpPr>
        <p:spPr>
          <a:xfrm>
            <a:off x="838200" y="111907"/>
            <a:ext cx="10515600" cy="1325563"/>
          </a:xfrm>
        </p:spPr>
        <p:txBody>
          <a:bodyPr/>
          <a:lstStyle/>
          <a:p>
            <a:r>
              <a:rPr lang="en-US" dirty="0"/>
              <a:t>References I did NOT read yet…but you can </a:t>
            </a:r>
          </a:p>
        </p:txBody>
      </p:sp>
      <p:sp>
        <p:nvSpPr>
          <p:cNvPr id="3" name="Content Placeholder 2">
            <a:extLst>
              <a:ext uri="{FF2B5EF4-FFF2-40B4-BE49-F238E27FC236}">
                <a16:creationId xmlns:a16="http://schemas.microsoft.com/office/drawing/2014/main" id="{B418A451-CFCA-4E90-B4E8-8F994B542BB7}"/>
              </a:ext>
            </a:extLst>
          </p:cNvPr>
          <p:cNvSpPr>
            <a:spLocks noGrp="1"/>
          </p:cNvSpPr>
          <p:nvPr>
            <p:ph idx="1"/>
          </p:nvPr>
        </p:nvSpPr>
        <p:spPr>
          <a:xfrm>
            <a:off x="838200" y="928468"/>
            <a:ext cx="10515600" cy="5929531"/>
          </a:xfrm>
        </p:spPr>
        <p:txBody>
          <a:bodyPr>
            <a:normAutofit fontScale="32500" lnSpcReduction="20000"/>
          </a:bodyPr>
          <a:lstStyle/>
          <a:p>
            <a:pPr marL="0" indent="0">
              <a:buNone/>
            </a:pPr>
            <a:endParaRPr lang="en-US" dirty="0"/>
          </a:p>
          <a:p>
            <a:r>
              <a:rPr lang="en-US" dirty="0"/>
              <a:t>Malhotra, Naresh K. "Questionnaire design and scale development." </a:t>
            </a:r>
            <a:r>
              <a:rPr lang="en-US" i="1" dirty="0"/>
              <a:t>The handbook of marketing research: Uses, misuses, and future advances</a:t>
            </a:r>
            <a:r>
              <a:rPr lang="en-US" dirty="0"/>
              <a:t> (2006): 83-94.</a:t>
            </a:r>
          </a:p>
          <a:p>
            <a:r>
              <a:rPr lang="en-US" dirty="0"/>
              <a:t>Malik, Nasir Mahmood, et al. "Measurable &amp; scalable NFRs using fuzzy logic and Likert scale." </a:t>
            </a:r>
            <a:r>
              <a:rPr lang="en-US" i="1" dirty="0" err="1"/>
              <a:t>arXiv</a:t>
            </a:r>
            <a:r>
              <a:rPr lang="en-US" i="1" dirty="0"/>
              <a:t> preprint arXiv:0906.5393</a:t>
            </a:r>
            <a:r>
              <a:rPr lang="en-US" dirty="0"/>
              <a:t> (2009).</a:t>
            </a:r>
          </a:p>
          <a:p>
            <a:r>
              <a:rPr lang="en-US" dirty="0" err="1"/>
              <a:t>Matell</a:t>
            </a:r>
            <a:r>
              <a:rPr lang="en-US" dirty="0"/>
              <a:t>, Michael S., and Jacob Jacoby. "Is there an optimal number of alternatives for Likert scale items? Study I: Reliability and validity." </a:t>
            </a:r>
            <a:r>
              <a:rPr lang="en-US" i="1" dirty="0"/>
              <a:t>Educational and psychological measurement</a:t>
            </a:r>
            <a:r>
              <a:rPr lang="en-US" dirty="0"/>
              <a:t> 31.3 (1971): 657-674.</a:t>
            </a:r>
          </a:p>
          <a:p>
            <a:r>
              <a:rPr lang="en-US" dirty="0" err="1"/>
              <a:t>Matell</a:t>
            </a:r>
            <a:r>
              <a:rPr lang="en-US" dirty="0"/>
              <a:t>, Michael S., and Jacob Jacoby. "Is there an optimal number of alternatives for Likert-scale items? Effects of testing time and scale properties." </a:t>
            </a:r>
            <a:r>
              <a:rPr lang="en-US" i="1" dirty="0"/>
              <a:t>Journal of Applied Psychology</a:t>
            </a:r>
            <a:r>
              <a:rPr lang="en-US" dirty="0"/>
              <a:t> 56.6 (1972): 506.</a:t>
            </a:r>
          </a:p>
          <a:p>
            <a:r>
              <a:rPr lang="en-US" dirty="0"/>
              <a:t>Maurer, Todd J., and Heather R. Pierce. "A comparison of Likert scale and traditional measures of self-efficacy." </a:t>
            </a:r>
            <a:r>
              <a:rPr lang="en-US" i="1" dirty="0"/>
              <a:t>Journal of applied psychology</a:t>
            </a:r>
            <a:r>
              <a:rPr lang="en-US" dirty="0"/>
              <a:t> 83.2 (1998): 324.</a:t>
            </a:r>
          </a:p>
          <a:p>
            <a:r>
              <a:rPr lang="en-US" dirty="0"/>
              <a:t>Meek, Gary E., </a:t>
            </a:r>
            <a:r>
              <a:rPr lang="en-US" dirty="0" err="1"/>
              <a:t>Ceyhun</a:t>
            </a:r>
            <a:r>
              <a:rPr lang="en-US" dirty="0"/>
              <a:t> </a:t>
            </a:r>
            <a:r>
              <a:rPr lang="en-US" dirty="0" err="1"/>
              <a:t>Ozgur</a:t>
            </a:r>
            <a:r>
              <a:rPr lang="en-US" dirty="0"/>
              <a:t>, and Kenneth Dunning. "Comparison of the t vs. Wilcoxon signed-rank test for Likert scale data and small samples." </a:t>
            </a:r>
            <a:r>
              <a:rPr lang="en-US" i="1" dirty="0"/>
              <a:t>Journal of modern applied statistical methods</a:t>
            </a:r>
            <a:r>
              <a:rPr lang="en-US" dirty="0"/>
              <a:t> 6.1 (2007): 10.</a:t>
            </a:r>
          </a:p>
          <a:p>
            <a:r>
              <a:rPr lang="en-US" dirty="0" err="1"/>
              <a:t>Mogey</a:t>
            </a:r>
            <a:r>
              <a:rPr lang="en-US" dirty="0"/>
              <a:t>, Nora. "So you want to use a Likert scale." </a:t>
            </a:r>
            <a:r>
              <a:rPr lang="en-US" i="1" dirty="0"/>
              <a:t>Learning technology dissemination initiative</a:t>
            </a:r>
            <a:r>
              <a:rPr lang="en-US" dirty="0"/>
              <a:t> 25 (1999).</a:t>
            </a:r>
          </a:p>
          <a:p>
            <a:r>
              <a:rPr lang="en-US" dirty="0" err="1"/>
              <a:t>Nevill</a:t>
            </a:r>
            <a:r>
              <a:rPr lang="en-US" dirty="0"/>
              <a:t>, Alan M., and Andrew M. Lane. "Why self-report “Likert” scale data should not be log-transformed." (2007).</a:t>
            </a:r>
          </a:p>
          <a:p>
            <a:r>
              <a:rPr lang="en-US" dirty="0" err="1"/>
              <a:t>LaMarca</a:t>
            </a:r>
            <a:r>
              <a:rPr lang="en-US" dirty="0"/>
              <a:t>, Nicole. "The Likert scale: Advantages and disadvantages." </a:t>
            </a:r>
            <a:r>
              <a:rPr lang="en-US" i="1" dirty="0"/>
              <a:t>Field Research in Organizational Psychology</a:t>
            </a:r>
            <a:r>
              <a:rPr lang="en-US" dirty="0"/>
              <a:t> (2011): 1-3.</a:t>
            </a:r>
          </a:p>
          <a:p>
            <a:r>
              <a:rPr lang="en-US" dirty="0"/>
              <a:t>Li, Qing. "A novel Likert scale based on fuzzy sets theory." </a:t>
            </a:r>
            <a:r>
              <a:rPr lang="en-US" i="1" dirty="0"/>
              <a:t>Expert Systems with Applications</a:t>
            </a:r>
            <a:r>
              <a:rPr lang="en-US" dirty="0"/>
              <a:t> 40.5 (2013): 1609-1618.</a:t>
            </a:r>
          </a:p>
          <a:p>
            <a:r>
              <a:rPr lang="en-US" dirty="0"/>
              <a:t>Lozano, Luis M., Eduardo García-Cueto, and José </a:t>
            </a:r>
            <a:r>
              <a:rPr lang="en-US" dirty="0" err="1"/>
              <a:t>Muñiz</a:t>
            </a:r>
            <a:r>
              <a:rPr lang="en-US" dirty="0"/>
              <a:t>. "Effect of the number of response categories on the reliability and validity of rating scales." </a:t>
            </a:r>
            <a:r>
              <a:rPr lang="en-US" i="1" dirty="0"/>
              <a:t>Methodology</a:t>
            </a:r>
            <a:r>
              <a:rPr lang="en-US" dirty="0"/>
              <a:t> 4.2 (2008): 73-79.</a:t>
            </a:r>
          </a:p>
          <a:p>
            <a:r>
              <a:rPr lang="en-US" dirty="0"/>
              <a:t>Lubke, Gitta H., and Bengt O. </a:t>
            </a:r>
            <a:r>
              <a:rPr lang="en-US" dirty="0" err="1"/>
              <a:t>Muthén</a:t>
            </a:r>
            <a:r>
              <a:rPr lang="en-US" dirty="0"/>
              <a:t>. "Applying multigroup confirmatory factor models for continuous outcomes to Likert scale data complicates meaningful group comparisons." </a:t>
            </a:r>
            <a:r>
              <a:rPr lang="en-US" i="1" dirty="0"/>
              <a:t>Structural equation modeling</a:t>
            </a:r>
            <a:r>
              <a:rPr lang="en-US" dirty="0"/>
              <a:t> 11.4 (2004): 514-534.</a:t>
            </a:r>
          </a:p>
          <a:p>
            <a:r>
              <a:rPr lang="en-US" dirty="0"/>
              <a:t>Pearse, Noel. "Deciding on the scale granularity of response categories of Likert type scales: The case of a 21-point scale." </a:t>
            </a:r>
            <a:r>
              <a:rPr lang="en-US" i="1" dirty="0"/>
              <a:t>Electronic Journal of Business Research Methods</a:t>
            </a:r>
            <a:r>
              <a:rPr lang="en-US" dirty="0"/>
              <a:t> 9.2 (2011).</a:t>
            </a:r>
          </a:p>
          <a:p>
            <a:r>
              <a:rPr lang="en-US" dirty="0" err="1"/>
              <a:t>Raubenheimer</a:t>
            </a:r>
            <a:r>
              <a:rPr lang="en-US" dirty="0"/>
              <a:t>, Jacques. "An item selection procedure to maximize scale reliability and validity." </a:t>
            </a:r>
            <a:r>
              <a:rPr lang="en-US" i="1" dirty="0"/>
              <a:t>SA Journal of Industrial Psychology</a:t>
            </a:r>
            <a:r>
              <a:rPr lang="en-US" dirty="0"/>
              <a:t> 30.4 (2004): 59-64.</a:t>
            </a:r>
          </a:p>
          <a:p>
            <a:r>
              <a:rPr lang="en-US" dirty="0"/>
              <a:t>Sullivan, Gail M., and Anthony R. </a:t>
            </a:r>
            <a:r>
              <a:rPr lang="en-US" dirty="0" err="1"/>
              <a:t>Artino</a:t>
            </a:r>
            <a:r>
              <a:rPr lang="en-US" dirty="0"/>
              <a:t> Jr. "Analyzing and interpreting data from Likert-type scales." </a:t>
            </a:r>
            <a:r>
              <a:rPr lang="en-US" i="1" dirty="0"/>
              <a:t>Journal of graduate medical education</a:t>
            </a:r>
            <a:r>
              <a:rPr lang="en-US" dirty="0"/>
              <a:t> 5.4 (2013): 541-542.</a:t>
            </a:r>
          </a:p>
          <a:p>
            <a:r>
              <a:rPr lang="en-US" dirty="0"/>
              <a:t>Tiene, Drew. "Online discussions: A survey of advantages and disadvantages compared to face-to-face discussions." </a:t>
            </a:r>
            <a:r>
              <a:rPr lang="en-US" i="1" dirty="0"/>
              <a:t>Journal of Educational Multimedia and Hypermedia</a:t>
            </a:r>
            <a:r>
              <a:rPr lang="en-US" dirty="0"/>
              <a:t> 9.4 (2000): 369-382.</a:t>
            </a:r>
          </a:p>
          <a:p>
            <a:r>
              <a:rPr lang="en-US" dirty="0" err="1"/>
              <a:t>Vonglao</a:t>
            </a:r>
            <a:r>
              <a:rPr lang="en-US" dirty="0"/>
              <a:t>, </a:t>
            </a:r>
            <a:r>
              <a:rPr lang="en-US" dirty="0" err="1"/>
              <a:t>Paothai</a:t>
            </a:r>
            <a:r>
              <a:rPr lang="en-US" dirty="0"/>
              <a:t>. "Application of fuzzy logic to improve the Likert scale to measure latent variables." </a:t>
            </a:r>
            <a:r>
              <a:rPr lang="en-US" i="1" dirty="0" err="1"/>
              <a:t>Kasetsart</a:t>
            </a:r>
            <a:r>
              <a:rPr lang="en-US" i="1" dirty="0"/>
              <a:t> Journal of Social Sciences</a:t>
            </a:r>
            <a:r>
              <a:rPr lang="en-US" dirty="0"/>
              <a:t> 38.3 (2017): 337-344.</a:t>
            </a:r>
          </a:p>
          <a:p>
            <a:r>
              <a:rPr lang="en-US" dirty="0" err="1"/>
              <a:t>Wakita</a:t>
            </a:r>
            <a:r>
              <a:rPr lang="en-US" dirty="0"/>
              <a:t>, </a:t>
            </a:r>
            <a:r>
              <a:rPr lang="en-US" dirty="0" err="1"/>
              <a:t>Takafumi</a:t>
            </a:r>
            <a:r>
              <a:rPr lang="en-US" dirty="0"/>
              <a:t>, Natsumi </a:t>
            </a:r>
            <a:r>
              <a:rPr lang="en-US" dirty="0" err="1"/>
              <a:t>Ueshima</a:t>
            </a:r>
            <a:r>
              <a:rPr lang="en-US" dirty="0"/>
              <a:t>, and Hiroyuki Noguchi. "Psychological distance between categories in the Likert scale: Comparing different numbers of options." </a:t>
            </a:r>
            <a:r>
              <a:rPr lang="en-US" i="1" dirty="0"/>
              <a:t>Educational and Psychological Measurement</a:t>
            </a:r>
            <a:r>
              <a:rPr lang="en-US" dirty="0"/>
              <a:t> 72.4 (2012): 533-546.</a:t>
            </a:r>
          </a:p>
          <a:p>
            <a:r>
              <a:rPr lang="en-US" dirty="0" err="1"/>
              <a:t>Warmbrod</a:t>
            </a:r>
            <a:r>
              <a:rPr lang="en-US" dirty="0"/>
              <a:t>, J. Robert. "Reporting and Interpreting Scores Derived from Likert-Type Scales." </a:t>
            </a:r>
            <a:r>
              <a:rPr lang="en-US" i="1" dirty="0"/>
              <a:t>Journal of Agricultural Education</a:t>
            </a:r>
            <a:r>
              <a:rPr lang="en-US" dirty="0"/>
              <a:t> 55.5 (2014): 30-47.</a:t>
            </a:r>
          </a:p>
          <a:p>
            <a:r>
              <a:rPr lang="en-US" dirty="0"/>
              <a:t>Wu, </a:t>
            </a:r>
            <a:r>
              <a:rPr lang="en-US" dirty="0" err="1"/>
              <a:t>Chien</a:t>
            </a:r>
            <a:r>
              <a:rPr lang="en-US" dirty="0"/>
              <a:t>-Ho. "An empirical study on the transformation of Likert-scale data to numerical scores." </a:t>
            </a:r>
            <a:r>
              <a:rPr lang="en-US" i="1" dirty="0"/>
              <a:t>Applied Mathematical Sciences</a:t>
            </a:r>
            <a:r>
              <a:rPr lang="en-US" dirty="0"/>
              <a:t> 1.58 (2007): 2851-2862.</a:t>
            </a:r>
          </a:p>
          <a:p>
            <a:r>
              <a:rPr lang="en-US" dirty="0"/>
              <a:t>Wu, </a:t>
            </a:r>
            <a:r>
              <a:rPr lang="en-US" dirty="0" err="1"/>
              <a:t>Huiping</a:t>
            </a:r>
            <a:r>
              <a:rPr lang="en-US" dirty="0"/>
              <a:t>, and </a:t>
            </a:r>
            <a:r>
              <a:rPr lang="en-US" dirty="0" err="1"/>
              <a:t>Shing</a:t>
            </a:r>
            <a:r>
              <a:rPr lang="en-US" dirty="0"/>
              <a:t>-On Leung. "Can Likert scales be treated as interval scales?—A Simulation study." </a:t>
            </a:r>
            <a:r>
              <a:rPr lang="en-US" i="1" dirty="0"/>
              <a:t>Journal of Social Service Research</a:t>
            </a:r>
            <a:r>
              <a:rPr lang="en-US" dirty="0"/>
              <a:t> 43.4 (2017): 527-532.</a:t>
            </a:r>
          </a:p>
          <a:p>
            <a:r>
              <a:rPr lang="en-US" dirty="0"/>
              <a:t>Awang, </a:t>
            </a:r>
            <a:r>
              <a:rPr lang="en-US" dirty="0" err="1"/>
              <a:t>Zainudin</a:t>
            </a:r>
            <a:r>
              <a:rPr lang="en-US" dirty="0"/>
              <a:t>, </a:t>
            </a:r>
            <a:r>
              <a:rPr lang="en-US" dirty="0" err="1"/>
              <a:t>Asyraf</a:t>
            </a:r>
            <a:r>
              <a:rPr lang="en-US" dirty="0"/>
              <a:t> </a:t>
            </a:r>
            <a:r>
              <a:rPr lang="en-US" dirty="0" err="1"/>
              <a:t>Afthanorhan</a:t>
            </a:r>
            <a:r>
              <a:rPr lang="en-US" dirty="0"/>
              <a:t>, and Mustafa </a:t>
            </a:r>
            <a:r>
              <a:rPr lang="en-US" dirty="0" err="1"/>
              <a:t>Mamat</a:t>
            </a:r>
            <a:r>
              <a:rPr lang="en-US" dirty="0"/>
              <a:t>. "The Likert scale analysis using parametric based Structural Equation Modeling (SEM)." </a:t>
            </a:r>
            <a:r>
              <a:rPr lang="en-US" i="1" dirty="0"/>
              <a:t>Computational Methods in Social Sciences</a:t>
            </a:r>
            <a:r>
              <a:rPr lang="en-US" dirty="0"/>
              <a:t> 4.1 (2016): 13.</a:t>
            </a:r>
          </a:p>
          <a:p>
            <a:endParaRPr lang="en-US" dirty="0"/>
          </a:p>
        </p:txBody>
      </p:sp>
    </p:spTree>
    <p:extLst>
      <p:ext uri="{BB962C8B-B14F-4D97-AF65-F5344CB8AC3E}">
        <p14:creationId xmlns:p14="http://schemas.microsoft.com/office/powerpoint/2010/main" val="1630903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54961-4665-46AC-9D1F-D58C8EF5F842}"/>
              </a:ext>
            </a:extLst>
          </p:cNvPr>
          <p:cNvSpPr>
            <a:spLocks noGrp="1"/>
          </p:cNvSpPr>
          <p:nvPr>
            <p:ph type="title"/>
          </p:nvPr>
        </p:nvSpPr>
        <p:spPr/>
        <p:txBody>
          <a:bodyPr/>
          <a:lstStyle/>
          <a:p>
            <a:r>
              <a:rPr lang="en-US" dirty="0"/>
              <a:t>References I did NOT read yet…but you can </a:t>
            </a:r>
          </a:p>
        </p:txBody>
      </p:sp>
      <p:sp>
        <p:nvSpPr>
          <p:cNvPr id="3" name="Content Placeholder 2">
            <a:extLst>
              <a:ext uri="{FF2B5EF4-FFF2-40B4-BE49-F238E27FC236}">
                <a16:creationId xmlns:a16="http://schemas.microsoft.com/office/drawing/2014/main" id="{B418A451-CFCA-4E90-B4E8-8F994B542BB7}"/>
              </a:ext>
            </a:extLst>
          </p:cNvPr>
          <p:cNvSpPr>
            <a:spLocks noGrp="1"/>
          </p:cNvSpPr>
          <p:nvPr>
            <p:ph idx="1"/>
          </p:nvPr>
        </p:nvSpPr>
        <p:spPr/>
        <p:txBody>
          <a:bodyPr>
            <a:normAutofit fontScale="70000" lnSpcReduction="20000"/>
          </a:bodyPr>
          <a:lstStyle/>
          <a:p>
            <a:r>
              <a:rPr lang="en-US" dirty="0"/>
              <a:t>Boateng, </a:t>
            </a:r>
            <a:r>
              <a:rPr lang="en-US" dirty="0" err="1"/>
              <a:t>Godfred</a:t>
            </a:r>
            <a:r>
              <a:rPr lang="en-US" dirty="0"/>
              <a:t> O., et al. "Best practices for developing and validating scales for health, social, and behavioral research: a primer." </a:t>
            </a:r>
            <a:r>
              <a:rPr lang="en-US" i="1" dirty="0"/>
              <a:t>Frontiers in public health</a:t>
            </a:r>
            <a:r>
              <a:rPr lang="en-US" dirty="0"/>
              <a:t> 6 (2018): 149.</a:t>
            </a:r>
          </a:p>
          <a:p>
            <a:r>
              <a:rPr lang="en-US" dirty="0"/>
              <a:t>Fanning, Elizabeth. "Formatting a paper-based survey questionnaire: Best practices." </a:t>
            </a:r>
            <a:r>
              <a:rPr lang="en-US" i="1" dirty="0"/>
              <a:t>Practical Assessment, Research, and Evaluation</a:t>
            </a:r>
            <a:r>
              <a:rPr lang="en-US" dirty="0"/>
              <a:t> 10.1 (2005): 12.</a:t>
            </a:r>
          </a:p>
          <a:p>
            <a:r>
              <a:rPr lang="en-US" dirty="0" err="1"/>
              <a:t>Hinkin</a:t>
            </a:r>
            <a:r>
              <a:rPr lang="en-US" dirty="0"/>
              <a:t>, Timothy R. "A review of scale development practices in the study of organizations." </a:t>
            </a:r>
            <a:r>
              <a:rPr lang="en-US" i="1" dirty="0"/>
              <a:t>Journal of management</a:t>
            </a:r>
            <a:r>
              <a:rPr lang="en-US" dirty="0"/>
              <a:t> 21.5 (1995): 967-988.</a:t>
            </a:r>
          </a:p>
          <a:p>
            <a:r>
              <a:rPr lang="en-US" dirty="0" err="1"/>
              <a:t>Hinkin</a:t>
            </a:r>
            <a:r>
              <a:rPr lang="en-US" dirty="0"/>
              <a:t>, Timothy R. "Scale development principles and practices." </a:t>
            </a:r>
            <a:r>
              <a:rPr lang="en-US" i="1" dirty="0"/>
              <a:t>Research in organizations: Foundations and methods of inquiry</a:t>
            </a:r>
            <a:r>
              <a:rPr lang="en-US" dirty="0"/>
              <a:t> (2005): 161-179.</a:t>
            </a:r>
          </a:p>
          <a:p>
            <a:r>
              <a:rPr lang="en-US" dirty="0"/>
              <a:t>Lovelace, Matthew, and Peggy Brickman. "Best practices for measuring students’ attitudes toward learning science." </a:t>
            </a:r>
            <a:r>
              <a:rPr lang="en-US" i="1" dirty="0"/>
              <a:t>CBE—Life Sciences Education</a:t>
            </a:r>
            <a:r>
              <a:rPr lang="en-US" dirty="0"/>
              <a:t> 12.4 (2013): 606-617.</a:t>
            </a:r>
          </a:p>
          <a:p>
            <a:r>
              <a:rPr lang="en-US" dirty="0" err="1"/>
              <a:t>Morgado</a:t>
            </a:r>
            <a:r>
              <a:rPr lang="en-US" dirty="0"/>
              <a:t>, </a:t>
            </a:r>
            <a:r>
              <a:rPr lang="en-US" dirty="0" err="1"/>
              <a:t>Fabiane</a:t>
            </a:r>
            <a:r>
              <a:rPr lang="en-US" dirty="0"/>
              <a:t> FR, et al. "Scale development: ten main limitations and recommendations to improve future research practices." </a:t>
            </a:r>
            <a:r>
              <a:rPr lang="en-US" i="1" dirty="0" err="1"/>
              <a:t>Psicologia</a:t>
            </a:r>
            <a:r>
              <a:rPr lang="en-US" i="1" dirty="0"/>
              <a:t>: </a:t>
            </a:r>
            <a:r>
              <a:rPr lang="en-US" i="1" dirty="0" err="1"/>
              <a:t>Reflexão</a:t>
            </a:r>
            <a:r>
              <a:rPr lang="en-US" i="1" dirty="0"/>
              <a:t> e </a:t>
            </a:r>
            <a:r>
              <a:rPr lang="en-US" i="1" dirty="0" err="1"/>
              <a:t>Crítica</a:t>
            </a:r>
            <a:r>
              <a:rPr lang="en-US" dirty="0"/>
              <a:t> 30 (2017).</a:t>
            </a:r>
          </a:p>
          <a:p>
            <a:r>
              <a:rPr lang="en-US" dirty="0"/>
              <a:t>Willits, Fern K., Gene L. </a:t>
            </a:r>
            <a:r>
              <a:rPr lang="en-US" dirty="0" err="1"/>
              <a:t>Theodori</a:t>
            </a:r>
            <a:r>
              <a:rPr lang="en-US" dirty="0"/>
              <a:t>, and A. E. </a:t>
            </a:r>
            <a:r>
              <a:rPr lang="en-US" dirty="0" err="1"/>
              <a:t>Luloff</a:t>
            </a:r>
            <a:r>
              <a:rPr lang="en-US" dirty="0"/>
              <a:t>. "Another look at Likert scales." </a:t>
            </a:r>
            <a:r>
              <a:rPr lang="en-US" i="1" dirty="0"/>
              <a:t>Journal of Rural Social Sciences</a:t>
            </a:r>
            <a:r>
              <a:rPr lang="en-US" dirty="0"/>
              <a:t> 31.3 (2016): 6.</a:t>
            </a:r>
          </a:p>
          <a:p>
            <a:endParaRPr lang="en-US" dirty="0"/>
          </a:p>
        </p:txBody>
      </p:sp>
    </p:spTree>
    <p:extLst>
      <p:ext uri="{BB962C8B-B14F-4D97-AF65-F5344CB8AC3E}">
        <p14:creationId xmlns:p14="http://schemas.microsoft.com/office/powerpoint/2010/main" val="974344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8CB35-3710-4BA3-BB01-7AB57AF5685E}"/>
              </a:ext>
            </a:extLst>
          </p:cNvPr>
          <p:cNvSpPr>
            <a:spLocks noGrp="1"/>
          </p:cNvSpPr>
          <p:nvPr>
            <p:ph type="title"/>
          </p:nvPr>
        </p:nvSpPr>
        <p:spPr/>
        <p:txBody>
          <a:bodyPr/>
          <a:lstStyle/>
          <a:p>
            <a:r>
              <a:rPr lang="en-US" dirty="0"/>
              <a:t>Cognitive process of answering a question</a:t>
            </a:r>
          </a:p>
        </p:txBody>
      </p:sp>
      <p:sp>
        <p:nvSpPr>
          <p:cNvPr id="3" name="Content Placeholder 2">
            <a:extLst>
              <a:ext uri="{FF2B5EF4-FFF2-40B4-BE49-F238E27FC236}">
                <a16:creationId xmlns:a16="http://schemas.microsoft.com/office/drawing/2014/main" id="{77C5E977-DD90-4A6A-BE09-FD79CA03376C}"/>
              </a:ext>
            </a:extLst>
          </p:cNvPr>
          <p:cNvSpPr>
            <a:spLocks noGrp="1"/>
          </p:cNvSpPr>
          <p:nvPr>
            <p:ph idx="1"/>
          </p:nvPr>
        </p:nvSpPr>
        <p:spPr/>
        <p:txBody>
          <a:bodyPr/>
          <a:lstStyle/>
          <a:p>
            <a:r>
              <a:rPr lang="en-US" dirty="0"/>
              <a:t>First, respondents must interpret the question and deduce its intent. </a:t>
            </a:r>
          </a:p>
          <a:p>
            <a:endParaRPr lang="en-US" dirty="0"/>
          </a:p>
          <a:p>
            <a:r>
              <a:rPr lang="en-US" dirty="0"/>
              <a:t>Next, they must search their memories for relevant information </a:t>
            </a:r>
          </a:p>
          <a:p>
            <a:endParaRPr lang="en-US" dirty="0"/>
          </a:p>
          <a:p>
            <a:r>
              <a:rPr lang="en-US" dirty="0"/>
              <a:t>Then integrate whatever information comes to mind into a single judgment. </a:t>
            </a:r>
          </a:p>
          <a:p>
            <a:endParaRPr lang="en-US" dirty="0"/>
          </a:p>
          <a:p>
            <a:r>
              <a:rPr lang="en-US" dirty="0"/>
              <a:t>Finally, they must translate the judgment into a response, by selecting one of the alternatives offered by the question (if applicable).</a:t>
            </a:r>
          </a:p>
          <a:p>
            <a:pPr lvl="1"/>
            <a:endParaRPr lang="en-US" dirty="0"/>
          </a:p>
        </p:txBody>
      </p:sp>
    </p:spTree>
    <p:extLst>
      <p:ext uri="{BB962C8B-B14F-4D97-AF65-F5344CB8AC3E}">
        <p14:creationId xmlns:p14="http://schemas.microsoft.com/office/powerpoint/2010/main" val="215294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8B61A-A0A4-461C-B273-0350E0E2EB39}"/>
              </a:ext>
            </a:extLst>
          </p:cNvPr>
          <p:cNvSpPr>
            <a:spLocks noGrp="1"/>
          </p:cNvSpPr>
          <p:nvPr>
            <p:ph type="title"/>
          </p:nvPr>
        </p:nvSpPr>
        <p:spPr/>
        <p:txBody>
          <a:bodyPr/>
          <a:lstStyle/>
          <a:p>
            <a:r>
              <a:rPr lang="en-US" dirty="0"/>
              <a:t>Motivations for answering questions</a:t>
            </a:r>
          </a:p>
        </p:txBody>
      </p:sp>
      <p:sp>
        <p:nvSpPr>
          <p:cNvPr id="3" name="Content Placeholder 2">
            <a:extLst>
              <a:ext uri="{FF2B5EF4-FFF2-40B4-BE49-F238E27FC236}">
                <a16:creationId xmlns:a16="http://schemas.microsoft.com/office/drawing/2014/main" id="{B0980678-DA2B-45E7-A774-4010AE8B7EB9}"/>
              </a:ext>
            </a:extLst>
          </p:cNvPr>
          <p:cNvSpPr>
            <a:spLocks noGrp="1"/>
          </p:cNvSpPr>
          <p:nvPr>
            <p:ph idx="1"/>
          </p:nvPr>
        </p:nvSpPr>
        <p:spPr/>
        <p:txBody>
          <a:bodyPr>
            <a:normAutofit lnSpcReduction="10000"/>
          </a:bodyPr>
          <a:lstStyle/>
          <a:p>
            <a:r>
              <a:rPr lang="en-US" dirty="0"/>
              <a:t>self-expression</a:t>
            </a:r>
          </a:p>
          <a:p>
            <a:r>
              <a:rPr lang="en-US" dirty="0"/>
              <a:t>interpersonal response</a:t>
            </a:r>
          </a:p>
          <a:p>
            <a:r>
              <a:rPr lang="en-US" dirty="0"/>
              <a:t>intellectual challenge</a:t>
            </a:r>
          </a:p>
          <a:p>
            <a:r>
              <a:rPr lang="en-US" dirty="0"/>
              <a:t>self-understanding</a:t>
            </a:r>
          </a:p>
          <a:p>
            <a:r>
              <a:rPr lang="en-US" dirty="0"/>
              <a:t>Altruism</a:t>
            </a:r>
          </a:p>
          <a:p>
            <a:r>
              <a:rPr lang="en-US" dirty="0"/>
              <a:t>emotional catharsis</a:t>
            </a:r>
          </a:p>
          <a:p>
            <a:endParaRPr lang="en-US" dirty="0"/>
          </a:p>
          <a:p>
            <a:r>
              <a:rPr lang="en-US" dirty="0"/>
              <a:t>OPTIMIZING: when a participant is motivated to perform the cognitive tasks of answering a question through an unbiased manner</a:t>
            </a:r>
          </a:p>
          <a:p>
            <a:pPr marL="0" indent="0">
              <a:buNone/>
            </a:pPr>
            <a:endParaRPr lang="en-US" dirty="0"/>
          </a:p>
        </p:txBody>
      </p:sp>
      <p:sp>
        <p:nvSpPr>
          <p:cNvPr id="4" name="Content Placeholder 2">
            <a:extLst>
              <a:ext uri="{FF2B5EF4-FFF2-40B4-BE49-F238E27FC236}">
                <a16:creationId xmlns:a16="http://schemas.microsoft.com/office/drawing/2014/main" id="{872C9C1D-B852-44B5-A3B0-5708C7093E52}"/>
              </a:ext>
            </a:extLst>
          </p:cNvPr>
          <p:cNvSpPr txBox="1">
            <a:spLocks/>
          </p:cNvSpPr>
          <p:nvPr/>
        </p:nvSpPr>
        <p:spPr>
          <a:xfrm>
            <a:off x="5998066" y="1762125"/>
            <a:ext cx="6105034" cy="30003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desire to assist the survey sponsor</a:t>
            </a:r>
          </a:p>
          <a:p>
            <a:r>
              <a:rPr lang="en-US" dirty="0"/>
              <a:t>to help employers improve working conditions</a:t>
            </a:r>
          </a:p>
          <a:p>
            <a:r>
              <a:rPr lang="en-US" dirty="0"/>
              <a:t>businesses design better products</a:t>
            </a:r>
          </a:p>
          <a:p>
            <a:r>
              <a:rPr lang="en-US" dirty="0"/>
              <a:t>governments make better-informed policy</a:t>
            </a:r>
          </a:p>
          <a:p>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886114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8B61A-A0A4-461C-B273-0350E0E2EB39}"/>
              </a:ext>
            </a:extLst>
          </p:cNvPr>
          <p:cNvSpPr>
            <a:spLocks noGrp="1"/>
          </p:cNvSpPr>
          <p:nvPr>
            <p:ph type="title"/>
          </p:nvPr>
        </p:nvSpPr>
        <p:spPr/>
        <p:txBody>
          <a:bodyPr/>
          <a:lstStyle/>
          <a:p>
            <a:r>
              <a:rPr lang="en-US" dirty="0"/>
              <a:t>Motivations for answering questions</a:t>
            </a:r>
          </a:p>
        </p:txBody>
      </p:sp>
      <p:sp>
        <p:nvSpPr>
          <p:cNvPr id="3" name="Content Placeholder 2">
            <a:extLst>
              <a:ext uri="{FF2B5EF4-FFF2-40B4-BE49-F238E27FC236}">
                <a16:creationId xmlns:a16="http://schemas.microsoft.com/office/drawing/2014/main" id="{B0980678-DA2B-45E7-A774-4010AE8B7EB9}"/>
              </a:ext>
            </a:extLst>
          </p:cNvPr>
          <p:cNvSpPr>
            <a:spLocks noGrp="1"/>
          </p:cNvSpPr>
          <p:nvPr>
            <p:ph idx="1"/>
          </p:nvPr>
        </p:nvSpPr>
        <p:spPr/>
        <p:txBody>
          <a:bodyPr>
            <a:normAutofit/>
          </a:bodyPr>
          <a:lstStyle/>
          <a:p>
            <a:r>
              <a:rPr lang="en-US" dirty="0"/>
              <a:t>OPTIMIZING: when a participant is motivated to perform the cognitive tasks of answering a question through an unbiased manner</a:t>
            </a:r>
          </a:p>
          <a:p>
            <a:pPr marL="0" indent="0">
              <a:buNone/>
            </a:pPr>
            <a:endParaRPr lang="en-US" dirty="0"/>
          </a:p>
          <a:p>
            <a:pPr marL="0" indent="0">
              <a:buNone/>
            </a:pPr>
            <a:r>
              <a:rPr lang="en-US" dirty="0"/>
              <a:t>Participants may agree merely to provide answers, with no intrinsic motivation to make the answers of high quality. Other respondents may satisfy whatever desires motivated them to participate after answering a first set of questions, and become fatigued, disinterested, or distracted as a questionnaire progresses further.</a:t>
            </a:r>
          </a:p>
        </p:txBody>
      </p:sp>
    </p:spTree>
    <p:extLst>
      <p:ext uri="{BB962C8B-B14F-4D97-AF65-F5344CB8AC3E}">
        <p14:creationId xmlns:p14="http://schemas.microsoft.com/office/powerpoint/2010/main" val="3285623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3F45-9A67-4ED1-900F-2DEB632F9B26}"/>
              </a:ext>
            </a:extLst>
          </p:cNvPr>
          <p:cNvSpPr>
            <a:spLocks noGrp="1"/>
          </p:cNvSpPr>
          <p:nvPr>
            <p:ph type="title"/>
          </p:nvPr>
        </p:nvSpPr>
        <p:spPr/>
        <p:txBody>
          <a:bodyPr/>
          <a:lstStyle/>
          <a:p>
            <a:r>
              <a:rPr lang="en-US" dirty="0"/>
              <a:t>Questionnaire: Conventional Wisdom </a:t>
            </a:r>
          </a:p>
        </p:txBody>
      </p:sp>
      <p:sp>
        <p:nvSpPr>
          <p:cNvPr id="3" name="Content Placeholder 2">
            <a:extLst>
              <a:ext uri="{FF2B5EF4-FFF2-40B4-BE49-F238E27FC236}">
                <a16:creationId xmlns:a16="http://schemas.microsoft.com/office/drawing/2014/main" id="{8C6D1A55-E9AC-460F-92E1-A0CB515DF44B}"/>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Use simple, familiar words (avoid technical terms, jargon, and slang)</a:t>
            </a:r>
          </a:p>
          <a:p>
            <a:pPr marL="514350" indent="-514350">
              <a:buFont typeface="+mj-lt"/>
              <a:buAutoNum type="arabicPeriod"/>
            </a:pPr>
            <a:r>
              <a:rPr lang="en-US" dirty="0"/>
              <a:t>Use simple syntax</a:t>
            </a:r>
          </a:p>
          <a:p>
            <a:pPr marL="514350" indent="-514350">
              <a:buFont typeface="+mj-lt"/>
              <a:buAutoNum type="arabicPeriod"/>
            </a:pPr>
            <a:r>
              <a:rPr lang="en-US" dirty="0"/>
              <a:t>Avoid words with ambiguous meanings, i.e., aim for wording that all respondents will interpret in the same way</a:t>
            </a:r>
          </a:p>
          <a:p>
            <a:pPr marL="514350" indent="-514350">
              <a:buFont typeface="+mj-lt"/>
              <a:buAutoNum type="arabicPeriod"/>
            </a:pPr>
            <a:r>
              <a:rPr lang="en-US" dirty="0"/>
              <a:t>Strive for wording that is specific and concrete (as opposed to general and abstract)</a:t>
            </a:r>
          </a:p>
          <a:p>
            <a:pPr marL="514350" indent="-514350">
              <a:buFont typeface="+mj-lt"/>
              <a:buAutoNum type="arabicPeriod"/>
            </a:pPr>
            <a:r>
              <a:rPr lang="en-US" dirty="0"/>
              <a:t>Make response options exhaustive and mutually exclusive</a:t>
            </a:r>
          </a:p>
          <a:p>
            <a:pPr marL="514350" indent="-514350">
              <a:buFont typeface="+mj-lt"/>
              <a:buAutoNum type="arabicPeriod"/>
            </a:pPr>
            <a:r>
              <a:rPr lang="en-US" dirty="0"/>
              <a:t>Avoid leading or loaded questions that push respondents toward an answer</a:t>
            </a:r>
          </a:p>
          <a:p>
            <a:pPr marL="514350" indent="-514350">
              <a:buFont typeface="+mj-lt"/>
              <a:buAutoNum type="arabicPeriod"/>
            </a:pPr>
            <a:r>
              <a:rPr lang="en-US" dirty="0"/>
              <a:t>Ask about one thing at a time (avoid double-barreled questions)</a:t>
            </a:r>
          </a:p>
          <a:p>
            <a:pPr marL="514350" indent="-514350">
              <a:buFont typeface="+mj-lt"/>
              <a:buAutoNum type="arabicPeriod"/>
            </a:pPr>
            <a:r>
              <a:rPr lang="en-US" dirty="0"/>
              <a:t>Avoid questions with single or double negations</a:t>
            </a:r>
          </a:p>
        </p:txBody>
      </p:sp>
    </p:spTree>
    <p:extLst>
      <p:ext uri="{BB962C8B-B14F-4D97-AF65-F5344CB8AC3E}">
        <p14:creationId xmlns:p14="http://schemas.microsoft.com/office/powerpoint/2010/main" val="3040132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3F45-9A67-4ED1-900F-2DEB632F9B26}"/>
              </a:ext>
            </a:extLst>
          </p:cNvPr>
          <p:cNvSpPr>
            <a:spLocks noGrp="1"/>
          </p:cNvSpPr>
          <p:nvPr>
            <p:ph type="title"/>
          </p:nvPr>
        </p:nvSpPr>
        <p:spPr/>
        <p:txBody>
          <a:bodyPr/>
          <a:lstStyle/>
          <a:p>
            <a:r>
              <a:rPr lang="en-US" dirty="0"/>
              <a:t>Questionnaire: Conventional Wisdom </a:t>
            </a:r>
          </a:p>
        </p:txBody>
      </p:sp>
      <p:sp>
        <p:nvSpPr>
          <p:cNvPr id="3" name="Content Placeholder 2">
            <a:extLst>
              <a:ext uri="{FF2B5EF4-FFF2-40B4-BE49-F238E27FC236}">
                <a16:creationId xmlns:a16="http://schemas.microsoft.com/office/drawing/2014/main" id="{8C6D1A55-E9AC-460F-92E1-A0CB515DF44B}"/>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Early questions should be easy and pleasant to answer, and should build rapport between the respondent and the researcher.</a:t>
            </a:r>
          </a:p>
          <a:p>
            <a:pPr marL="514350" indent="-514350">
              <a:buFont typeface="+mj-lt"/>
              <a:buAutoNum type="arabicPeriod"/>
            </a:pPr>
            <a:r>
              <a:rPr lang="en-US" dirty="0"/>
              <a:t>Questions at the very beginning of a questionnaire should explicitly address the topic of the survey, as it was described to the respondent prior to the interview.</a:t>
            </a:r>
          </a:p>
          <a:p>
            <a:pPr marL="514350" indent="-514350">
              <a:buFont typeface="+mj-lt"/>
              <a:buAutoNum type="arabicPeriod"/>
            </a:pPr>
            <a:r>
              <a:rPr lang="en-US" dirty="0"/>
              <a:t>Questions on the same topic should be grouped together.</a:t>
            </a:r>
          </a:p>
          <a:p>
            <a:pPr marL="514350" indent="-514350">
              <a:buFont typeface="+mj-lt"/>
              <a:buAutoNum type="arabicPeriod"/>
            </a:pPr>
            <a:r>
              <a:rPr lang="en-US" dirty="0"/>
              <a:t>Questions on the same topic should proceed from general to specific.</a:t>
            </a:r>
          </a:p>
          <a:p>
            <a:pPr marL="514350" indent="-514350">
              <a:buFont typeface="+mj-lt"/>
              <a:buAutoNum type="arabicPeriod"/>
            </a:pPr>
            <a:r>
              <a:rPr lang="en-US" dirty="0"/>
              <a:t>Questions on sensitive topics that might make respondents uncomfortable should be placed at the end of the questionnaire.</a:t>
            </a:r>
          </a:p>
          <a:p>
            <a:pPr marL="514350" indent="-514350">
              <a:buFont typeface="+mj-lt"/>
              <a:buAutoNum type="arabicPeriod"/>
            </a:pPr>
            <a:r>
              <a:rPr lang="en-US" dirty="0"/>
              <a:t>Filter questions should be included, to avoid asking respondents questions that do not apply to them.</a:t>
            </a:r>
          </a:p>
        </p:txBody>
      </p:sp>
    </p:spTree>
    <p:extLst>
      <p:ext uri="{BB962C8B-B14F-4D97-AF65-F5344CB8AC3E}">
        <p14:creationId xmlns:p14="http://schemas.microsoft.com/office/powerpoint/2010/main" val="3409721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8BC44-3CEA-440B-8B72-BDC9CFD0D14F}"/>
              </a:ext>
            </a:extLst>
          </p:cNvPr>
          <p:cNvSpPr>
            <a:spLocks noGrp="1"/>
          </p:cNvSpPr>
          <p:nvPr>
            <p:ph type="title"/>
          </p:nvPr>
        </p:nvSpPr>
        <p:spPr/>
        <p:txBody>
          <a:bodyPr/>
          <a:lstStyle/>
          <a:p>
            <a:r>
              <a:rPr lang="en-US" dirty="0"/>
              <a:t>Open v. Closed Questions</a:t>
            </a:r>
          </a:p>
        </p:txBody>
      </p:sp>
      <p:sp>
        <p:nvSpPr>
          <p:cNvPr id="3" name="Content Placeholder 2">
            <a:extLst>
              <a:ext uri="{FF2B5EF4-FFF2-40B4-BE49-F238E27FC236}">
                <a16:creationId xmlns:a16="http://schemas.microsoft.com/office/drawing/2014/main" id="{0BDDFDFB-01F4-44C3-9866-0C04AD25CB18}"/>
              </a:ext>
            </a:extLst>
          </p:cNvPr>
          <p:cNvSpPr>
            <a:spLocks noGrp="1"/>
          </p:cNvSpPr>
          <p:nvPr>
            <p:ph idx="1"/>
          </p:nvPr>
        </p:nvSpPr>
        <p:spPr/>
        <p:txBody>
          <a:bodyPr>
            <a:normAutofit/>
          </a:bodyPr>
          <a:lstStyle/>
          <a:p>
            <a:r>
              <a:rPr lang="en-US" dirty="0"/>
              <a:t>Offering respondents a set of closed quantity categories (e.g. less than 1 h, 1-3hr, more than 3h) can produce error.  </a:t>
            </a:r>
          </a:p>
          <a:p>
            <a:pPr marL="0" indent="0">
              <a:buNone/>
            </a:pPr>
            <a:endParaRPr lang="en-US" dirty="0"/>
          </a:p>
          <a:p>
            <a:pPr lvl="1"/>
            <a:r>
              <a:rPr lang="en-US" dirty="0"/>
              <a:t>Evidence indicates that the way in which amounts are divided to form closed categories conveys information that may bias respondent answers. </a:t>
            </a:r>
          </a:p>
          <a:p>
            <a:pPr marL="457200" lvl="1" indent="0">
              <a:buNone/>
            </a:pPr>
            <a:endParaRPr lang="en-US" dirty="0"/>
          </a:p>
          <a:p>
            <a:pPr lvl="1"/>
            <a:r>
              <a:rPr lang="en-US" dirty="0"/>
              <a:t>Open questions are usually preferable to closed ones for measuring quantities.  E.g. How many children do you have? _____</a:t>
            </a:r>
          </a:p>
        </p:txBody>
      </p:sp>
    </p:spTree>
    <p:extLst>
      <p:ext uri="{BB962C8B-B14F-4D97-AF65-F5344CB8AC3E}">
        <p14:creationId xmlns:p14="http://schemas.microsoft.com/office/powerpoint/2010/main" val="268681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3639</TotalTime>
  <Words>4291</Words>
  <Application>Microsoft Macintosh PowerPoint</Application>
  <PresentationFormat>Widescreen</PresentationFormat>
  <Paragraphs>283</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Questionnaire &amp; Likert Overview</vt:lpstr>
      <vt:lpstr>Today’s Info comes from:</vt:lpstr>
      <vt:lpstr>Outline</vt:lpstr>
      <vt:lpstr>Cognitive process of answering a question</vt:lpstr>
      <vt:lpstr>Motivations for answering questions</vt:lpstr>
      <vt:lpstr>Motivations for answering questions</vt:lpstr>
      <vt:lpstr>Questionnaire: Conventional Wisdom </vt:lpstr>
      <vt:lpstr>Questionnaire: Conventional Wisdom </vt:lpstr>
      <vt:lpstr>Open v. Closed Questions</vt:lpstr>
      <vt:lpstr>Open v. Closed Questions</vt:lpstr>
      <vt:lpstr>Rating Scales</vt:lpstr>
      <vt:lpstr>Cognitive process of answering a rating scale</vt:lpstr>
      <vt:lpstr>Conditions for an effective scale</vt:lpstr>
      <vt:lpstr>Examples of bad conditions</vt:lpstr>
      <vt:lpstr>Examples of bad conditions</vt:lpstr>
      <vt:lpstr>Length of Scales</vt:lpstr>
      <vt:lpstr>A middle alternative (neutral)</vt:lpstr>
      <vt:lpstr>Reliability v. Validity</vt:lpstr>
      <vt:lpstr>Reliability and…</vt:lpstr>
      <vt:lpstr>Clarity of scale point meanings</vt:lpstr>
      <vt:lpstr>Reliability</vt:lpstr>
      <vt:lpstr>Validity and…</vt:lpstr>
      <vt:lpstr>Labeling</vt:lpstr>
      <vt:lpstr>Examples</vt:lpstr>
      <vt:lpstr>Acquiescence</vt:lpstr>
      <vt:lpstr>Acquiescence</vt:lpstr>
      <vt:lpstr>Don’t Know DK</vt:lpstr>
      <vt:lpstr>Social Desirability Response Bias</vt:lpstr>
      <vt:lpstr>Social Desirability Response Bias</vt:lpstr>
      <vt:lpstr>Social Desirability Response Bias</vt:lpstr>
      <vt:lpstr>Cultural &amp; Other Bias</vt:lpstr>
      <vt:lpstr>Analysis of scaled responses</vt:lpstr>
      <vt:lpstr>Stuff I didn’t get to but looks interesting</vt:lpstr>
      <vt:lpstr>References used in the presentation</vt:lpstr>
      <vt:lpstr>References I did NOT read yet…but you can </vt:lpstr>
      <vt:lpstr>References I did NOT read yet…but you can </vt:lpstr>
      <vt:lpstr>References I did NOT read yet…but you can </vt:lpstr>
      <vt:lpstr>References I did NOT read yet…but you can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Likert Overview</dc:title>
  <dc:creator>Elward, Shontael</dc:creator>
  <cp:lastModifiedBy>Microsoft Office User</cp:lastModifiedBy>
  <cp:revision>38</cp:revision>
  <dcterms:created xsi:type="dcterms:W3CDTF">2020-08-31T14:47:41Z</dcterms:created>
  <dcterms:modified xsi:type="dcterms:W3CDTF">2020-09-11T16:04:46Z</dcterms:modified>
</cp:coreProperties>
</file>