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5" r:id="rId5"/>
    <p:sldId id="267" r:id="rId6"/>
    <p:sldId id="264" r:id="rId7"/>
    <p:sldId id="260"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guide orient="horz" pos="2160"/>
        <p:guide pos="3840"/>
      </p:guideLst>
    </p:cSldViewPr>
  </p:slideViewPr>
  <p:notesTextViewPr>
    <p:cViewPr>
      <p:scale>
        <a:sx n="1" d="1"/>
        <a:sy n="1" d="1"/>
      </p:scale>
      <p:origin x="0" y="0"/>
    </p:cViewPr>
  </p:notesTextViewPr>
  <p:sorterViewPr>
    <p:cViewPr>
      <p:scale>
        <a:sx n="190" d="100"/>
        <a:sy n="1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D26EF-A556-D84A-9920-60A2A63E9D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268BF9-7459-234B-9F4F-9DFB556815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06E54A-8B63-9C4B-A4B6-A8210DE67AA6}"/>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5" name="Footer Placeholder 4">
            <a:extLst>
              <a:ext uri="{FF2B5EF4-FFF2-40B4-BE49-F238E27FC236}">
                <a16:creationId xmlns:a16="http://schemas.microsoft.com/office/drawing/2014/main" id="{C1102AB5-B102-9740-A4C9-4364B5A05C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A55D0F-CE36-EE42-9D00-C37EAF6203BF}"/>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205636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B427C-9102-8141-BBFF-AC03281FEE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069825-551B-7D41-912F-F7B8A787B1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74834D-2A7E-3C4C-8D5D-6D4AF062FB63}"/>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5" name="Footer Placeholder 4">
            <a:extLst>
              <a:ext uri="{FF2B5EF4-FFF2-40B4-BE49-F238E27FC236}">
                <a16:creationId xmlns:a16="http://schemas.microsoft.com/office/drawing/2014/main" id="{008C3494-1657-5544-BECA-369E353662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A85612-433D-9D4D-A447-6AA62B6B0706}"/>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2811649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6466E0-5238-B247-BBE0-A9B3C22BDB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49C91C-785A-4D40-97CD-885CA72E9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A55B32-330D-ED42-A6E2-6008ED773F0D}"/>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5" name="Footer Placeholder 4">
            <a:extLst>
              <a:ext uri="{FF2B5EF4-FFF2-40B4-BE49-F238E27FC236}">
                <a16:creationId xmlns:a16="http://schemas.microsoft.com/office/drawing/2014/main" id="{77CD9D11-57F5-1B4A-ACC2-E9D86BF01A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3351CD-E9A1-3743-8C66-85EC8B67AF99}"/>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3627099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A85D2-7179-BC42-96AC-1045636821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E4FF95-98CF-7E4A-A4DF-98CE5C8666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7F2D0-1A9F-A243-BCC1-9770AE4904AA}"/>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5" name="Footer Placeholder 4">
            <a:extLst>
              <a:ext uri="{FF2B5EF4-FFF2-40B4-BE49-F238E27FC236}">
                <a16:creationId xmlns:a16="http://schemas.microsoft.com/office/drawing/2014/main" id="{68EE1FBB-E7B6-DF4C-936B-CB446A5988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10FFE8-5D26-7646-8803-F48C65CDDC75}"/>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1647171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EE93-30EF-5042-8DC1-D76C7A9AA9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9B9D72-023C-F742-A554-2BC2B5921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71057E-7920-CB49-A910-4BD7D30B5CF0}"/>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5" name="Footer Placeholder 4">
            <a:extLst>
              <a:ext uri="{FF2B5EF4-FFF2-40B4-BE49-F238E27FC236}">
                <a16:creationId xmlns:a16="http://schemas.microsoft.com/office/drawing/2014/main" id="{9607F22E-AC2E-B243-9670-499D9CE285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BB6523-68B3-E346-9A71-BE8FE1DB7D1A}"/>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145695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CB94-1901-7B4A-989D-8706ADFD10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24CF00-2F81-7445-A802-4D2BA03BA7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9A9055-95C0-514A-8DA1-87B2D83A05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E4F076-3679-8947-A14C-67E635426292}"/>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6" name="Footer Placeholder 5">
            <a:extLst>
              <a:ext uri="{FF2B5EF4-FFF2-40B4-BE49-F238E27FC236}">
                <a16:creationId xmlns:a16="http://schemas.microsoft.com/office/drawing/2014/main" id="{E00A99CC-4263-E14B-AE8B-514A77679B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42AA0B-668D-6749-8452-50CD24DE76ED}"/>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102985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A34DC-D2D7-0143-9BB9-83BA52D00B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7579DF-4546-3844-800B-9CD268E6EA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723BAE-9728-F245-BC2C-AC382047D4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8FB789-55B4-F242-B9B7-DF1F371906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03C36C-A9AA-AB47-927A-FD34844714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9D0C1A-39A1-2F4B-8A69-5CD326D21747}"/>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8" name="Footer Placeholder 7">
            <a:extLst>
              <a:ext uri="{FF2B5EF4-FFF2-40B4-BE49-F238E27FC236}">
                <a16:creationId xmlns:a16="http://schemas.microsoft.com/office/drawing/2014/main" id="{5700D53A-1BC0-FF44-B0A9-3D14CD6F8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E3B414-CF0B-034D-A917-CAB64083E89E}"/>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2349789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064C-CBD7-F247-9460-A6F0469641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030746-72B6-7247-BDF7-7A916CA6F2B4}"/>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4" name="Footer Placeholder 3">
            <a:extLst>
              <a:ext uri="{FF2B5EF4-FFF2-40B4-BE49-F238E27FC236}">
                <a16:creationId xmlns:a16="http://schemas.microsoft.com/office/drawing/2014/main" id="{8D704B24-8D7E-814E-B8FA-AD8A1B6F92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E7D688-256D-634C-B86E-DE4DCD4A7AC8}"/>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168909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F761E2-64E3-624B-B6BC-426850B5E8B2}"/>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3" name="Footer Placeholder 2">
            <a:extLst>
              <a:ext uri="{FF2B5EF4-FFF2-40B4-BE49-F238E27FC236}">
                <a16:creationId xmlns:a16="http://schemas.microsoft.com/office/drawing/2014/main" id="{BDBEBD54-7842-3C4E-8D47-E87F8C4BA2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C0FF3F-9925-8841-979D-C375091D503C}"/>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2404053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D7F9E-95D9-9648-8904-25A5544D78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E01E57-31B1-8B46-80A0-EE99F28EAF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26051D-63F5-424E-B581-8C8D1B7249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4732D7-067D-7344-9839-27D8921CBE0E}"/>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6" name="Footer Placeholder 5">
            <a:extLst>
              <a:ext uri="{FF2B5EF4-FFF2-40B4-BE49-F238E27FC236}">
                <a16:creationId xmlns:a16="http://schemas.microsoft.com/office/drawing/2014/main" id="{E35EA285-8E99-C84D-9DB1-53FE415AA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EA506D-A6C0-004B-AFB3-AD0439C3B954}"/>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87873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7279B-D71B-894D-99B7-4330535C78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A94488-6CB0-EE4D-9EEB-3A3FB5CE10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1AACCB-38B8-B440-A0D1-B5F2DEE9B1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62DD82-9EDD-EA43-9691-61277145C8EF}"/>
              </a:ext>
            </a:extLst>
          </p:cNvPr>
          <p:cNvSpPr>
            <a:spLocks noGrp="1"/>
          </p:cNvSpPr>
          <p:nvPr>
            <p:ph type="dt" sz="half" idx="10"/>
          </p:nvPr>
        </p:nvSpPr>
        <p:spPr/>
        <p:txBody>
          <a:bodyPr/>
          <a:lstStyle/>
          <a:p>
            <a:fld id="{3495A404-BDC5-BD40-96DA-83ACDBE05F20}" type="datetimeFigureOut">
              <a:rPr lang="en-US" smtClean="0"/>
              <a:t>6/17/20</a:t>
            </a:fld>
            <a:endParaRPr lang="en-US"/>
          </a:p>
        </p:txBody>
      </p:sp>
      <p:sp>
        <p:nvSpPr>
          <p:cNvPr id="6" name="Footer Placeholder 5">
            <a:extLst>
              <a:ext uri="{FF2B5EF4-FFF2-40B4-BE49-F238E27FC236}">
                <a16:creationId xmlns:a16="http://schemas.microsoft.com/office/drawing/2014/main" id="{7EB80633-A276-864F-B87B-84BB141144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2E4EBF-5FCF-9749-B153-808B8E78A8C7}"/>
              </a:ext>
            </a:extLst>
          </p:cNvPr>
          <p:cNvSpPr>
            <a:spLocks noGrp="1"/>
          </p:cNvSpPr>
          <p:nvPr>
            <p:ph type="sldNum" sz="quarter" idx="12"/>
          </p:nvPr>
        </p:nvSpPr>
        <p:spPr/>
        <p:txBody>
          <a:bodyPr/>
          <a:lstStyle/>
          <a:p>
            <a:fld id="{2E1458C5-A173-384D-AFCB-58A36F123DEF}" type="slidenum">
              <a:rPr lang="en-US" smtClean="0"/>
              <a:t>‹#›</a:t>
            </a:fld>
            <a:endParaRPr lang="en-US"/>
          </a:p>
        </p:txBody>
      </p:sp>
    </p:spTree>
    <p:extLst>
      <p:ext uri="{BB962C8B-B14F-4D97-AF65-F5344CB8AC3E}">
        <p14:creationId xmlns:p14="http://schemas.microsoft.com/office/powerpoint/2010/main" val="94699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572CE6-25E4-F243-9EC8-407A01D47F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12FE19-02C5-0540-989D-C2EA8D3B6E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2E798-7825-164F-8193-C7E2FF9C30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5A404-BDC5-BD40-96DA-83ACDBE05F20}" type="datetimeFigureOut">
              <a:rPr lang="en-US" smtClean="0"/>
              <a:t>6/17/20</a:t>
            </a:fld>
            <a:endParaRPr lang="en-US"/>
          </a:p>
        </p:txBody>
      </p:sp>
      <p:sp>
        <p:nvSpPr>
          <p:cNvPr id="5" name="Footer Placeholder 4">
            <a:extLst>
              <a:ext uri="{FF2B5EF4-FFF2-40B4-BE49-F238E27FC236}">
                <a16:creationId xmlns:a16="http://schemas.microsoft.com/office/drawing/2014/main" id="{57C49D6B-BB15-2341-B422-EA4A81A1D5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FD12D1-794B-2A4F-878A-8EBF3DDB99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458C5-A173-384D-AFCB-58A36F123DEF}" type="slidenum">
              <a:rPr lang="en-US" smtClean="0"/>
              <a:t>‹#›</a:t>
            </a:fld>
            <a:endParaRPr lang="en-US"/>
          </a:p>
        </p:txBody>
      </p:sp>
    </p:spTree>
    <p:extLst>
      <p:ext uri="{BB962C8B-B14F-4D97-AF65-F5344CB8AC3E}">
        <p14:creationId xmlns:p14="http://schemas.microsoft.com/office/powerpoint/2010/main" val="1527486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johnston-halperin.1@osu.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go.osu.edu/returningtocampu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go.osu.edu/si_reportin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054D8-4990-C84C-8F94-0ADEEA32DAE6}"/>
              </a:ext>
            </a:extLst>
          </p:cNvPr>
          <p:cNvSpPr>
            <a:spLocks noGrp="1"/>
          </p:cNvSpPr>
          <p:nvPr>
            <p:ph type="ctrTitle"/>
          </p:nvPr>
        </p:nvSpPr>
        <p:spPr/>
        <p:txBody>
          <a:bodyPr>
            <a:normAutofit/>
          </a:bodyPr>
          <a:lstStyle/>
          <a:p>
            <a:r>
              <a:rPr lang="en-US" dirty="0"/>
              <a:t>Stage 3 Reopening Plans and Procedures</a:t>
            </a:r>
          </a:p>
        </p:txBody>
      </p:sp>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Tree>
    <p:extLst>
      <p:ext uri="{BB962C8B-B14F-4D97-AF65-F5344CB8AC3E}">
        <p14:creationId xmlns:p14="http://schemas.microsoft.com/office/powerpoint/2010/main" val="3399006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6" name="TextBox 5">
            <a:extLst>
              <a:ext uri="{FF2B5EF4-FFF2-40B4-BE49-F238E27FC236}">
                <a16:creationId xmlns:a16="http://schemas.microsoft.com/office/drawing/2014/main" id="{EC883FEC-CDF9-7140-97B9-3D50B91E1D47}"/>
              </a:ext>
            </a:extLst>
          </p:cNvPr>
          <p:cNvSpPr txBox="1"/>
          <p:nvPr/>
        </p:nvSpPr>
        <p:spPr>
          <a:xfrm>
            <a:off x="2890532" y="2567462"/>
            <a:ext cx="6410936" cy="1384995"/>
          </a:xfrm>
          <a:prstGeom prst="rect">
            <a:avLst/>
          </a:prstGeom>
          <a:noFill/>
        </p:spPr>
        <p:txBody>
          <a:bodyPr wrap="square" rtlCol="0">
            <a:spAutoFit/>
          </a:bodyPr>
          <a:lstStyle/>
          <a:p>
            <a:pPr algn="ctr"/>
            <a:r>
              <a:rPr lang="en-US" sz="4800" dirty="0"/>
              <a:t>Questions?</a:t>
            </a:r>
          </a:p>
          <a:p>
            <a:pPr algn="ctr"/>
            <a:r>
              <a:rPr lang="en-US" sz="3600" dirty="0">
                <a:hlinkClick r:id="rId2"/>
              </a:rPr>
              <a:t>johnston-halperin.1@osu.edu</a:t>
            </a:r>
            <a:endParaRPr lang="en-US" sz="3600" dirty="0"/>
          </a:p>
        </p:txBody>
      </p:sp>
    </p:spTree>
    <p:extLst>
      <p:ext uri="{BB962C8B-B14F-4D97-AF65-F5344CB8AC3E}">
        <p14:creationId xmlns:p14="http://schemas.microsoft.com/office/powerpoint/2010/main" val="1716830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5" name="TextBox 4">
            <a:extLst>
              <a:ext uri="{FF2B5EF4-FFF2-40B4-BE49-F238E27FC236}">
                <a16:creationId xmlns:a16="http://schemas.microsoft.com/office/drawing/2014/main" id="{88957639-1640-0342-82BD-2ED536EFA3D6}"/>
              </a:ext>
            </a:extLst>
          </p:cNvPr>
          <p:cNvSpPr txBox="1"/>
          <p:nvPr/>
        </p:nvSpPr>
        <p:spPr>
          <a:xfrm>
            <a:off x="893378" y="1614560"/>
            <a:ext cx="10573406" cy="4708981"/>
          </a:xfrm>
          <a:prstGeom prst="rect">
            <a:avLst/>
          </a:prstGeom>
          <a:noFill/>
        </p:spPr>
        <p:txBody>
          <a:bodyPr wrap="square" rtlCol="0">
            <a:spAutoFit/>
          </a:bodyPr>
          <a:lstStyle/>
          <a:p>
            <a:r>
              <a:rPr lang="en-US" sz="2400" dirty="0"/>
              <a:t>This Town Hall is meant to be a two-way street! </a:t>
            </a:r>
          </a:p>
          <a:p>
            <a:endParaRPr lang="en-US" sz="2400" dirty="0"/>
          </a:p>
          <a:p>
            <a:pPr marL="285750" indent="-285750">
              <a:buFont typeface="Arial" panose="020B0604020202020204" pitchFamily="34" charset="0"/>
              <a:buChar char="•"/>
            </a:pPr>
            <a:r>
              <a:rPr lang="en-US" sz="2400" dirty="0"/>
              <a:t>Overview of the state of play: where we are in the reopening process and what comes next</a:t>
            </a:r>
            <a:endParaRPr lang="en-US" sz="2800" dirty="0"/>
          </a:p>
          <a:p>
            <a:pPr marL="285750" indent="-285750">
              <a:buFont typeface="Arial" panose="020B0604020202020204" pitchFamily="34" charset="0"/>
              <a:buChar char="•"/>
            </a:pPr>
            <a:r>
              <a:rPr lang="en-US" sz="2400" dirty="0"/>
              <a:t>Discuss resources for students/postdocs/staff during reopening</a:t>
            </a:r>
          </a:p>
          <a:p>
            <a:pPr marL="742950" lvl="1" indent="-285750">
              <a:buFont typeface="Arial" panose="020B0604020202020204" pitchFamily="34" charset="0"/>
              <a:buChar char="•"/>
            </a:pPr>
            <a:r>
              <a:rPr lang="en-US" sz="2400" dirty="0"/>
              <a:t>PIs to share reopening plans and discuss with their group</a:t>
            </a:r>
          </a:p>
          <a:p>
            <a:pPr marL="742950" lvl="1" indent="-285750">
              <a:buFont typeface="Arial" panose="020B0604020202020204" pitchFamily="34" charset="0"/>
              <a:buChar char="•"/>
            </a:pPr>
            <a:r>
              <a:rPr lang="en-US" sz="2400" dirty="0"/>
              <a:t>Students/postdocs/staff should not be forced to participate in Stage 3 if they are CDC high risk</a:t>
            </a:r>
          </a:p>
          <a:p>
            <a:pPr marL="742950" lvl="1" indent="-285750">
              <a:buFont typeface="Arial" panose="020B0604020202020204" pitchFamily="34" charset="0"/>
              <a:buChar char="•"/>
            </a:pPr>
            <a:r>
              <a:rPr lang="en-US" sz="2400" dirty="0"/>
              <a:t>New MS Teams channel “Lab Hacks for </a:t>
            </a:r>
            <a:r>
              <a:rPr lang="en-US" sz="2400" dirty="0" err="1"/>
              <a:t>Covid</a:t>
            </a:r>
            <a:r>
              <a:rPr lang="en-US" sz="2400" dirty="0"/>
              <a:t> Safety”</a:t>
            </a:r>
          </a:p>
          <a:p>
            <a:pPr marL="742950" lvl="1" indent="-285750">
              <a:buFont typeface="Arial" panose="020B0604020202020204" pitchFamily="34" charset="0"/>
              <a:buChar char="•"/>
            </a:pPr>
            <a:r>
              <a:rPr lang="en-US" sz="2400" dirty="0"/>
              <a:t>Anonymous poll for reporting concerns</a:t>
            </a:r>
          </a:p>
          <a:p>
            <a:pPr marL="285750" indent="-285750">
              <a:buFont typeface="Arial" panose="020B0604020202020204" pitchFamily="34" charset="0"/>
              <a:buChar char="•"/>
            </a:pPr>
            <a:r>
              <a:rPr lang="en-US" sz="2400" dirty="0"/>
              <a:t>Q&amp;A for Stage 3 reopening</a:t>
            </a:r>
          </a:p>
          <a:p>
            <a:pPr marL="285750" indent="-285750">
              <a:buFont typeface="Arial" panose="020B0604020202020204" pitchFamily="34" charset="0"/>
              <a:buChar char="•"/>
            </a:pPr>
            <a:endParaRPr lang="en-US" sz="3600" dirty="0"/>
          </a:p>
        </p:txBody>
      </p:sp>
      <p:sp>
        <p:nvSpPr>
          <p:cNvPr id="6" name="TextBox 5">
            <a:extLst>
              <a:ext uri="{FF2B5EF4-FFF2-40B4-BE49-F238E27FC236}">
                <a16:creationId xmlns:a16="http://schemas.microsoft.com/office/drawing/2014/main" id="{EC883FEC-CDF9-7140-97B9-3D50B91E1D47}"/>
              </a:ext>
            </a:extLst>
          </p:cNvPr>
          <p:cNvSpPr txBox="1"/>
          <p:nvPr/>
        </p:nvSpPr>
        <p:spPr>
          <a:xfrm>
            <a:off x="893378" y="788543"/>
            <a:ext cx="9848193" cy="646331"/>
          </a:xfrm>
          <a:prstGeom prst="rect">
            <a:avLst/>
          </a:prstGeom>
          <a:noFill/>
        </p:spPr>
        <p:txBody>
          <a:bodyPr wrap="square" rtlCol="0">
            <a:spAutoFit/>
          </a:bodyPr>
          <a:lstStyle/>
          <a:p>
            <a:r>
              <a:rPr lang="en-US" sz="3600" b="1" dirty="0"/>
              <a:t>Agenda</a:t>
            </a:r>
            <a:endParaRPr lang="en-US" sz="4000" dirty="0"/>
          </a:p>
        </p:txBody>
      </p:sp>
    </p:spTree>
    <p:extLst>
      <p:ext uri="{BB962C8B-B14F-4D97-AF65-F5344CB8AC3E}">
        <p14:creationId xmlns:p14="http://schemas.microsoft.com/office/powerpoint/2010/main" val="1445050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5" name="TextBox 4">
            <a:extLst>
              <a:ext uri="{FF2B5EF4-FFF2-40B4-BE49-F238E27FC236}">
                <a16:creationId xmlns:a16="http://schemas.microsoft.com/office/drawing/2014/main" id="{88957639-1640-0342-82BD-2ED536EFA3D6}"/>
              </a:ext>
            </a:extLst>
          </p:cNvPr>
          <p:cNvSpPr txBox="1"/>
          <p:nvPr/>
        </p:nvSpPr>
        <p:spPr>
          <a:xfrm>
            <a:off x="893378" y="1491449"/>
            <a:ext cx="10573406" cy="4832092"/>
          </a:xfrm>
          <a:prstGeom prst="rect">
            <a:avLst/>
          </a:prstGeom>
          <a:noFill/>
        </p:spPr>
        <p:txBody>
          <a:bodyPr wrap="square" rtlCol="0">
            <a:spAutoFit/>
          </a:bodyPr>
          <a:lstStyle/>
          <a:p>
            <a:pPr marL="457200" indent="-457200">
              <a:buFont typeface="Arial" panose="020B0604020202020204" pitchFamily="34" charset="0"/>
              <a:buChar char="•"/>
            </a:pPr>
            <a:r>
              <a:rPr lang="en-US" sz="2800" dirty="0"/>
              <a:t>S&amp;I has been working to buffer faculty from ASC and OR directives, developing templates, best practices, etc. to minimize burden on PIs</a:t>
            </a:r>
          </a:p>
          <a:p>
            <a:pPr marL="457200" indent="-457200">
              <a:buFont typeface="Arial" panose="020B0604020202020204" pitchFamily="34" charset="0"/>
              <a:buChar char="•"/>
            </a:pPr>
            <a:r>
              <a:rPr lang="en-US" sz="2800" dirty="0"/>
              <a:t>PIs have been extremely thoughtful, responsive, and willing to work towards the common good</a:t>
            </a:r>
          </a:p>
          <a:p>
            <a:endParaRPr lang="en-US" sz="2800" dirty="0"/>
          </a:p>
          <a:p>
            <a:r>
              <a:rPr lang="en-US" sz="2800" dirty="0"/>
              <a:t>As a result:</a:t>
            </a:r>
          </a:p>
          <a:p>
            <a:pPr marL="457200" indent="-457200">
              <a:buFont typeface="Arial" panose="020B0604020202020204" pitchFamily="34" charset="0"/>
              <a:buChar char="•"/>
            </a:pPr>
            <a:r>
              <a:rPr lang="en-US" sz="2800" dirty="0"/>
              <a:t>Physics has been officially approved for restart on </a:t>
            </a:r>
            <a:r>
              <a:rPr lang="en-US" sz="2800" b="1" dirty="0"/>
              <a:t>Monday June 22</a:t>
            </a:r>
            <a:r>
              <a:rPr lang="en-US" sz="2800" b="1" baseline="30000" dirty="0"/>
              <a:t>nd </a:t>
            </a:r>
            <a:r>
              <a:rPr lang="en-US" sz="2800" dirty="0"/>
              <a:t>with no changes to our reopening plan </a:t>
            </a:r>
          </a:p>
          <a:p>
            <a:pPr marL="457200" indent="-457200">
              <a:buFont typeface="Arial" panose="020B0604020202020204" pitchFamily="34" charset="0"/>
              <a:buChar char="•"/>
            </a:pPr>
            <a:r>
              <a:rPr lang="en-US" sz="2800" dirty="0"/>
              <a:t>Physics reopening plan flagged as “best practice” by college</a:t>
            </a:r>
          </a:p>
          <a:p>
            <a:pPr marL="457200" indent="-457200">
              <a:buFont typeface="Arial" panose="020B0604020202020204" pitchFamily="34" charset="0"/>
              <a:buChar char="•"/>
            </a:pPr>
            <a:r>
              <a:rPr lang="en-US" sz="2800" dirty="0"/>
              <a:t>We are ready to restart research activities!</a:t>
            </a:r>
          </a:p>
          <a:p>
            <a:pPr marL="285750" indent="-285750">
              <a:buFont typeface="Arial" panose="020B0604020202020204" pitchFamily="34" charset="0"/>
              <a:buChar char="•"/>
            </a:pPr>
            <a:endParaRPr lang="en-US" sz="2800" dirty="0"/>
          </a:p>
        </p:txBody>
      </p:sp>
      <p:sp>
        <p:nvSpPr>
          <p:cNvPr id="6" name="TextBox 5">
            <a:extLst>
              <a:ext uri="{FF2B5EF4-FFF2-40B4-BE49-F238E27FC236}">
                <a16:creationId xmlns:a16="http://schemas.microsoft.com/office/drawing/2014/main" id="{EC883FEC-CDF9-7140-97B9-3D50B91E1D47}"/>
              </a:ext>
            </a:extLst>
          </p:cNvPr>
          <p:cNvSpPr txBox="1"/>
          <p:nvPr/>
        </p:nvSpPr>
        <p:spPr>
          <a:xfrm>
            <a:off x="893378" y="788543"/>
            <a:ext cx="9848193" cy="646331"/>
          </a:xfrm>
          <a:prstGeom prst="rect">
            <a:avLst/>
          </a:prstGeom>
          <a:noFill/>
        </p:spPr>
        <p:txBody>
          <a:bodyPr wrap="square" rtlCol="0">
            <a:spAutoFit/>
          </a:bodyPr>
          <a:lstStyle/>
          <a:p>
            <a:r>
              <a:rPr lang="en-US" sz="3600" dirty="0"/>
              <a:t>Overview and Current State of Play</a:t>
            </a:r>
          </a:p>
        </p:txBody>
      </p:sp>
    </p:spTree>
    <p:extLst>
      <p:ext uri="{BB962C8B-B14F-4D97-AF65-F5344CB8AC3E}">
        <p14:creationId xmlns:p14="http://schemas.microsoft.com/office/powerpoint/2010/main" val="1159056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6" name="TextBox 5">
            <a:extLst>
              <a:ext uri="{FF2B5EF4-FFF2-40B4-BE49-F238E27FC236}">
                <a16:creationId xmlns:a16="http://schemas.microsoft.com/office/drawing/2014/main" id="{EC883FEC-CDF9-7140-97B9-3D50B91E1D47}"/>
              </a:ext>
            </a:extLst>
          </p:cNvPr>
          <p:cNvSpPr txBox="1"/>
          <p:nvPr/>
        </p:nvSpPr>
        <p:spPr>
          <a:xfrm>
            <a:off x="893378" y="788543"/>
            <a:ext cx="9848193" cy="646331"/>
          </a:xfrm>
          <a:prstGeom prst="rect">
            <a:avLst/>
          </a:prstGeom>
          <a:noFill/>
        </p:spPr>
        <p:txBody>
          <a:bodyPr wrap="square" rtlCol="0">
            <a:spAutoFit/>
          </a:bodyPr>
          <a:lstStyle/>
          <a:p>
            <a:r>
              <a:rPr lang="en-US" sz="3600" dirty="0"/>
              <a:t>Operating in the PRB</a:t>
            </a:r>
          </a:p>
        </p:txBody>
      </p:sp>
      <p:sp>
        <p:nvSpPr>
          <p:cNvPr id="2" name="Rectangle 1">
            <a:extLst>
              <a:ext uri="{FF2B5EF4-FFF2-40B4-BE49-F238E27FC236}">
                <a16:creationId xmlns:a16="http://schemas.microsoft.com/office/drawing/2014/main" id="{5F9322B0-486E-C64A-9792-8D3916632DBC}"/>
              </a:ext>
            </a:extLst>
          </p:cNvPr>
          <p:cNvSpPr/>
          <p:nvPr/>
        </p:nvSpPr>
        <p:spPr>
          <a:xfrm>
            <a:off x="893378" y="1651917"/>
            <a:ext cx="10569279" cy="3724096"/>
          </a:xfrm>
          <a:prstGeom prst="rect">
            <a:avLst/>
          </a:prstGeom>
        </p:spPr>
        <p:txBody>
          <a:bodyPr wrap="square">
            <a:spAutoFit/>
          </a:bodyPr>
          <a:lstStyle/>
          <a:p>
            <a:pPr marL="342900" indent="-342900">
              <a:spcAft>
                <a:spcPts val="1200"/>
              </a:spcAft>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Access to the PRB will be by swipe card entry only as per the PRB Reopening Plan</a:t>
            </a:r>
          </a:p>
          <a:p>
            <a:pPr marL="342900" indent="-342900">
              <a:spcAft>
                <a:spcPts val="1200"/>
              </a:spcAft>
              <a:buFont typeface="Arial" panose="020B0604020202020204" pitchFamily="34" charset="0"/>
              <a:buChar char="•"/>
            </a:pPr>
            <a:r>
              <a:rPr lang="en-US" sz="2400" dirty="0">
                <a:solidFill>
                  <a:srgbClr val="000000"/>
                </a:solidFill>
                <a:latin typeface="Arial" panose="020B0604020202020204" pitchFamily="34" charset="0"/>
              </a:rPr>
              <a:t>Personnel will enter the PRB through the North door and use the North stairway to go up to the lab, exit the PRB through the South stairway and exit the PRB through the South door as per the PRB Reopening Plan</a:t>
            </a:r>
          </a:p>
          <a:p>
            <a:pPr marL="342900" indent="-342900">
              <a:spcAft>
                <a:spcPts val="1200"/>
              </a:spcAft>
              <a:buFont typeface="Arial" panose="020B0604020202020204" pitchFamily="34" charset="0"/>
              <a:buChar char="•"/>
            </a:pPr>
            <a:r>
              <a:rPr lang="en-US" sz="2400" dirty="0">
                <a:solidFill>
                  <a:srgbClr val="000000"/>
                </a:solidFill>
                <a:latin typeface="Arial" panose="020B0604020202020204" pitchFamily="34" charset="0"/>
              </a:rPr>
              <a:t>Our plan for safe distancing operations is to have one person per 150 </a:t>
            </a:r>
            <a:r>
              <a:rPr lang="en-US" sz="2400" dirty="0" err="1">
                <a:solidFill>
                  <a:srgbClr val="000000"/>
                </a:solidFill>
                <a:latin typeface="Arial" panose="020B0604020202020204" pitchFamily="34" charset="0"/>
              </a:rPr>
              <a:t>sq</a:t>
            </a:r>
            <a:r>
              <a:rPr lang="en-US" sz="2400" dirty="0">
                <a:solidFill>
                  <a:srgbClr val="000000"/>
                </a:solidFill>
                <a:latin typeface="Arial" panose="020B0604020202020204" pitchFamily="34" charset="0"/>
              </a:rPr>
              <a:t> ft in the lab. Each person will be required to put on a face mask before entering the PRB and wear it during their full access to the PRB.</a:t>
            </a:r>
            <a:br>
              <a:rPr lang="en-US" sz="2400" dirty="0">
                <a:solidFill>
                  <a:srgbClr val="000000"/>
                </a:solidFill>
                <a:latin typeface="Arial" panose="020B0604020202020204" pitchFamily="34" charset="0"/>
              </a:rPr>
            </a:br>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046880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6" name="TextBox 5">
            <a:extLst>
              <a:ext uri="{FF2B5EF4-FFF2-40B4-BE49-F238E27FC236}">
                <a16:creationId xmlns:a16="http://schemas.microsoft.com/office/drawing/2014/main" id="{EC883FEC-CDF9-7140-97B9-3D50B91E1D47}"/>
              </a:ext>
            </a:extLst>
          </p:cNvPr>
          <p:cNvSpPr txBox="1"/>
          <p:nvPr/>
        </p:nvSpPr>
        <p:spPr>
          <a:xfrm>
            <a:off x="893378" y="788543"/>
            <a:ext cx="9848193" cy="646331"/>
          </a:xfrm>
          <a:prstGeom prst="rect">
            <a:avLst/>
          </a:prstGeom>
          <a:noFill/>
        </p:spPr>
        <p:txBody>
          <a:bodyPr wrap="square" rtlCol="0">
            <a:spAutoFit/>
          </a:bodyPr>
          <a:lstStyle/>
          <a:p>
            <a:r>
              <a:rPr lang="en-US" sz="3600" dirty="0"/>
              <a:t>Operating in the PRB</a:t>
            </a:r>
          </a:p>
        </p:txBody>
      </p:sp>
      <p:sp>
        <p:nvSpPr>
          <p:cNvPr id="2" name="Rectangle 1">
            <a:extLst>
              <a:ext uri="{FF2B5EF4-FFF2-40B4-BE49-F238E27FC236}">
                <a16:creationId xmlns:a16="http://schemas.microsoft.com/office/drawing/2014/main" id="{5F9322B0-486E-C64A-9792-8D3916632DBC}"/>
              </a:ext>
            </a:extLst>
          </p:cNvPr>
          <p:cNvSpPr/>
          <p:nvPr/>
        </p:nvSpPr>
        <p:spPr>
          <a:xfrm>
            <a:off x="893378" y="1831422"/>
            <a:ext cx="10912481" cy="3508653"/>
          </a:xfrm>
          <a:prstGeom prst="rect">
            <a:avLst/>
          </a:prstGeom>
        </p:spPr>
        <p:txBody>
          <a:bodyPr wrap="square">
            <a:spAutoFit/>
          </a:bodyPr>
          <a:lstStyle/>
          <a:p>
            <a:pPr marL="342900" indent="-342900">
              <a:spcAft>
                <a:spcPts val="1200"/>
              </a:spcAft>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 PRB Office side is currently closed.</a:t>
            </a:r>
          </a:p>
          <a:p>
            <a:pPr marL="342900" indent="-342900">
              <a:spcAft>
                <a:spcPts val="1200"/>
              </a:spcAft>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Everyone should follow university/department policy on health checks when coming to campus, and wear a mask at all times.</a:t>
            </a:r>
          </a:p>
          <a:p>
            <a:pPr marL="342900" indent="-342900">
              <a:spcAft>
                <a:spcPts val="1200"/>
              </a:spcAft>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Our workforce will maintain safe distancing from others in the PRB and each other at all times. While in the PRB, our personnel agree to maintain strict single-occupancy use of elevators or bathrooms. </a:t>
            </a:r>
          </a:p>
          <a:p>
            <a:pPr marL="342900" indent="-342900">
              <a:spcAft>
                <a:spcPts val="1200"/>
              </a:spcAft>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Cleaning of the workspace and related tools, keyboards, phones, and machines will be the responsibility of each worker.  </a:t>
            </a:r>
            <a:endParaRPr lang="en-US" sz="2400" b="0" i="0" u="none" strike="noStrike"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793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5" name="TextBox 4">
            <a:extLst>
              <a:ext uri="{FF2B5EF4-FFF2-40B4-BE49-F238E27FC236}">
                <a16:creationId xmlns:a16="http://schemas.microsoft.com/office/drawing/2014/main" id="{88957639-1640-0342-82BD-2ED536EFA3D6}"/>
              </a:ext>
            </a:extLst>
          </p:cNvPr>
          <p:cNvSpPr txBox="1"/>
          <p:nvPr/>
        </p:nvSpPr>
        <p:spPr>
          <a:xfrm>
            <a:off x="893378" y="1651917"/>
            <a:ext cx="9469822" cy="3108543"/>
          </a:xfrm>
          <a:prstGeom prst="rect">
            <a:avLst/>
          </a:prstGeom>
          <a:noFill/>
        </p:spPr>
        <p:txBody>
          <a:bodyPr wrap="square" rtlCol="0">
            <a:spAutoFit/>
          </a:bodyPr>
          <a:lstStyle/>
          <a:p>
            <a:pPr marL="457200" indent="-457200">
              <a:buFont typeface="Arial" panose="020B0604020202020204" pitchFamily="34" charset="0"/>
              <a:buChar char="•"/>
            </a:pPr>
            <a:r>
              <a:rPr lang="en-US" sz="2800" dirty="0"/>
              <a:t>Make sure you are familiar with your lab plan, building plan, general operations</a:t>
            </a:r>
          </a:p>
          <a:p>
            <a:pPr marL="457200" indent="-457200">
              <a:buFont typeface="Arial" panose="020B0604020202020204" pitchFamily="34" charset="0"/>
              <a:buChar char="•"/>
            </a:pPr>
            <a:r>
              <a:rPr lang="en-US" sz="2800" dirty="0"/>
              <a:t>Make sure you know what your supervisor expects of you</a:t>
            </a:r>
          </a:p>
          <a:p>
            <a:pPr marL="457200" indent="-457200">
              <a:buFont typeface="Arial" panose="020B0604020202020204" pitchFamily="34" charset="0"/>
              <a:buChar char="•"/>
            </a:pPr>
            <a:r>
              <a:rPr lang="en-US" sz="2800" dirty="0"/>
              <a:t>Let them know you have completed all the relevant university trainings and restart forms (</a:t>
            </a:r>
            <a:r>
              <a:rPr lang="en-US" sz="2800" dirty="0">
                <a:hlinkClick r:id="rId2"/>
              </a:rPr>
              <a:t>https://go.osu.edu/returningtocampus</a:t>
            </a:r>
            <a:r>
              <a:rPr lang="en-US" sz="2800" dirty="0"/>
              <a:t>)</a:t>
            </a:r>
          </a:p>
          <a:p>
            <a:pPr marL="457200" indent="-457200">
              <a:buFont typeface="Arial" panose="020B0604020202020204" pitchFamily="34" charset="0"/>
              <a:buChar char="•"/>
            </a:pPr>
            <a:r>
              <a:rPr lang="en-US" sz="2800" dirty="0"/>
              <a:t>Update your health tracking for lab entry daily!</a:t>
            </a:r>
          </a:p>
        </p:txBody>
      </p:sp>
      <p:sp>
        <p:nvSpPr>
          <p:cNvPr id="6" name="TextBox 5">
            <a:extLst>
              <a:ext uri="{FF2B5EF4-FFF2-40B4-BE49-F238E27FC236}">
                <a16:creationId xmlns:a16="http://schemas.microsoft.com/office/drawing/2014/main" id="{EC883FEC-CDF9-7140-97B9-3D50B91E1D47}"/>
              </a:ext>
            </a:extLst>
          </p:cNvPr>
          <p:cNvSpPr txBox="1"/>
          <p:nvPr/>
        </p:nvSpPr>
        <p:spPr>
          <a:xfrm>
            <a:off x="893378" y="788543"/>
            <a:ext cx="9848193" cy="646331"/>
          </a:xfrm>
          <a:prstGeom prst="rect">
            <a:avLst/>
          </a:prstGeom>
          <a:noFill/>
        </p:spPr>
        <p:txBody>
          <a:bodyPr wrap="square" rtlCol="0">
            <a:spAutoFit/>
          </a:bodyPr>
          <a:lstStyle/>
          <a:p>
            <a:r>
              <a:rPr lang="en-US" sz="3600" dirty="0"/>
              <a:t>Contact Your Supervisor!</a:t>
            </a:r>
          </a:p>
        </p:txBody>
      </p:sp>
    </p:spTree>
    <p:extLst>
      <p:ext uri="{BB962C8B-B14F-4D97-AF65-F5344CB8AC3E}">
        <p14:creationId xmlns:p14="http://schemas.microsoft.com/office/powerpoint/2010/main" val="64341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6" name="TextBox 5">
            <a:extLst>
              <a:ext uri="{FF2B5EF4-FFF2-40B4-BE49-F238E27FC236}">
                <a16:creationId xmlns:a16="http://schemas.microsoft.com/office/drawing/2014/main" id="{EC883FEC-CDF9-7140-97B9-3D50B91E1D47}"/>
              </a:ext>
            </a:extLst>
          </p:cNvPr>
          <p:cNvSpPr txBox="1"/>
          <p:nvPr/>
        </p:nvSpPr>
        <p:spPr>
          <a:xfrm>
            <a:off x="893379" y="778204"/>
            <a:ext cx="5034574" cy="646331"/>
          </a:xfrm>
          <a:prstGeom prst="rect">
            <a:avLst/>
          </a:prstGeom>
          <a:noFill/>
        </p:spPr>
        <p:txBody>
          <a:bodyPr wrap="square" rtlCol="0">
            <a:spAutoFit/>
          </a:bodyPr>
          <a:lstStyle/>
          <a:p>
            <a:r>
              <a:rPr lang="en-US" sz="3600" b="1" u="sng" dirty="0"/>
              <a:t>Daily</a:t>
            </a:r>
            <a:r>
              <a:rPr lang="en-US" sz="3600" b="1" dirty="0"/>
              <a:t> </a:t>
            </a:r>
            <a:r>
              <a:rPr lang="en-US" sz="3600" dirty="0"/>
              <a:t>Health Tracking:</a:t>
            </a:r>
            <a:endParaRPr lang="en-US" sz="3600" u="sng" dirty="0"/>
          </a:p>
        </p:txBody>
      </p:sp>
      <p:pic>
        <p:nvPicPr>
          <p:cNvPr id="4" name="Picture 3" descr="A picture containing screenshot&#10;&#10;Description automatically generated">
            <a:extLst>
              <a:ext uri="{FF2B5EF4-FFF2-40B4-BE49-F238E27FC236}">
                <a16:creationId xmlns:a16="http://schemas.microsoft.com/office/drawing/2014/main" id="{789CCC53-5701-F144-A477-8963662AD7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415" y="1630408"/>
            <a:ext cx="10025743" cy="3915494"/>
          </a:xfrm>
          <a:prstGeom prst="rect">
            <a:avLst/>
          </a:prstGeom>
        </p:spPr>
      </p:pic>
    </p:spTree>
    <p:extLst>
      <p:ext uri="{BB962C8B-B14F-4D97-AF65-F5344CB8AC3E}">
        <p14:creationId xmlns:p14="http://schemas.microsoft.com/office/powerpoint/2010/main" val="29966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5" name="TextBox 4">
            <a:extLst>
              <a:ext uri="{FF2B5EF4-FFF2-40B4-BE49-F238E27FC236}">
                <a16:creationId xmlns:a16="http://schemas.microsoft.com/office/drawing/2014/main" id="{88957639-1640-0342-82BD-2ED536EFA3D6}"/>
              </a:ext>
            </a:extLst>
          </p:cNvPr>
          <p:cNvSpPr txBox="1"/>
          <p:nvPr/>
        </p:nvSpPr>
        <p:spPr>
          <a:xfrm>
            <a:off x="736779" y="2016088"/>
            <a:ext cx="4776489"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t>Used for contact tracing, so need to know who is in a given lab at a given time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Shared with S&amp;I and periodically reviewed</a:t>
            </a:r>
          </a:p>
        </p:txBody>
      </p:sp>
      <p:sp>
        <p:nvSpPr>
          <p:cNvPr id="6" name="TextBox 5">
            <a:extLst>
              <a:ext uri="{FF2B5EF4-FFF2-40B4-BE49-F238E27FC236}">
                <a16:creationId xmlns:a16="http://schemas.microsoft.com/office/drawing/2014/main" id="{EC883FEC-CDF9-7140-97B9-3D50B91E1D47}"/>
              </a:ext>
            </a:extLst>
          </p:cNvPr>
          <p:cNvSpPr txBox="1"/>
          <p:nvPr/>
        </p:nvSpPr>
        <p:spPr>
          <a:xfrm>
            <a:off x="893379" y="778204"/>
            <a:ext cx="5034574" cy="646331"/>
          </a:xfrm>
          <a:prstGeom prst="rect">
            <a:avLst/>
          </a:prstGeom>
          <a:noFill/>
        </p:spPr>
        <p:txBody>
          <a:bodyPr wrap="square" rtlCol="0">
            <a:spAutoFit/>
          </a:bodyPr>
          <a:lstStyle/>
          <a:p>
            <a:r>
              <a:rPr lang="en-US" sz="3600" b="1" u="sng" dirty="0"/>
              <a:t>Daily</a:t>
            </a:r>
            <a:r>
              <a:rPr lang="en-US" sz="3600" b="1" dirty="0"/>
              <a:t> </a:t>
            </a:r>
            <a:r>
              <a:rPr lang="en-US" sz="3600" dirty="0"/>
              <a:t>Health Tracking:</a:t>
            </a:r>
            <a:endParaRPr lang="en-US" sz="3600" u="sng" dirty="0"/>
          </a:p>
        </p:txBody>
      </p:sp>
      <p:pic>
        <p:nvPicPr>
          <p:cNvPr id="4" name="Picture 3" descr="A picture containing screenshot&#10;&#10;Description automatically generated">
            <a:extLst>
              <a:ext uri="{FF2B5EF4-FFF2-40B4-BE49-F238E27FC236}">
                <a16:creationId xmlns:a16="http://schemas.microsoft.com/office/drawing/2014/main" id="{789CCC53-5701-F144-A477-8963662AD7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3268" y="2156263"/>
            <a:ext cx="6138376" cy="2397306"/>
          </a:xfrm>
          <a:prstGeom prst="rect">
            <a:avLst/>
          </a:prstGeom>
        </p:spPr>
      </p:pic>
    </p:spTree>
    <p:extLst>
      <p:ext uri="{BB962C8B-B14F-4D97-AF65-F5344CB8AC3E}">
        <p14:creationId xmlns:p14="http://schemas.microsoft.com/office/powerpoint/2010/main" val="4162024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C71BDB62-23EE-F54E-A047-1B1FB71BC74B}"/>
              </a:ext>
            </a:extLst>
          </p:cNvPr>
          <p:cNvSpPr/>
          <p:nvPr/>
        </p:nvSpPr>
        <p:spPr>
          <a:xfrm>
            <a:off x="230715" y="6138333"/>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12" name="Rectangle">
            <a:extLst>
              <a:ext uri="{FF2B5EF4-FFF2-40B4-BE49-F238E27FC236}">
                <a16:creationId xmlns:a16="http://schemas.microsoft.com/office/drawing/2014/main" id="{BFA9282B-0E3C-6246-A06A-2EAE38CE8763}"/>
              </a:ext>
            </a:extLst>
          </p:cNvPr>
          <p:cNvSpPr/>
          <p:nvPr/>
        </p:nvSpPr>
        <p:spPr>
          <a:xfrm>
            <a:off x="230715" y="201084"/>
            <a:ext cx="11575144" cy="370416"/>
          </a:xfrm>
          <a:prstGeom prst="rect">
            <a:avLst/>
          </a:prstGeom>
          <a:gradFill>
            <a:gsLst>
              <a:gs pos="0">
                <a:srgbClr val="CE1C00"/>
              </a:gs>
              <a:gs pos="100000">
                <a:srgbClr val="929292"/>
              </a:gs>
            </a:gsLst>
          </a:gradFill>
          <a:ln w="25400"/>
        </p:spPr>
        <p:txBody>
          <a:bodyPr lIns="38100" tIns="38100" rIns="38100" bIns="381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1pPr>
            <a:lvl2pPr marL="0" marR="0" indent="3429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2pPr>
            <a:lvl3pPr marL="0" marR="0" indent="6858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3pPr>
            <a:lvl4pPr marL="0" marR="0" indent="10287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4pPr>
            <a:lvl5pPr marL="0" marR="0" indent="13716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5pPr>
            <a:lvl6pPr marL="0" marR="0" indent="17145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6pPr>
            <a:lvl7pPr marL="0" marR="0" indent="20574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7pPr>
            <a:lvl8pPr marL="0" marR="0" indent="24003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8pPr>
            <a:lvl9pPr marL="0" marR="0" indent="2743200" algn="ctr" defTabSz="584200" rtl="0" fontAlgn="auto" latinLnBrk="0" hangingPunct="0">
              <a:lnSpc>
                <a:spcPct val="100000"/>
              </a:lnSpc>
              <a:spcBef>
                <a:spcPts val="0"/>
              </a:spcBef>
              <a:spcAft>
                <a:spcPts val="0"/>
              </a:spcAft>
              <a:buClr>
                <a:srgbClr val="FFFFFF"/>
              </a:buClr>
              <a:buSzTx/>
              <a:buFontTx/>
              <a:buNone/>
              <a:tabLst/>
              <a:defRPr kumimoji="0" sz="2400" b="0" i="0" u="none" strike="noStrike" cap="none" spc="0" normalizeH="0" baseline="0">
                <a:ln>
                  <a:noFill/>
                </a:ln>
                <a:solidFill>
                  <a:srgbClr val="FFFFFF"/>
                </a:solidFill>
                <a:effectLst/>
                <a:uFill>
                  <a:solidFill>
                    <a:srgbClr val="FFFFFF"/>
                  </a:solidFill>
                </a:uFill>
                <a:latin typeface="+mj-lt"/>
                <a:ea typeface="+mj-ea"/>
                <a:cs typeface="+mj-cs"/>
                <a:sym typeface="Arial"/>
              </a:defRPr>
            </a:lvl9pPr>
          </a:lstStyle>
          <a:p>
            <a:pPr defTabSz="914400">
              <a:defRPr sz="1800">
                <a:latin typeface="+mn-lt"/>
                <a:ea typeface="+mn-ea"/>
                <a:cs typeface="+mn-cs"/>
                <a:sym typeface="Calibri"/>
              </a:defRPr>
            </a:pPr>
            <a:endParaRPr/>
          </a:p>
        </p:txBody>
      </p:sp>
      <p:sp>
        <p:nvSpPr>
          <p:cNvPr id="5" name="TextBox 4">
            <a:extLst>
              <a:ext uri="{FF2B5EF4-FFF2-40B4-BE49-F238E27FC236}">
                <a16:creationId xmlns:a16="http://schemas.microsoft.com/office/drawing/2014/main" id="{88957639-1640-0342-82BD-2ED536EFA3D6}"/>
              </a:ext>
            </a:extLst>
          </p:cNvPr>
          <p:cNvSpPr txBox="1"/>
          <p:nvPr/>
        </p:nvSpPr>
        <p:spPr>
          <a:xfrm>
            <a:off x="540835" y="1513189"/>
            <a:ext cx="8755565" cy="4031873"/>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US" sz="2400" dirty="0"/>
              <a:t>PIs should share reopening plans and discuss with their group</a:t>
            </a:r>
          </a:p>
          <a:p>
            <a:pPr marL="742950" lvl="1" indent="-285750">
              <a:spcAft>
                <a:spcPts val="1200"/>
              </a:spcAft>
              <a:buFont typeface="Arial" panose="020B0604020202020204" pitchFamily="34" charset="0"/>
              <a:buChar char="•"/>
            </a:pPr>
            <a:r>
              <a:rPr lang="en-US" sz="2400" dirty="0"/>
              <a:t>New MS Teams channel “Lab Hacks for </a:t>
            </a:r>
            <a:r>
              <a:rPr lang="en-US" sz="2400" dirty="0" err="1"/>
              <a:t>Covid</a:t>
            </a:r>
            <a:r>
              <a:rPr lang="en-US" sz="2400" dirty="0"/>
              <a:t> Safety”</a:t>
            </a:r>
          </a:p>
          <a:p>
            <a:pPr marL="742950" lvl="1" indent="-285750">
              <a:spcAft>
                <a:spcPts val="1200"/>
              </a:spcAft>
              <a:buFont typeface="Arial" panose="020B0604020202020204" pitchFamily="34" charset="0"/>
              <a:buChar char="•"/>
            </a:pPr>
            <a:r>
              <a:rPr lang="en-US" sz="2400" dirty="0"/>
              <a:t>Anyone who is uncomfortable returning to campus during Stage 3 is not obligated to do so</a:t>
            </a:r>
          </a:p>
          <a:p>
            <a:pPr marL="742950" lvl="1" indent="-285750">
              <a:spcAft>
                <a:spcPts val="1200"/>
              </a:spcAft>
              <a:buFont typeface="Arial" panose="020B0604020202020204" pitchFamily="34" charset="0"/>
              <a:buChar char="•"/>
            </a:pPr>
            <a:r>
              <a:rPr lang="en-US" sz="2400" dirty="0"/>
              <a:t>Anyone with concerns about returning should bring them to their supervisor, the Chair, S&amp;I, grad studies, their thesis committee, or use the anonymous survey below</a:t>
            </a:r>
          </a:p>
          <a:p>
            <a:pPr marL="742950" lvl="1" indent="-285750">
              <a:spcAft>
                <a:spcPts val="1200"/>
              </a:spcAft>
              <a:buFont typeface="Arial" panose="020B0604020202020204" pitchFamily="34" charset="0"/>
              <a:buChar char="•"/>
            </a:pPr>
            <a:r>
              <a:rPr lang="en-US" sz="2400" dirty="0"/>
              <a:t>Anonymous poll for reporting concerns: </a:t>
            </a:r>
            <a:r>
              <a:rPr lang="en-US" sz="2400" dirty="0">
                <a:hlinkClick r:id="rId2"/>
              </a:rPr>
              <a:t>https://go.osu.edu/si-reporting</a:t>
            </a:r>
            <a:endParaRPr lang="en-US" sz="2400" dirty="0"/>
          </a:p>
        </p:txBody>
      </p:sp>
      <p:sp>
        <p:nvSpPr>
          <p:cNvPr id="6" name="TextBox 5">
            <a:extLst>
              <a:ext uri="{FF2B5EF4-FFF2-40B4-BE49-F238E27FC236}">
                <a16:creationId xmlns:a16="http://schemas.microsoft.com/office/drawing/2014/main" id="{EC883FEC-CDF9-7140-97B9-3D50B91E1D47}"/>
              </a:ext>
            </a:extLst>
          </p:cNvPr>
          <p:cNvSpPr txBox="1"/>
          <p:nvPr/>
        </p:nvSpPr>
        <p:spPr>
          <a:xfrm>
            <a:off x="386141" y="571500"/>
            <a:ext cx="8577192" cy="646331"/>
          </a:xfrm>
          <a:prstGeom prst="rect">
            <a:avLst/>
          </a:prstGeom>
          <a:noFill/>
        </p:spPr>
        <p:txBody>
          <a:bodyPr wrap="square" rtlCol="0">
            <a:spAutoFit/>
          </a:bodyPr>
          <a:lstStyle/>
          <a:p>
            <a:r>
              <a:rPr lang="en-US" sz="3600" dirty="0"/>
              <a:t>Resources for students/staff/postdocs</a:t>
            </a:r>
          </a:p>
        </p:txBody>
      </p:sp>
      <p:pic>
        <p:nvPicPr>
          <p:cNvPr id="3" name="Picture 2" descr="A picture containing drawing&#10;&#10;Description automatically generated">
            <a:extLst>
              <a:ext uri="{FF2B5EF4-FFF2-40B4-BE49-F238E27FC236}">
                <a16:creationId xmlns:a16="http://schemas.microsoft.com/office/drawing/2014/main" id="{EEF90623-ED35-3942-A0E1-B081598FF8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8002" y="3715371"/>
            <a:ext cx="2267857" cy="2250000"/>
          </a:xfrm>
          <a:prstGeom prst="rect">
            <a:avLst/>
          </a:prstGeom>
        </p:spPr>
      </p:pic>
    </p:spTree>
    <p:extLst>
      <p:ext uri="{BB962C8B-B14F-4D97-AF65-F5344CB8AC3E}">
        <p14:creationId xmlns:p14="http://schemas.microsoft.com/office/powerpoint/2010/main" val="2146554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590</Words>
  <Application>Microsoft Macintosh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Stage 3 Reopening Plans and Procedures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Opportunities in Quantum Information Science and Technology</dc:title>
  <dc:creator>Johnston-Halperin, Ezekiel</dc:creator>
  <cp:lastModifiedBy>Johnston-Halperin, Ezekiel</cp:lastModifiedBy>
  <cp:revision>14</cp:revision>
  <dcterms:created xsi:type="dcterms:W3CDTF">2020-03-10T11:13:52Z</dcterms:created>
  <dcterms:modified xsi:type="dcterms:W3CDTF">2020-06-18T16:44:04Z</dcterms:modified>
</cp:coreProperties>
</file>