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slideLayouts/slideLayout27.xml" ContentType="application/vnd.openxmlformats-officedocument.presentationml.slideLayout+xml"/>
  <Override PartName="/ppt/theme/theme8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0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1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2.xml" ContentType="application/vnd.openxmlformats-officedocument.theme+xml"/>
  <Override PartName="/ppt/slideLayouts/slideLayout56.xml" ContentType="application/vnd.openxmlformats-officedocument.presentationml.slideLayout+xml"/>
  <Override PartName="/ppt/theme/theme1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6.xml" ContentType="application/vnd.openxmlformats-officedocument.theme+xml"/>
  <Override PartName="/ppt/slideLayouts/slideLayout82.xml" ContentType="application/vnd.openxmlformats-officedocument.presentationml.slideLayout+xml"/>
  <Override PartName="/ppt/theme/theme1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8.xml" ContentType="application/vnd.openxmlformats-officedocument.theme+xml"/>
  <Override PartName="/ppt/slideLayouts/slideLayout90.xml" ContentType="application/vnd.openxmlformats-officedocument.presentationml.slideLayout+xml"/>
  <Override PartName="/ppt/theme/theme1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0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22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23.xml" ContentType="application/vnd.openxmlformats-officedocument.theme+xml"/>
  <Override PartName="/ppt/slideLayouts/slideLayout111.xml" ContentType="application/vnd.openxmlformats-officedocument.presentationml.slideLayout+xml"/>
  <Override PartName="/ppt/theme/theme24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25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6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27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28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29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30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31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32.xml" ContentType="application/vnd.openxmlformats-officedocument.theme+xml"/>
  <Override PartName="/ppt/slideLayouts/slideLayout173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35.xml" ContentType="application/vnd.openxmlformats-officedocument.theme+xml"/>
  <Override PartName="/ppt/slideLayouts/slideLayout181.xml" ContentType="application/vnd.openxmlformats-officedocument.presentationml.slideLayout+xml"/>
  <Override PartName="/ppt/theme/theme36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3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38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39.xml" ContentType="application/vnd.openxmlformats-officedocument.theme+xml"/>
  <Override PartName="/ppt/tags/tag1.xml" ContentType="application/vnd.openxmlformats-officedocument.presentationml.tags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40.xml" ContentType="application/vnd.openxmlformats-officedocument.theme+xml"/>
  <Override PartName="/ppt/slideLayouts/slideLayout222.xml" ContentType="application/vnd.openxmlformats-officedocument.presentationml.slideLayout+xml"/>
  <Override PartName="/ppt/theme/theme41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42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3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44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45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46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47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48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1" r:id="rId3"/>
    <p:sldMasterId id="2147483675" r:id="rId4"/>
    <p:sldMasterId id="2147483722" r:id="rId5"/>
    <p:sldMasterId id="2147483724" r:id="rId6"/>
    <p:sldMasterId id="2147483735" r:id="rId7"/>
    <p:sldMasterId id="2147483752" r:id="rId8"/>
    <p:sldMasterId id="2147483754" r:id="rId9"/>
    <p:sldMasterId id="2147483762" r:id="rId10"/>
    <p:sldMasterId id="2147483771" r:id="rId11"/>
    <p:sldMasterId id="2147483803" r:id="rId12"/>
    <p:sldMasterId id="2147483811" r:id="rId13"/>
    <p:sldMasterId id="2147483813" r:id="rId14"/>
    <p:sldMasterId id="2147483821" r:id="rId15"/>
    <p:sldMasterId id="2147483830" r:id="rId16"/>
    <p:sldMasterId id="2147483842" r:id="rId17"/>
    <p:sldMasterId id="2147483845" r:id="rId18"/>
    <p:sldMasterId id="2147483853" r:id="rId19"/>
    <p:sldMasterId id="2147483855" r:id="rId20"/>
    <p:sldMasterId id="2147483863" r:id="rId21"/>
    <p:sldMasterId id="2147483890" r:id="rId22"/>
    <p:sldMasterId id="2147483903" r:id="rId23"/>
    <p:sldMasterId id="2147483925" r:id="rId24"/>
    <p:sldMasterId id="2147483948" r:id="rId25"/>
    <p:sldMasterId id="2147483956" r:id="rId26"/>
    <p:sldMasterId id="2147483976" r:id="rId27"/>
    <p:sldMasterId id="2147483980" r:id="rId28"/>
    <p:sldMasterId id="2147483993" r:id="rId29"/>
    <p:sldMasterId id="2147484005" r:id="rId30"/>
    <p:sldMasterId id="2147484013" r:id="rId31"/>
    <p:sldMasterId id="2147484022" r:id="rId32"/>
    <p:sldMasterId id="2147484033" r:id="rId33"/>
    <p:sldMasterId id="2147484035" r:id="rId34"/>
    <p:sldMasterId id="2147484037" r:id="rId35"/>
    <p:sldMasterId id="2147484045" r:id="rId36"/>
    <p:sldMasterId id="2147484047" r:id="rId37"/>
    <p:sldMasterId id="2147484055" r:id="rId38"/>
    <p:sldMasterId id="2147484064" r:id="rId39"/>
    <p:sldMasterId id="2147484084" r:id="rId40"/>
    <p:sldMasterId id="2147484092" r:id="rId41"/>
    <p:sldMasterId id="2147484094" r:id="rId42"/>
    <p:sldMasterId id="2147484102" r:id="rId43"/>
    <p:sldMasterId id="2147484114" r:id="rId44"/>
    <p:sldMasterId id="2147484125" r:id="rId45"/>
    <p:sldMasterId id="2147484134" r:id="rId46"/>
    <p:sldMasterId id="2147484194" r:id="rId47"/>
    <p:sldMasterId id="2147484214" r:id="rId48"/>
    <p:sldMasterId id="2147484226" r:id="rId49"/>
  </p:sldMasterIdLst>
  <p:notesMasterIdLst>
    <p:notesMasterId r:id="rId60"/>
  </p:notesMasterIdLst>
  <p:handoutMasterIdLst>
    <p:handoutMasterId r:id="rId61"/>
  </p:handoutMasterIdLst>
  <p:sldIdLst>
    <p:sldId id="499" r:id="rId50"/>
    <p:sldId id="519" r:id="rId51"/>
    <p:sldId id="515" r:id="rId52"/>
    <p:sldId id="516" r:id="rId53"/>
    <p:sldId id="520" r:id="rId54"/>
    <p:sldId id="521" r:id="rId55"/>
    <p:sldId id="523" r:id="rId56"/>
    <p:sldId id="524" r:id="rId57"/>
    <p:sldId id="496" r:id="rId58"/>
    <p:sldId id="492" r:id="rId5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SU uCOM" initials="" lastIdx="3" clrIdx="5"/>
  <p:cmAuthor id="1" name="Richard, Molly" initials="RM" lastIdx="1" clrIdx="6"/>
  <p:cmAuthor id="2" name="Microsoft Office User" initials="Office [2]" lastIdx="1" clrIdx="2"/>
  <p:cmAuthor id="3" name="Microsoft Office User" initials="Office [4]" lastIdx="1" clrIdx="3"/>
  <p:cmAuthor id="4" name="Microsoft Office User" initials="Office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2" autoAdjust="0"/>
    <p:restoredTop sz="54535" autoAdjust="0"/>
  </p:normalViewPr>
  <p:slideViewPr>
    <p:cSldViewPr>
      <p:cViewPr varScale="1">
        <p:scale>
          <a:sx n="49" d="100"/>
          <a:sy n="49" d="100"/>
        </p:scale>
        <p:origin x="2118" y="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" Target="slides/slide1.xml"/><Relationship Id="rId55" Type="http://schemas.openxmlformats.org/officeDocument/2006/relationships/slide" Target="slides/slide6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5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4.xml"/><Relationship Id="rId58" Type="http://schemas.openxmlformats.org/officeDocument/2006/relationships/slide" Target="slides/slide9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8.xml"/><Relationship Id="rId61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3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7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D7169-2B92-4B3C-B863-0BA273D9D083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84B8F-DE72-4C3D-8877-2ECCCDA5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55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9" tIns="46659" rIns="93319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9" tIns="46659" rIns="93319" bIns="46659" rtlCol="0"/>
          <a:lstStyle>
            <a:lvl1pPr algn="r">
              <a:defRPr sz="1200"/>
            </a:lvl1pPr>
          </a:lstStyle>
          <a:p>
            <a:fld id="{752C6A1E-7C6F-43C0-A1BB-4877CE585AC3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9" tIns="46659" rIns="93319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9" tIns="46659" rIns="93319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9" tIns="46659" rIns="93319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</p:spPr>
        <p:txBody>
          <a:bodyPr vert="horz" lIns="93319" tIns="46659" rIns="93319" bIns="46659" rtlCol="0" anchor="b"/>
          <a:lstStyle>
            <a:lvl1pPr algn="r">
              <a:defRPr sz="1200"/>
            </a:lvl1pPr>
          </a:lstStyle>
          <a:p>
            <a:fld id="{99344F0B-1596-47F7-B881-E8F7FF85B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4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57153">
              <a:buFont typeface="Arial" panose="020B0604020202020204" pitchFamily="34" charset="0"/>
              <a:buNone/>
              <a:defRPr/>
            </a:pPr>
            <a:r>
              <a:rPr lang="en-US" sz="1100" b="1" baseline="0" dirty="0" smtClean="0"/>
              <a:t>Tools &amp; Resources</a:t>
            </a:r>
          </a:p>
          <a:p>
            <a:pPr marL="171450" indent="-171450" defTabSz="457153">
              <a:buFont typeface="Arial" panose="020B0604020202020204" pitchFamily="34" charset="0"/>
              <a:buChar char="•"/>
              <a:defRPr/>
            </a:pPr>
            <a:r>
              <a:rPr lang="en-US" sz="1100" baseline="0" dirty="0" smtClean="0"/>
              <a:t>Training &amp; Resource Guides</a:t>
            </a:r>
          </a:p>
          <a:p>
            <a:pPr marL="171450" lvl="0" indent="-171450" defTabSz="457153">
              <a:buFont typeface="Arial" panose="020B0604020202020204" pitchFamily="34" charset="0"/>
              <a:buChar char="•"/>
              <a:defRPr/>
            </a:pPr>
            <a:r>
              <a:rPr lang="en-US" sz="1100" baseline="0" dirty="0" err="1" smtClean="0"/>
              <a:t>eTravel</a:t>
            </a:r>
            <a:r>
              <a:rPr lang="en-US" sz="1100" baseline="0" dirty="0" smtClean="0"/>
              <a:t> System Information</a:t>
            </a:r>
          </a:p>
          <a:p>
            <a:pPr marL="171450" lvl="0" indent="-171450" defTabSz="457153">
              <a:buFont typeface="Arial" panose="020B0604020202020204" pitchFamily="34" charset="0"/>
              <a:buChar char="•"/>
              <a:defRPr/>
            </a:pPr>
            <a:r>
              <a:rPr lang="en-US" sz="1100" baseline="0" dirty="0" smtClean="0"/>
              <a:t>Information regarding Business Travel Discounts</a:t>
            </a:r>
          </a:p>
          <a:p>
            <a:pPr marL="171450" lvl="0" indent="-171450" defTabSz="457153">
              <a:buFont typeface="Arial" panose="020B0604020202020204" pitchFamily="34" charset="0"/>
              <a:buChar char="•"/>
              <a:defRPr/>
            </a:pPr>
            <a:r>
              <a:rPr lang="en-US" sz="1100" baseline="0" dirty="0" smtClean="0"/>
              <a:t>Reporting</a:t>
            </a:r>
          </a:p>
          <a:p>
            <a:pPr marL="171450" lvl="0" indent="-171450" defTabSz="457153">
              <a:buFont typeface="Arial" panose="020B0604020202020204" pitchFamily="34" charset="0"/>
              <a:buChar char="•"/>
              <a:defRPr/>
            </a:pPr>
            <a:r>
              <a:rPr lang="en-US" sz="1100" baseline="0" dirty="0" smtClean="0"/>
              <a:t>Other Travel Resources (per diem rates, currency conversion, et al)</a:t>
            </a:r>
          </a:p>
          <a:p>
            <a:pPr marL="171450" lvl="0" indent="-171450" defTabSz="457153">
              <a:buFont typeface="Arial" panose="020B0604020202020204" pitchFamily="34" charset="0"/>
              <a:buChar char="•"/>
              <a:defRPr/>
            </a:pPr>
            <a:endParaRPr lang="en-US" sz="1100" baseline="0" dirty="0" smtClean="0"/>
          </a:p>
          <a:p>
            <a:pPr marL="0" lvl="0" indent="0" defTabSz="457153">
              <a:buFont typeface="Arial" panose="020B0604020202020204" pitchFamily="34" charset="0"/>
              <a:buNone/>
              <a:defRPr/>
            </a:pPr>
            <a:r>
              <a:rPr lang="en-US" sz="1100" baseline="0" dirty="0" smtClean="0"/>
              <a:t>Key takeaway is the comprehensive Resource Guides, that include:</a:t>
            </a:r>
          </a:p>
          <a:p>
            <a:pPr marL="628650" lvl="1" indent="-171450" defTabSz="457153">
              <a:buFont typeface="Arial" panose="020B0604020202020204" pitchFamily="34" charset="0"/>
              <a:buChar char="•"/>
              <a:defRPr/>
            </a:pPr>
            <a:r>
              <a:rPr lang="en-US" sz="1100" baseline="0" dirty="0" smtClean="0"/>
              <a:t>Set-up Profile</a:t>
            </a:r>
          </a:p>
          <a:p>
            <a:pPr marL="628650" lvl="1" indent="-171450" defTabSz="457153">
              <a:buFont typeface="Arial" panose="020B0604020202020204" pitchFamily="34" charset="0"/>
              <a:buChar char="•"/>
              <a:defRPr/>
            </a:pPr>
            <a:r>
              <a:rPr lang="en-US" sz="1100" baseline="0" dirty="0" smtClean="0"/>
              <a:t>Booking for Self/Another Employee or a Guest</a:t>
            </a:r>
          </a:p>
          <a:p>
            <a:pPr marL="628650" lvl="1" indent="-171450" defTabSz="457153">
              <a:buFont typeface="Arial" panose="020B0604020202020204" pitchFamily="34" charset="0"/>
              <a:buChar char="•"/>
              <a:defRPr/>
            </a:pPr>
            <a:r>
              <a:rPr lang="en-US" sz="1100" baseline="0" dirty="0" smtClean="0"/>
              <a:t>Optimizing Flight Search Results</a:t>
            </a:r>
          </a:p>
          <a:p>
            <a:pPr marL="628650" lvl="1" indent="-171450" defTabSz="457153">
              <a:buFont typeface="Arial" panose="020B0604020202020204" pitchFamily="34" charset="0"/>
              <a:buChar char="•"/>
              <a:defRPr/>
            </a:pPr>
            <a:r>
              <a:rPr lang="en-US" sz="1100" baseline="0" dirty="0" smtClean="0"/>
              <a:t>Other Travel Guides…</a:t>
            </a:r>
          </a:p>
          <a:p>
            <a:pPr marL="171450" lvl="0" indent="-171450" defTabSz="457153">
              <a:buFont typeface="Arial" panose="020B0604020202020204" pitchFamily="34" charset="0"/>
              <a:buChar char="•"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68">
              <a:defRPr/>
            </a:pPr>
            <a:fld id="{D904D311-73F7-5D42-B843-E8305C73070F}" type="slidenum">
              <a:rPr lang="en-US">
                <a:solidFill>
                  <a:prstClr val="black"/>
                </a:solidFill>
                <a:latin typeface="Calibri"/>
              </a:rPr>
              <a:pPr defTabSz="456468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1722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53">
              <a:defRPr/>
            </a:pPr>
            <a:r>
              <a:rPr lang="en-US" sz="1100" b="1" baseline="0" dirty="0" smtClean="0"/>
              <a:t>Training Schedule </a:t>
            </a:r>
            <a:r>
              <a:rPr lang="en-US" sz="1100" baseline="0" dirty="0" smtClean="0"/>
              <a:t>under development as we look to secure locations.  Communication for training will be released through </a:t>
            </a:r>
            <a:r>
              <a:rPr lang="en-US" sz="1100" baseline="0" dirty="0" err="1" smtClean="0"/>
              <a:t>NewsLink</a:t>
            </a:r>
            <a:r>
              <a:rPr lang="en-US" sz="1100" baseline="0" dirty="0" smtClean="0"/>
              <a:t> and will always be available in </a:t>
            </a:r>
            <a:r>
              <a:rPr lang="en-US" sz="1100" baseline="0" dirty="0" err="1" smtClean="0"/>
              <a:t>BuckeyeLearn</a:t>
            </a:r>
            <a:r>
              <a:rPr lang="en-US" sz="1100" baseline="0" dirty="0" smtClean="0"/>
              <a:t>.  Additional communication will be released to the SBOs and SC managers.</a:t>
            </a:r>
          </a:p>
          <a:p>
            <a:pPr defTabSz="457153">
              <a:defRPr/>
            </a:pPr>
            <a:endParaRPr lang="en-US" sz="1100" baseline="0" dirty="0" smtClean="0"/>
          </a:p>
          <a:p>
            <a:pPr defTabSz="457153">
              <a:defRPr/>
            </a:pPr>
            <a:r>
              <a:rPr lang="en-US" sz="1100" b="1" baseline="0" dirty="0" smtClean="0"/>
              <a:t>Feedback Process </a:t>
            </a:r>
            <a:r>
              <a:rPr lang="en-US" sz="1100" baseline="0" dirty="0" smtClean="0"/>
              <a:t>Feedback, Issue reporting and other consultation will be gathered in a new system similar to Service Now</a:t>
            </a:r>
          </a:p>
          <a:p>
            <a:pPr defTabSz="457153">
              <a:defRPr/>
            </a:pPr>
            <a:endParaRPr lang="en-US" sz="1100" baseline="0" dirty="0" smtClean="0"/>
          </a:p>
          <a:p>
            <a:pPr defTabSz="457153">
              <a:defRPr/>
            </a:pPr>
            <a:r>
              <a:rPr lang="en-US" sz="1100" b="1" baseline="0" dirty="0" smtClean="0"/>
              <a:t>Compliance Reporting </a:t>
            </a:r>
            <a:r>
              <a:rPr lang="en-US" sz="1100" baseline="0" dirty="0" smtClean="0"/>
              <a:t>for easy determination of how your unit is performing under the initiative is under development – reliant on </a:t>
            </a:r>
            <a:r>
              <a:rPr lang="en-US" sz="1100" baseline="0" dirty="0" err="1" smtClean="0"/>
              <a:t>eTravel</a:t>
            </a:r>
            <a:r>
              <a:rPr lang="en-US" sz="1100" baseline="0" dirty="0" smtClean="0"/>
              <a:t> system to differentiate airfare not procured through CTP</a:t>
            </a:r>
          </a:p>
          <a:p>
            <a:pPr defTabSz="457153">
              <a:defRPr/>
            </a:pPr>
            <a:endParaRPr lang="en-US" sz="1100" baseline="0" dirty="0" smtClean="0"/>
          </a:p>
          <a:p>
            <a:pPr defTabSz="457153">
              <a:defRPr/>
            </a:pPr>
            <a:r>
              <a:rPr lang="en-US" sz="1100" b="1" baseline="0" dirty="0" smtClean="0"/>
              <a:t>Travel Policy</a:t>
            </a:r>
          </a:p>
          <a:p>
            <a:pPr defTabSz="457153">
              <a:defRPr/>
            </a:pPr>
            <a:r>
              <a:rPr lang="en-US" sz="1100" baseline="0" dirty="0" smtClean="0"/>
              <a:t>Proposed changes include:</a:t>
            </a:r>
          </a:p>
          <a:p>
            <a:pPr marL="171450" indent="-171450" defTabSz="457153">
              <a:buFont typeface="Arial" panose="020B0604020202020204" pitchFamily="34" charset="0"/>
              <a:buChar char="•"/>
              <a:defRPr/>
            </a:pPr>
            <a:r>
              <a:rPr lang="en-US" sz="1100" baseline="0" dirty="0" smtClean="0"/>
              <a:t>From </a:t>
            </a:r>
            <a:r>
              <a:rPr lang="en-US" sz="1100" b="1" baseline="0" dirty="0" smtClean="0"/>
              <a:t>strongly encouraged to required </a:t>
            </a:r>
            <a:r>
              <a:rPr lang="en-US" sz="1100" baseline="0" dirty="0" smtClean="0"/>
              <a:t>for airfare purchases with CTP – Individual Business Travel</a:t>
            </a:r>
          </a:p>
          <a:p>
            <a:pPr marL="171450" indent="-171450" defTabSz="457153">
              <a:buFont typeface="Arial" panose="020B0604020202020204" pitchFamily="34" charset="0"/>
              <a:buChar char="•"/>
              <a:defRPr/>
            </a:pPr>
            <a:r>
              <a:rPr lang="en-US" sz="1100" baseline="0" dirty="0" smtClean="0"/>
              <a:t>Enforcement of the initiative will allow for </a:t>
            </a:r>
            <a:r>
              <a:rPr lang="en-US" sz="1100" b="1" baseline="0" dirty="0" smtClean="0"/>
              <a:t>2 strikes; controlled through compliance approval in the </a:t>
            </a:r>
            <a:r>
              <a:rPr lang="en-US" sz="1100" b="1" baseline="0" dirty="0" err="1" smtClean="0"/>
              <a:t>eTravel</a:t>
            </a:r>
            <a:r>
              <a:rPr lang="en-US" sz="1100" b="1" baseline="0" dirty="0" smtClean="0"/>
              <a:t> system by the travel office</a:t>
            </a:r>
          </a:p>
          <a:p>
            <a:pPr marL="171450" indent="-171450" defTabSz="457153">
              <a:buFont typeface="Arial" panose="020B0604020202020204" pitchFamily="34" charset="0"/>
              <a:buChar char="•"/>
              <a:defRPr/>
            </a:pPr>
            <a:r>
              <a:rPr lang="en-US" sz="1100" baseline="0" dirty="0" smtClean="0"/>
              <a:t>Required to procure rental services from Enterprise and National under OSU contract</a:t>
            </a:r>
          </a:p>
          <a:p>
            <a:pPr marL="171450" indent="-171450" defTabSz="457153">
              <a:buFont typeface="Arial" panose="020B0604020202020204" pitchFamily="34" charset="0"/>
              <a:buChar char="•"/>
              <a:defRPr/>
            </a:pPr>
            <a:r>
              <a:rPr lang="en-US" sz="1100" baseline="0" dirty="0" smtClean="0"/>
              <a:t>Process to segregate payment when blending business/leisure travel (e.g. </a:t>
            </a:r>
            <a:r>
              <a:rPr lang="en-US" sz="1100" b="1" baseline="0" dirty="0" smtClean="0"/>
              <a:t>split transaction with CTP or recovered by personal check within 2 business days</a:t>
            </a:r>
            <a:r>
              <a:rPr lang="en-US" sz="1100" baseline="0" dirty="0" smtClean="0"/>
              <a:t>); must have comparison before purchase occurs</a:t>
            </a:r>
          </a:p>
          <a:p>
            <a:pPr marL="171450" indent="-171450" defTabSz="457153">
              <a:buFont typeface="Arial" panose="020B0604020202020204" pitchFamily="34" charset="0"/>
              <a:buChar char="•"/>
              <a:defRPr/>
            </a:pPr>
            <a:r>
              <a:rPr lang="en-US" sz="1100" baseline="0" dirty="0" smtClean="0"/>
              <a:t>Prohibit airfare purchased with a </a:t>
            </a:r>
            <a:r>
              <a:rPr lang="en-US" sz="1100" baseline="0" dirty="0" err="1" smtClean="0"/>
              <a:t>PCard</a:t>
            </a:r>
            <a:r>
              <a:rPr lang="en-US" sz="1100" baseline="0" dirty="0" smtClean="0"/>
              <a:t> – resource provided through CTP and OSU ghost card</a:t>
            </a:r>
          </a:p>
          <a:p>
            <a:pPr marL="171450" indent="-171450" defTabSz="457153">
              <a:buFont typeface="Arial" panose="020B0604020202020204" pitchFamily="34" charset="0"/>
              <a:buChar char="•"/>
              <a:defRPr/>
            </a:pPr>
            <a:r>
              <a:rPr lang="en-US" sz="1100" baseline="0" dirty="0" smtClean="0"/>
              <a:t>Include CTP itinerary/invoice as attachment in </a:t>
            </a:r>
            <a:r>
              <a:rPr lang="en-US" sz="1100" baseline="0" dirty="0" err="1" smtClean="0"/>
              <a:t>eTravel</a:t>
            </a:r>
            <a:r>
              <a:rPr lang="en-US" sz="1100" baseline="0" dirty="0" smtClean="0"/>
              <a:t> – this is provided with each transaction by email</a:t>
            </a:r>
          </a:p>
          <a:p>
            <a:pPr marL="171450" indent="-171450" defTabSz="457153">
              <a:buFont typeface="Arial" panose="020B0604020202020204" pitchFamily="34" charset="0"/>
              <a:buChar char="•"/>
              <a:defRPr/>
            </a:pPr>
            <a:endParaRPr lang="en-US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68">
              <a:defRPr/>
            </a:pPr>
            <a:fld id="{D904D311-73F7-5D42-B843-E8305C73070F}" type="slidenum">
              <a:rPr lang="en-US">
                <a:solidFill>
                  <a:prstClr val="black"/>
                </a:solidFill>
                <a:latin typeface="Calibri"/>
              </a:rPr>
              <a:pPr defTabSz="456468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7102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baseline="0" dirty="0" smtClean="0"/>
              <a:t>Helpful Links include:  </a:t>
            </a:r>
            <a:r>
              <a:rPr lang="en-US" sz="1100" b="0" baseline="0" dirty="0" smtClean="0"/>
              <a:t>News with a variety of i</a:t>
            </a:r>
            <a:r>
              <a:rPr lang="en-US" sz="1100" baseline="0" dirty="0" smtClean="0"/>
              <a:t>ndustry and internal news options</a:t>
            </a:r>
          </a:p>
          <a:p>
            <a:pPr defTabSz="457153">
              <a:defRPr/>
            </a:pPr>
            <a:endParaRPr lang="en-US" sz="1100" b="1" baseline="0" dirty="0" smtClean="0"/>
          </a:p>
          <a:p>
            <a:pPr defTabSz="457153">
              <a:defRPr/>
            </a:pPr>
            <a:r>
              <a:rPr lang="en-US" sz="1100" b="1" baseline="0" dirty="0" smtClean="0"/>
              <a:t>Airfare Price Comparison Request</a:t>
            </a:r>
          </a:p>
          <a:p>
            <a:pPr marL="171450" indent="-171450" defTabSz="457153">
              <a:buFont typeface="Arial" panose="020B0604020202020204" pitchFamily="34" charset="0"/>
              <a:buChar char="•"/>
              <a:defRPr/>
            </a:pPr>
            <a:r>
              <a:rPr lang="en-US" sz="1100" baseline="0" dirty="0" smtClean="0"/>
              <a:t>Must be completed in full; provide screenshot and submit online.</a:t>
            </a:r>
          </a:p>
          <a:p>
            <a:pPr marL="171450" indent="-171450" defTabSz="457153">
              <a:buFont typeface="Arial" panose="020B0604020202020204" pitchFamily="34" charset="0"/>
              <a:buChar char="•"/>
              <a:defRPr/>
            </a:pP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Submissions must be received by 4pm EST and are processed on business days only.</a:t>
            </a:r>
          </a:p>
          <a:p>
            <a:pPr marL="171450" indent="-171450" defTabSz="457153">
              <a:buFont typeface="Arial" panose="020B0604020202020204" pitchFamily="34" charset="0"/>
              <a:buChar char="•"/>
              <a:defRPr/>
            </a:pP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response will be provided within one business day, exceptions may apply.</a:t>
            </a:r>
          </a:p>
          <a:p>
            <a:pPr defTabSz="457153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baseline="0" dirty="0" smtClean="0"/>
          </a:p>
          <a:p>
            <a:pPr defTabSz="457153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68">
              <a:defRPr/>
            </a:pPr>
            <a:fld id="{D904D311-73F7-5D42-B843-E8305C73070F}" type="slidenum">
              <a:rPr lang="en-US">
                <a:solidFill>
                  <a:prstClr val="black"/>
                </a:solidFill>
                <a:latin typeface="Calibri"/>
              </a:rPr>
              <a:pPr defTabSz="456468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455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53">
              <a:defRPr/>
            </a:pPr>
            <a:r>
              <a:rPr lang="en-US" sz="1100" dirty="0" smtClean="0"/>
              <a:t>Utilize the FAQ and Best Practices link when unable to find specific references in policy.</a:t>
            </a:r>
            <a:endParaRPr lang="en-US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68">
              <a:defRPr/>
            </a:pPr>
            <a:fld id="{D904D311-73F7-5D42-B843-E8305C73070F}" type="slidenum">
              <a:rPr lang="en-US">
                <a:solidFill>
                  <a:prstClr val="black"/>
                </a:solidFill>
                <a:latin typeface="Calibri"/>
              </a:rPr>
              <a:pPr defTabSz="456468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0848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53">
              <a:defRPr/>
            </a:pPr>
            <a:r>
              <a:rPr lang="en-US" sz="1100" dirty="0" smtClean="0"/>
              <a:t>Use the Feedback Form to share</a:t>
            </a:r>
            <a:r>
              <a:rPr lang="en-US" sz="1100" baseline="0" dirty="0" smtClean="0"/>
              <a:t> experience with either travel agency.  For time sensitive questions/issues, route directly to travel@osu.edu.</a:t>
            </a:r>
          </a:p>
          <a:p>
            <a:pPr defTabSz="457153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68">
              <a:defRPr/>
            </a:pPr>
            <a:fld id="{D904D311-73F7-5D42-B843-E8305C73070F}" type="slidenum">
              <a:rPr lang="en-US">
                <a:solidFill>
                  <a:prstClr val="black"/>
                </a:solidFill>
                <a:latin typeface="Calibri"/>
              </a:rPr>
              <a:pPr defTabSz="456468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7869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1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Feedback from users suggest that there are significant delays in entering the travel request and approvals results in duplicate efforts and lost fares.  </a:t>
            </a:r>
          </a:p>
          <a:p>
            <a:pPr marL="0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baseline="0" dirty="0" smtClean="0"/>
          </a:p>
          <a:p>
            <a:pPr marL="171450" lvl="1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baseline="0" dirty="0" smtClean="0"/>
              <a:t>Best Practice Recommendation:  </a:t>
            </a:r>
            <a:r>
              <a:rPr lang="en-US" sz="1100" baseline="0" dirty="0" smtClean="0"/>
              <a:t>Simply enter a reasonable amount with the rest of the estimates, generate the T# and allow user to purchase at time of search.</a:t>
            </a:r>
          </a:p>
          <a:p>
            <a:pPr marL="342900" lvl="2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baseline="0" dirty="0" smtClean="0"/>
          </a:p>
          <a:p>
            <a:pPr marL="171450" lvl="1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Traveler/Arranger will receive email with the estimate and T#, along with helpful links to Travel Office Website to begin airfare search/purchase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68">
              <a:defRPr/>
            </a:pPr>
            <a:fld id="{D904D311-73F7-5D42-B843-E8305C73070F}" type="slidenum">
              <a:rPr lang="en-US">
                <a:solidFill>
                  <a:prstClr val="black"/>
                </a:solidFill>
                <a:latin typeface="Calibri"/>
              </a:rPr>
              <a:pPr defTabSz="456468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9045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2" indent="-342900">
              <a:lnSpc>
                <a:spcPct val="150000"/>
              </a:lnSpc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When Airfare is selected</a:t>
            </a:r>
            <a:r>
              <a:rPr lang="en-US" sz="1100" baseline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as transportation type.</a:t>
            </a:r>
            <a:endParaRPr lang="en-US" sz="1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</a:rPr>
              <a:t>Travel Agency (CTP) – Prepayment</a:t>
            </a:r>
          </a:p>
          <a:p>
            <a:pPr marL="342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</a:rPr>
              <a:t>Other – Personal Funds</a:t>
            </a:r>
            <a:br>
              <a:rPr lang="en-US" sz="1100" dirty="0" smtClean="0">
                <a:latin typeface="Calibri" panose="020F0502020204030204" pitchFamily="34" charset="0"/>
              </a:rPr>
            </a:br>
            <a:endParaRPr lang="en-US" sz="1100" dirty="0" smtClean="0">
              <a:latin typeface="Calibri" panose="020F0502020204030204" pitchFamily="34" charset="0"/>
            </a:endParaRPr>
          </a:p>
          <a:p>
            <a:pPr defTabSz="457153">
              <a:defRPr/>
            </a:pPr>
            <a:r>
              <a:rPr lang="en-US" sz="1100" baseline="0" dirty="0" smtClean="0"/>
              <a:t>Why this is important? – reporting for compliance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68">
              <a:defRPr/>
            </a:pPr>
            <a:fld id="{D904D311-73F7-5D42-B843-E8305C73070F}" type="slidenum">
              <a:rPr lang="en-US">
                <a:solidFill>
                  <a:prstClr val="black"/>
                </a:solidFill>
                <a:latin typeface="Calibri"/>
              </a:rPr>
              <a:pPr defTabSz="456468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3869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indent="-91440">
              <a:buFont typeface="Arial" panose="020B0604020202020204" pitchFamily="34" charset="0"/>
              <a:buNone/>
            </a:pPr>
            <a:r>
              <a:rPr lang="en-US" sz="1000" dirty="0" smtClean="0">
                <a:latin typeface="+mn-lt"/>
                <a:cs typeface="Arial" panose="020B0604020202020204" pitchFamily="34" charset="0"/>
              </a:rPr>
              <a:t>Highly restrictive fares sold on Delta, American, United</a:t>
            </a:r>
          </a:p>
          <a:p>
            <a:pPr marL="80010" lvl="2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latin typeface="+mn-lt"/>
                <a:cs typeface="Arial" panose="020B0604020202020204" pitchFamily="34" charset="0"/>
              </a:rPr>
              <a:t>Cannot be changed</a:t>
            </a:r>
          </a:p>
          <a:p>
            <a:pPr marL="80010" lvl="2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latin typeface="+mn-lt"/>
                <a:cs typeface="Arial" panose="020B0604020202020204" pitchFamily="34" charset="0"/>
              </a:rPr>
              <a:t>No value if cancelled</a:t>
            </a:r>
          </a:p>
          <a:p>
            <a:pPr marL="80010" lvl="2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latin typeface="+mn-lt"/>
                <a:cs typeface="Arial" panose="020B0604020202020204" pitchFamily="34" charset="0"/>
              </a:rPr>
              <a:t>No Assigned Seating</a:t>
            </a:r>
          </a:p>
          <a:p>
            <a:pPr marL="80010" lvl="2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latin typeface="+mn-lt"/>
                <a:cs typeface="Arial" panose="020B0604020202020204" pitchFamily="34" charset="0"/>
              </a:rPr>
              <a:t>No overhead bin use</a:t>
            </a:r>
            <a:br>
              <a:rPr lang="en-US" sz="1000" b="1" dirty="0" smtClean="0">
                <a:latin typeface="+mn-lt"/>
                <a:cs typeface="Arial" panose="020B0604020202020204" pitchFamily="34" charset="0"/>
              </a:rPr>
            </a:br>
            <a:endParaRPr lang="en-US" sz="1000" b="1" dirty="0" smtClean="0">
              <a:latin typeface="+mn-lt"/>
              <a:cs typeface="Arial" panose="020B0604020202020204" pitchFamily="34" charset="0"/>
            </a:endParaRPr>
          </a:p>
          <a:p>
            <a:pPr marL="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="1" baseline="0" dirty="0" smtClean="0">
                <a:latin typeface="+mn-lt"/>
                <a:cs typeface="Arial" panose="020B0604020202020204" pitchFamily="34" charset="0"/>
              </a:rPr>
              <a:t>Policy does not prohibit </a:t>
            </a:r>
            <a:r>
              <a:rPr lang="en-US" sz="1000" baseline="0" dirty="0" smtClean="0">
                <a:latin typeface="+mn-lt"/>
                <a:cs typeface="Arial" panose="020B0604020202020204" pitchFamily="34" charset="0"/>
              </a:rPr>
              <a:t>and on occasion they are </a:t>
            </a:r>
            <a:r>
              <a:rPr lang="en-US" sz="1000" b="1" baseline="0" dirty="0" smtClean="0">
                <a:latin typeface="+mn-lt"/>
                <a:cs typeface="Arial" panose="020B0604020202020204" pitchFamily="34" charset="0"/>
              </a:rPr>
              <a:t>workable</a:t>
            </a:r>
            <a:r>
              <a:rPr lang="en-US" sz="1000" baseline="0" dirty="0" smtClean="0">
                <a:latin typeface="+mn-lt"/>
                <a:cs typeface="Arial" panose="020B0604020202020204" pitchFamily="34" charset="0"/>
              </a:rPr>
              <a:t> for some travelers; bu</a:t>
            </a:r>
            <a:r>
              <a:rPr lang="en-US" sz="1000" b="0" baseline="0" dirty="0" smtClean="0">
                <a:latin typeface="+mn-lt"/>
                <a:cs typeface="Arial" panose="020B0604020202020204" pitchFamily="34" charset="0"/>
              </a:rPr>
              <a:t>t </a:t>
            </a:r>
            <a:r>
              <a:rPr lang="en-US" sz="1000" b="0" dirty="0" smtClean="0">
                <a:latin typeface="+mn-lt"/>
              </a:rPr>
              <a:t>The Travel Office does not recommend purchasing these  fares due to their significant restrictions.</a:t>
            </a:r>
          </a:p>
          <a:p>
            <a:pPr marL="0" lvl="2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000" baseline="0" dirty="0" smtClean="0">
              <a:latin typeface="+mn-lt"/>
              <a:cs typeface="Arial" panose="020B0604020202020204" pitchFamily="34" charset="0"/>
            </a:endParaRPr>
          </a:p>
          <a:p>
            <a:pPr marL="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="1" dirty="0" smtClean="0">
                <a:latin typeface="+mn-lt"/>
                <a:cs typeface="Arial" panose="020B0604020202020204" pitchFamily="34" charset="0"/>
              </a:rPr>
              <a:t>Why in Concur? </a:t>
            </a:r>
            <a:r>
              <a:rPr lang="en-US" sz="1000" dirty="0" smtClean="0">
                <a:latin typeface="+mn-lt"/>
                <a:cs typeface="Arial" panose="020B0604020202020204" pitchFamily="34" charset="0"/>
              </a:rPr>
              <a:t>Accessible in Concur to display all possible flight options available through Airline websites.</a:t>
            </a:r>
          </a:p>
          <a:p>
            <a:pPr marL="0" lvl="2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000" baseline="0" dirty="0" smtClean="0">
                <a:latin typeface="+mn-lt"/>
                <a:cs typeface="Arial" panose="020B0604020202020204" pitchFamily="34" charset="0"/>
              </a:rPr>
              <a:t>Concur has policy rule in place to trigger acknowledgement by user of known restrictions.  </a:t>
            </a:r>
          </a:p>
          <a:p>
            <a:pPr marL="0" lvl="2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000" baseline="0" dirty="0" smtClean="0">
              <a:latin typeface="+mn-lt"/>
              <a:cs typeface="Arial" panose="020B0604020202020204" pitchFamily="34" charset="0"/>
            </a:endParaRPr>
          </a:p>
          <a:p>
            <a:pPr marL="0" lvl="2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000" b="1" baseline="0" dirty="0" smtClean="0">
                <a:latin typeface="+mn-lt"/>
                <a:cs typeface="Arial" panose="020B0604020202020204" pitchFamily="34" charset="0"/>
              </a:rPr>
              <a:t>Email will go to traveler </a:t>
            </a:r>
            <a:r>
              <a:rPr lang="en-US" sz="1000" baseline="0" dirty="0" smtClean="0">
                <a:latin typeface="+mn-lt"/>
                <a:cs typeface="Arial" panose="020B0604020202020204" pitchFamily="34" charset="0"/>
              </a:rPr>
              <a:t>upon purchase to confirm that traveler is aware of limitations prior to travel; 24 cancellation window only.</a:t>
            </a:r>
          </a:p>
          <a:p>
            <a:pPr marL="0" lvl="2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000" baseline="0" dirty="0" smtClean="0">
              <a:latin typeface="+mn-lt"/>
              <a:cs typeface="Arial" panose="020B0604020202020204" pitchFamily="34" charset="0"/>
            </a:endParaRPr>
          </a:p>
          <a:p>
            <a:pPr marL="0" lvl="2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baseline="0" dirty="0" smtClean="0">
              <a:latin typeface="+mn-lt"/>
              <a:cs typeface="Arial" panose="020B0604020202020204" pitchFamily="34" charset="0"/>
            </a:endParaRPr>
          </a:p>
          <a:p>
            <a:pPr marL="0" lvl="2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68">
              <a:defRPr/>
            </a:pPr>
            <a:fld id="{D904D311-73F7-5D42-B843-E8305C73070F}" type="slidenum">
              <a:rPr lang="en-US">
                <a:solidFill>
                  <a:prstClr val="black"/>
                </a:solidFill>
                <a:latin typeface="Calibri"/>
              </a:rPr>
              <a:pPr defTabSz="456468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0892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53">
              <a:defRPr/>
            </a:pPr>
            <a:r>
              <a:rPr lang="en-US" sz="1100" baseline="0" dirty="0" smtClean="0"/>
              <a:t>Scope of the travel initiative is inclusive to airfare and rental car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68">
              <a:defRPr/>
            </a:pPr>
            <a:fld id="{D904D311-73F7-5D42-B843-E8305C73070F}" type="slidenum">
              <a:rPr lang="en-US">
                <a:solidFill>
                  <a:prstClr val="black"/>
                </a:solidFill>
                <a:latin typeface="Calibri"/>
              </a:rPr>
              <a:pPr defTabSz="456468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759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1100" dirty="0" smtClean="0">
                <a:solidFill>
                  <a:prstClr val="black"/>
                </a:solidFill>
                <a:latin typeface="Arial"/>
              </a:rPr>
              <a:t>Encouraged,</a:t>
            </a:r>
            <a:r>
              <a:rPr lang="en-US" sz="1100" baseline="0" dirty="0" smtClean="0">
                <a:solidFill>
                  <a:prstClr val="black"/>
                </a:solidFill>
                <a:latin typeface="Arial"/>
              </a:rPr>
              <a:t> but n</a:t>
            </a:r>
            <a:r>
              <a:rPr lang="en-US" sz="1100" dirty="0" smtClean="0">
                <a:solidFill>
                  <a:prstClr val="black"/>
                </a:solidFill>
                <a:latin typeface="Arial"/>
              </a:rPr>
              <a:t>ot required for guests (non-employees)</a:t>
            </a:r>
          </a:p>
          <a:p>
            <a:pPr marL="800100" lvl="1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1100" dirty="0" smtClean="0">
                <a:solidFill>
                  <a:prstClr val="black"/>
                </a:solidFill>
                <a:latin typeface="Arial"/>
              </a:rPr>
              <a:t>Personal credit card can be used with CTP in Concur for business use only – no personal travel</a:t>
            </a:r>
          </a:p>
          <a:p>
            <a:pPr marL="800100" lvl="1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1100" dirty="0" smtClean="0">
                <a:solidFill>
                  <a:prstClr val="black"/>
                </a:solidFill>
                <a:latin typeface="Arial"/>
              </a:rPr>
              <a:t>Split transactions for business/leisure must</a:t>
            </a:r>
            <a:r>
              <a:rPr lang="en-US" sz="1100" baseline="0" dirty="0" smtClean="0">
                <a:solidFill>
                  <a:prstClr val="black"/>
                </a:solidFill>
                <a:latin typeface="Arial"/>
              </a:rPr>
              <a:t> be coordinated through a full service agent</a:t>
            </a:r>
            <a:endParaRPr lang="en-US" sz="1100" dirty="0" smtClean="0">
              <a:solidFill>
                <a:prstClr val="black"/>
              </a:solidFill>
              <a:latin typeface="Arial"/>
            </a:endParaRPr>
          </a:p>
          <a:p>
            <a:pPr marL="800100" lvl="1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1100" dirty="0" smtClean="0">
                <a:solidFill>
                  <a:prstClr val="black"/>
                </a:solidFill>
                <a:latin typeface="Arial"/>
              </a:rPr>
              <a:t>Does not include hotel</a:t>
            </a:r>
          </a:p>
          <a:p>
            <a:pPr marL="800100" lvl="1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1100" dirty="0" smtClean="0">
                <a:solidFill>
                  <a:prstClr val="black"/>
                </a:solidFill>
                <a:latin typeface="Arial"/>
              </a:rPr>
              <a:t>Risks of bundled &amp; hacker fares (e.g. Kayak) - 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KAYAK plays airfare </a:t>
            </a:r>
            <a:r>
              <a:rPr lang="en-US" sz="11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matchmaker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finding two one-way tickets that together make a round-trip</a:t>
            </a:r>
            <a:r>
              <a:rPr lang="en-US" sz="11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1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flight. 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 that means you might take a different airline home than the one you took to your destination.  Problems can arise with International</a:t>
            </a:r>
            <a:r>
              <a:rPr lang="en-US" sz="11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flights or those with connections that would not be re-accommodated by the airline with delays or cancellations.</a:t>
            </a:r>
            <a:endParaRPr lang="en-US" sz="1100" dirty="0" smtClean="0">
              <a:solidFill>
                <a:prstClr val="black"/>
              </a:solidFill>
              <a:latin typeface="Arial"/>
            </a:endParaRPr>
          </a:p>
          <a:p>
            <a:pPr marL="800100" lvl="1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1100" dirty="0" smtClean="0">
                <a:solidFill>
                  <a:prstClr val="black"/>
                </a:solidFill>
                <a:latin typeface="Arial"/>
              </a:rPr>
              <a:t>Voucher Drawing (1/month for 1</a:t>
            </a:r>
            <a:r>
              <a:rPr lang="en-US" sz="1100" baseline="30000" dirty="0" smtClean="0">
                <a:solidFill>
                  <a:prstClr val="black"/>
                </a:solidFill>
                <a:latin typeface="Arial"/>
              </a:rPr>
              <a:t>st</a:t>
            </a:r>
            <a:r>
              <a:rPr lang="en-US" sz="1100" dirty="0" smtClean="0">
                <a:solidFill>
                  <a:prstClr val="black"/>
                </a:solidFill>
                <a:latin typeface="Arial"/>
              </a:rPr>
              <a:t> year of Travel Initiative) – 3 issued during Pilot II</a:t>
            </a:r>
          </a:p>
          <a:p>
            <a:pPr defTabSz="457153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68">
              <a:defRPr/>
            </a:pPr>
            <a:fld id="{D904D311-73F7-5D42-B843-E8305C73070F}" type="slidenum">
              <a:rPr lang="en-US">
                <a:solidFill>
                  <a:prstClr val="black"/>
                </a:solidFill>
                <a:latin typeface="Calibri"/>
              </a:rPr>
              <a:pPr defTabSz="456468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518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9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6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6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6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vateu.osu.edu/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6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hyperlink" Target="http://u.osu.edu/innovativespaces/" TargetMode="External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11.png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center.odee.osu.edu/" TargetMode="External"/><Relationship Id="rId2" Type="http://schemas.openxmlformats.org/officeDocument/2006/relationships/hyperlink" Target="https://resourcecenter.odee.osu.edu/" TargetMode="External"/><Relationship Id="rId1" Type="http://schemas.openxmlformats.org/officeDocument/2006/relationships/slideMaster" Target="../slideMasters/slideMaster46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resourcecenter.odee.osu.edu/workshops" TargetMode="External"/><Relationship Id="rId1" Type="http://schemas.openxmlformats.org/officeDocument/2006/relationships/slideMaster" Target="../slideMasters/slideMaster46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hyperlink" Target="odee.osu.edu/distance-education" TargetMode="External"/><Relationship Id="rId2" Type="http://schemas.openxmlformats.org/officeDocument/2006/relationships/hyperlink" Target="https://odee.osu.edu/distance-education" TargetMode="External"/><Relationship Id="rId1" Type="http://schemas.openxmlformats.org/officeDocument/2006/relationships/slideMaster" Target="../slideMasters/slideMaster46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room.osu.edu/" TargetMode="External"/><Relationship Id="rId2" Type="http://schemas.openxmlformats.org/officeDocument/2006/relationships/hyperlink" Target="https://odee.osu.edu/classroom-services" TargetMode="External"/><Relationship Id="rId1" Type="http://schemas.openxmlformats.org/officeDocument/2006/relationships/slideMaster" Target="../slideMasters/slideMaster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hyperlink" Target="http://go.osu.edu/copyright" TargetMode="External"/><Relationship Id="rId2" Type="http://schemas.openxmlformats.org/officeDocument/2006/relationships/hyperlink" Target="http://www.go.osu.edu/copyright" TargetMode="External"/><Relationship Id="rId1" Type="http://schemas.openxmlformats.org/officeDocument/2006/relationships/slideMaster" Target="../slideMasters/slideMaster46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hyperlink" Target="mailto:libcopyright@osu.edu" TargetMode="Externa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hyperlink" Target="http://odee.osu.edu/delta" TargetMode="External"/><Relationship Id="rId2" Type="http://schemas.openxmlformats.org/officeDocument/2006/relationships/hyperlink" Target="https://odee.osu.edu/delta" TargetMode="External"/><Relationship Id="rId1" Type="http://schemas.openxmlformats.org/officeDocument/2006/relationships/slideMaster" Target="../slideMasters/slideMaster46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center.odee.osu.edu/accessibility" TargetMode="External"/><Relationship Id="rId2" Type="http://schemas.openxmlformats.org/officeDocument/2006/relationships/hyperlink" Target="https://resourcecenter.odee.osu.edu/accessibility" TargetMode="External"/><Relationship Id="rId1" Type="http://schemas.openxmlformats.org/officeDocument/2006/relationships/slideMaster" Target="../slideMasters/slideMaster46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hyperlink" Target="resourcecenter.odee.%20osu.edu/accessibility" TargetMode="Externa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resourcecenter.odee.osu.edu/workshops" TargetMode="External"/><Relationship Id="rId1" Type="http://schemas.openxmlformats.org/officeDocument/2006/relationships/slideMaster" Target="../slideMasters/slideMaster46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hyperlink" Target="http://affordablelearning.osu.edu/" TargetMode="External"/><Relationship Id="rId2" Type="http://schemas.openxmlformats.org/officeDocument/2006/relationships/hyperlink" Target="https://affordablelearning.osu.edu/" TargetMode="External"/><Relationship Id="rId1" Type="http://schemas.openxmlformats.org/officeDocument/2006/relationships/slideMaster" Target="../slideMasters/slideMaster46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odee.osu.edu/odee-grants" TargetMode="External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25.png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hyperlink" Target="http://ocio.osu.edu/workday-finance" TargetMode="External"/><Relationship Id="rId2" Type="http://schemas.openxmlformats.org/officeDocument/2006/relationships/hyperlink" Target="http://u.osu.edu/innovativespaces/" TargetMode="External"/><Relationship Id="rId1" Type="http://schemas.openxmlformats.org/officeDocument/2006/relationships/slideMaster" Target="../slideMasters/slideMaster46.xml"/><Relationship Id="rId5" Type="http://schemas.openxmlformats.org/officeDocument/2006/relationships/image" Target="../media/image26.jpg"/><Relationship Id="rId4" Type="http://schemas.openxmlformats.org/officeDocument/2006/relationships/image" Target="../media/image11.png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hyperlink" Target="http://wireless.osu.edu/" TargetMode="External"/><Relationship Id="rId2" Type="http://schemas.openxmlformats.org/officeDocument/2006/relationships/hyperlink" Target="https://resourcecenter.odee.osu.edu/" TargetMode="External"/><Relationship Id="rId1" Type="http://schemas.openxmlformats.org/officeDocument/2006/relationships/slideMaster" Target="../slideMasters/slideMaster46.xml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hyperlink" Target="http://osuitsm.service-now.com/selfservice" TargetMode="External"/><Relationship Id="rId2" Type="http://schemas.openxmlformats.org/officeDocument/2006/relationships/hyperlink" Target="https://odee.osu.edu/distance-education" TargetMode="External"/><Relationship Id="rId1" Type="http://schemas.openxmlformats.org/officeDocument/2006/relationships/slideMaster" Target="../slideMasters/slideMaster46.xml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hyperlink" Target="http://ocio.osu.edu/help/locations" TargetMode="External"/><Relationship Id="rId2" Type="http://schemas.openxmlformats.org/officeDocument/2006/relationships/hyperlink" Target="https://odee.osu.edu/distance-education" TargetMode="External"/><Relationship Id="rId1" Type="http://schemas.openxmlformats.org/officeDocument/2006/relationships/slideMaster" Target="../slideMasters/slideMaster46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hyperlink" Target="mailto:8help@osu.edu" TargetMode="External"/><Relationship Id="rId2" Type="http://schemas.openxmlformats.org/officeDocument/2006/relationships/hyperlink" Target="https://odee.osu.edu/classroom-services" TargetMode="External"/><Relationship Id="rId1" Type="http://schemas.openxmlformats.org/officeDocument/2006/relationships/slideMaster" Target="../slideMasters/slideMaster46.xml"/><Relationship Id="rId5" Type="http://schemas.openxmlformats.org/officeDocument/2006/relationships/image" Target="../media/image31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hyperlink" Target="http://go.osu.edu/certificate-kb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://www.go.osu.edu/copyright" TargetMode="External"/><Relationship Id="rId1" Type="http://schemas.openxmlformats.org/officeDocument/2006/relationships/slideMaster" Target="../slideMasters/slideMaster46.xml"/><Relationship Id="rId6" Type="http://schemas.openxmlformats.org/officeDocument/2006/relationships/image" Target="../media/image11.png"/><Relationship Id="rId5" Type="http://schemas.openxmlformats.org/officeDocument/2006/relationships/hyperlink" Target="mailto:security@osu.edu" TargetMode="External"/><Relationship Id="rId4" Type="http://schemas.openxmlformats.org/officeDocument/2006/relationships/hyperlink" Target="mailto:libcopyright@osu.edu" TargetMode="Externa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hyperlink" Target="code.osu.edu" TargetMode="External"/><Relationship Id="rId2" Type="http://schemas.openxmlformats.org/officeDocument/2006/relationships/hyperlink" Target="https://odee.osu.edu/delta" TargetMode="External"/><Relationship Id="rId1" Type="http://schemas.openxmlformats.org/officeDocument/2006/relationships/slideMaster" Target="../slideMasters/slideMaster46.xml"/><Relationship Id="rId5" Type="http://schemas.openxmlformats.org/officeDocument/2006/relationships/image" Target="../media/image33.png"/><Relationship Id="rId4" Type="http://schemas.openxmlformats.org/officeDocument/2006/relationships/image" Target="../media/image11.png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hyperlink" Target="http://buckeyepass.osu.edu/" TargetMode="External"/><Relationship Id="rId2" Type="http://schemas.openxmlformats.org/officeDocument/2006/relationships/hyperlink" Target="https://resourcecenter.odee.osu.edu/accessibility" TargetMode="External"/><Relationship Id="rId1" Type="http://schemas.openxmlformats.org/officeDocument/2006/relationships/slideMaster" Target="../slideMasters/slideMaster4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hyperlink" Target="mailto:8help@osu.edu" TargetMode="External"/><Relationship Id="rId2" Type="http://schemas.openxmlformats.org/officeDocument/2006/relationships/hyperlink" Target="http://resourcecenter.odee.osu.edu/workshops" TargetMode="External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11.png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hyperlink" Target="http://email.osu.edu/" TargetMode="External"/><Relationship Id="rId2" Type="http://schemas.openxmlformats.org/officeDocument/2006/relationships/hyperlink" Target="https://affordablelearning.osu.edu/" TargetMode="External"/><Relationship Id="rId1" Type="http://schemas.openxmlformats.org/officeDocument/2006/relationships/slideMaster" Target="../slideMasters/slideMaster46.xml"/><Relationship Id="rId5" Type="http://schemas.openxmlformats.org/officeDocument/2006/relationships/image" Target="../media/image36.png"/><Relationship Id="rId4" Type="http://schemas.openxmlformats.org/officeDocument/2006/relationships/image" Target="../media/image11.png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hyperlink" Target="http://buckeyebox.osu.edu/" TargetMode="External"/><Relationship Id="rId2" Type="http://schemas.openxmlformats.org/officeDocument/2006/relationships/hyperlink" Target="https://odee.osu.edu/distance-education" TargetMode="External"/><Relationship Id="rId1" Type="http://schemas.openxmlformats.org/officeDocument/2006/relationships/slideMaster" Target="../slideMasters/slideMaster4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1.png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922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9937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A0A215-A752-40EA-B2E6-7338BE0D00C1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A1DF5-64F4-4E74-B8C9-8DD569CB51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301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562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245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703214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351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995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035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933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48039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4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43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82155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254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739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HR PeopleSoft 9.2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529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HR PeopleSoft 9.2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004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HR PeopleSoft 9.2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195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HR PeopleSoft 9.2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689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HR PeopleSoft 9.2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120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HR PeopleSoft 9.2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34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HR PeopleSoft 9.2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9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40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671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735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636D6E"/>
          </a:solidFill>
          <a:ln>
            <a:solidFill>
              <a:srgbClr val="636D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B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974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638142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539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591385"/>
          </a:xfrm>
          <a:prstGeom prst="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526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3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63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822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969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92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3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18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991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B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832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8351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591385"/>
          </a:xfrm>
          <a:prstGeom prst="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146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89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51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E7ACB02C-A902-4367-8282-A8F452D71B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6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Task Force on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Affordability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E7ACB02C-A902-4367-8282-A8F452D71B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762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Force on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Affordability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E7ACB02C-A902-4367-8282-A8F452D71B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45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577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354117" y="643637"/>
            <a:ext cx="7313508" cy="369332"/>
          </a:xfrm>
          <a:prstGeom prst="rect">
            <a:avLst/>
          </a:prstGeom>
          <a:extLst/>
        </p:spPr>
        <p:txBody>
          <a:bodyPr lIns="0" tIns="0" rIns="0" bIns="0">
            <a:spAutoFit/>
          </a:bodyPr>
          <a:lstStyle>
            <a:lvl1pPr>
              <a:defRPr lang="en-US" sz="2400" noProof="0" dirty="0" smtClean="0">
                <a:latin typeface="Georgia" pitchFamily="18" charset="0"/>
              </a:defRPr>
            </a:lvl1pPr>
          </a:lstStyle>
          <a:p>
            <a:pPr marL="0" lvl="0"/>
            <a:r>
              <a:rPr lang="en-US" noProof="0" dirty="0" smtClean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" r="59293" b="88418"/>
          <a:stretch/>
        </p:blipFill>
        <p:spPr>
          <a:xfrm>
            <a:off x="0" y="25892"/>
            <a:ext cx="3722255" cy="64947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717521" y="6544361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 defTabSz="457200"/>
            <a:fld id="{1299A0D9-CE83-408C-B848-AB28CEA3F325}" type="slidenum">
              <a:rPr lang="en-US" sz="1000">
                <a:solidFill>
                  <a:srgbClr val="595959"/>
                </a:solidFill>
                <a:latin typeface="Georgia" pitchFamily="18" charset="0"/>
              </a:rPr>
              <a:pPr algn="r" defTabSz="457200"/>
              <a:t>‹#›</a:t>
            </a:fld>
            <a:endParaRPr lang="en-US" sz="1000" dirty="0">
              <a:solidFill>
                <a:srgbClr val="595959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0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1609-459A-4CFE-86D0-8CBDC010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4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1609-459A-4CFE-86D0-8CBDC010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67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1609-459A-4CFE-86D0-8CBDC010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666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1609-459A-4CFE-86D0-8CBDC010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804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1609-459A-4CFE-86D0-8CBDC010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7322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1609-459A-4CFE-86D0-8CBDC010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3954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1609-459A-4CFE-86D0-8CBDC010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9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155637-6912-4165-80A5-B68522B79CB7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1609-459A-4CFE-86D0-8CBDC010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8778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1609-459A-4CFE-86D0-8CBDC010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63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2242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1609-459A-4CFE-86D0-8CBDC010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6324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1609-459A-4CFE-86D0-8CBDC010E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794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 descr="add specific description" title="add specific title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3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11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8951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9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63857"/>
            <a:ext cx="9144000" cy="6094144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0000"/>
              </a:solidFill>
            </a:endParaRPr>
          </a:p>
        </p:txBody>
      </p:sp>
      <p:sp>
        <p:nvSpPr>
          <p:cNvPr id="8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95634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 descr="add specific descript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 descr="add specific description" title="add specific title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3573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dd specific description of photo" title="Add specific title of photo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 descr="add specific description 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 descr="add specific description" title="add specific title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591385"/>
          </a:xfrm>
          <a:prstGeom prst="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5444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dd specific description" title="add specific titl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 descr="add specific description" title="add specific title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 descr="add specific descripton&#10;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 descr="add specific descripton" title="add specific title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70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 descr="add specific description&#10;" title="add specific title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40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HR PeopleSoft 9.2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00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017472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HR PeopleSoft 9.2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36374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HR PeopleSoft 9.2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6595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HR PeopleSoft 9.2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2323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HR PeopleSoft 9.2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150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HR PeopleSoft 9.2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HR PeopleSoft 9.2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38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4284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264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855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2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8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591385"/>
          </a:xfrm>
          <a:prstGeom prst="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783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1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02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181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HR PeopleSoft 9.2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571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HR PeopleSoft 9.2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5625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HR PeopleSoft 9.2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207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HR PeopleSoft 9.2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40508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HR PeopleSoft 9.2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443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HR PeopleSoft 9.2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5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8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HR PeopleSoft 9.2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458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520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223056" y="1258888"/>
            <a:ext cx="8704939" cy="5370512"/>
          </a:xfrm>
          <a:prstGeom prst="rect">
            <a:avLst/>
          </a:prstGeom>
          <a:ln>
            <a:noFill/>
          </a:ln>
        </p:spPr>
        <p:txBody>
          <a:bodyPr lIns="91438" tIns="45719" rIns="91438" bIns="45719"/>
          <a:lstStyle>
            <a:lvl1pPr marL="228594" indent="-228594">
              <a:defRPr sz="2800" b="1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94" indent="-228594">
              <a:spcBef>
                <a:spcPts val="3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07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9" y="229811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 lIns="91438" tIns="45719" rIns="91438" bIns="45719"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07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5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3"/>
            <a:ext cx="7194020" cy="4417351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lIns="91438" tIns="45719" rIns="91438" bIns="45719"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07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9" y="229811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 lIns="91438" tIns="45719" rIns="91438" bIns="45719"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07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590" y="1117571"/>
            <a:ext cx="4688910" cy="948296"/>
          </a:xfrm>
          <a:prstGeom prst="rect">
            <a:avLst/>
          </a:prstGeom>
        </p:spPr>
        <p:txBody>
          <a:bodyPr vert="horz" lIns="91438" tIns="45719" rIns="91438" bIns="45719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903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0170"/>
            <a:ext cx="9144000" cy="5947833"/>
          </a:xfrm>
          <a:prstGeom prst="rect">
            <a:avLst/>
          </a:prstGeom>
          <a:solidFill>
            <a:srgbClr val="636D6E"/>
          </a:solidFill>
          <a:ln>
            <a:solidFill>
              <a:srgbClr val="636D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9" y="242139"/>
            <a:ext cx="3392206" cy="668812"/>
          </a:xfrm>
          <a:prstGeom prst="rect">
            <a:avLst/>
          </a:prstGeom>
          <a:solidFill>
            <a:srgbClr val="636D6E"/>
          </a:solidFill>
          <a:ln>
            <a:solidFill>
              <a:srgbClr val="636D6E"/>
            </a:solidFill>
          </a:ln>
        </p:spPr>
        <p:txBody>
          <a:bodyPr lIns="91438" tIns="45719" rIns="91438" bIns="45719"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07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3"/>
            <a:ext cx="7194020" cy="4417351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 lIns="91438" tIns="45719" rIns="91438" bIns="45719"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07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00590" y="1117571"/>
            <a:ext cx="4688910" cy="948296"/>
          </a:xfrm>
          <a:prstGeom prst="rect">
            <a:avLst/>
          </a:prstGeom>
        </p:spPr>
        <p:txBody>
          <a:bodyPr vert="horz" lIns="91438" tIns="45719" rIns="91438" bIns="45719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1630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9" y="229811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 lIns="91438" tIns="45719" rIns="91438" bIns="45719"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ln>
                  <a:noFill/>
                </a:ln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07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1" y="5480332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lIns="91438" tIns="45719" rIns="91438" bIns="45719"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07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543101"/>
            <a:ext cx="7200384" cy="3789979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91438" tIns="45719" rIns="91438" bIns="45719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00590" y="1117571"/>
            <a:ext cx="4688910" cy="948296"/>
          </a:xfrm>
          <a:prstGeom prst="rect">
            <a:avLst/>
          </a:prstGeom>
        </p:spPr>
        <p:txBody>
          <a:bodyPr vert="horz" lIns="91438" tIns="45719" rIns="91438" bIns="45719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6092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 lIns="91438" tIns="45719" rIns="91438" bIns="45719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9" y="229811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 lIns="91438" tIns="45719" rIns="91438" bIns="45719"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07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3" y="1419172"/>
            <a:ext cx="3998889" cy="1832029"/>
          </a:xfrm>
          <a:prstGeom prst="rect">
            <a:avLst/>
          </a:prstGeom>
          <a:ln w="38100" cmpd="sng">
            <a:noFill/>
          </a:ln>
          <a:effectLst/>
        </p:spPr>
        <p:txBody>
          <a:bodyPr lIns="91438" tIns="45719" rIns="91438" bIns="45719"/>
          <a:lstStyle>
            <a:lvl1pPr marL="91438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38" indent="182876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8" indent="182876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07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00590" y="1117571"/>
            <a:ext cx="4688910" cy="948296"/>
          </a:xfrm>
          <a:prstGeom prst="rect">
            <a:avLst/>
          </a:prstGeom>
        </p:spPr>
        <p:txBody>
          <a:bodyPr vert="horz" lIns="91438" tIns="45719" rIns="91438" bIns="45719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2085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923936"/>
            <a:ext cx="3883850" cy="5934064"/>
          </a:xfrm>
          <a:prstGeom prst="rect">
            <a:avLst/>
          </a:prstGeom>
        </p:spPr>
        <p:txBody>
          <a:bodyPr vert="horz" lIns="91438" tIns="45719" rIns="91438" bIns="45719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5" y="1830388"/>
            <a:ext cx="4701503" cy="4220456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lIns="91438" tIns="45719" rIns="91438" bIns="45719"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636D6E"/>
                </a:solidFill>
              </a:defRPr>
            </a:lvl3pPr>
            <a:lvl5pPr marL="502907" indent="0">
              <a:spcBef>
                <a:spcPts val="350"/>
              </a:spcBef>
              <a:buNone/>
              <a:defRPr sz="1600">
                <a:solidFill>
                  <a:srgbClr val="636D6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9" y="229811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 lIns="91438" tIns="45719" rIns="91438" bIns="45719"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07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92" y="1052954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lIns="91438" tIns="45719" rIns="91438" bIns="45719"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rgbClr val="636D6E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07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00590" y="1117571"/>
            <a:ext cx="4688910" cy="948296"/>
          </a:xfrm>
          <a:prstGeom prst="rect">
            <a:avLst/>
          </a:prstGeom>
        </p:spPr>
        <p:txBody>
          <a:bodyPr vert="horz" lIns="91438" tIns="45719" rIns="91438" bIns="45719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0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9" y="229811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 lIns="91438" tIns="45719" rIns="91438" bIns="45719"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07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92" y="1052954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lIns="91438" tIns="45719" rIns="91438" bIns="45719"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rgbClr val="636D6E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07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4" y="1830389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lIns="91438" tIns="45719" rIns="91438" bIns="45719"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07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00590" y="1117571"/>
            <a:ext cx="4688910" cy="948296"/>
          </a:xfrm>
          <a:prstGeom prst="rect">
            <a:avLst/>
          </a:prstGeom>
        </p:spPr>
        <p:txBody>
          <a:bodyPr vert="horz" lIns="91438" tIns="45719" rIns="91438" bIns="45719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75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15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867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8197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636D6E"/>
          </a:solidFill>
          <a:ln>
            <a:solidFill>
              <a:srgbClr val="636D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9436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638142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7985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591385"/>
          </a:xfrm>
          <a:prstGeom prst="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3729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2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36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974975"/>
            <a:ext cx="9144000" cy="2962275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5" name="Picture 8" descr="TheOhioStateUniversity-Horiz-RGBHE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600200"/>
            <a:ext cx="64246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57200" y="3511550"/>
            <a:ext cx="7923213" cy="82232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  <a:ea typeface="MS PGothic"/>
                <a:cs typeface="MS P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509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560888"/>
            <a:ext cx="7923213" cy="990600"/>
          </a:xfrm>
        </p:spPr>
        <p:txBody>
          <a:bodyPr/>
          <a:lstStyle>
            <a:lvl1pPr algn="ctr">
              <a:lnSpc>
                <a:spcPct val="75000"/>
              </a:lnSpc>
              <a:spcBef>
                <a:spcPct val="50000"/>
              </a:spcBef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88658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88" y="1336675"/>
            <a:ext cx="8226425" cy="47593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1E050-EAB6-4375-A141-16E838192D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478090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3263" y="3140075"/>
            <a:ext cx="7772400" cy="1362075"/>
          </a:xfrm>
        </p:spPr>
        <p:txBody>
          <a:bodyPr/>
          <a:lstStyle>
            <a:lvl1pPr algn="l">
              <a:defRPr sz="32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5993A-C02A-4CCF-BA9F-352D8E6218E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127343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708150"/>
            <a:ext cx="4037012" cy="438785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08150"/>
            <a:ext cx="4037013" cy="438785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F803C-07FA-4407-88A1-7A8DB7CF375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351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283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1704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EB990-3148-425D-981B-7E5C0135B53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779188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A94A6-900C-4A41-9A31-DFC38AA8814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751265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BEF17-6E13-4081-A542-D74C72C529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533147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E2F92-A185-42A1-B658-5A108A0CC19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361535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CC857-A80B-417E-8BD0-BC24A54C4E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74940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30E61F-9523-41F2-B27D-3547E4AF876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541766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995363"/>
            <a:ext cx="2055813" cy="5100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995363"/>
            <a:ext cx="6018212" cy="5100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61D77-7910-4788-A306-EAA86548205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419473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ellow -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333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3539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686" y="6086692"/>
            <a:ext cx="956114" cy="6002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4375053"/>
            <a:ext cx="144584" cy="2286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417981"/>
            <a:ext cx="4953000" cy="609600"/>
          </a:xfrm>
          <a:prstGeom prst="rect">
            <a:avLst/>
          </a:prstGeom>
        </p:spPr>
        <p:txBody>
          <a:bodyPr vert="horz" lIns="0" anchor="ctr"/>
          <a:lstStyle>
            <a:lvl1pPr marL="0" indent="0">
              <a:buNone/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87039" y="4332381"/>
            <a:ext cx="5029200" cy="313944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15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Topic Title</a:t>
            </a:r>
            <a:endParaRPr lang="en-US" dirty="0"/>
          </a:p>
        </p:txBody>
      </p:sp>
      <p:pic>
        <p:nvPicPr>
          <p:cNvPr id="30" name="Picture 29" descr="SectionDivider_PhotoArea.png"/>
          <p:cNvPicPr>
            <a:picLocks noChangeAspect="1"/>
          </p:cNvPicPr>
          <p:nvPr userDrawn="1"/>
        </p:nvPicPr>
        <p:blipFill>
          <a:blip r:embed="rId4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762" y="1"/>
            <a:ext cx="9320177" cy="460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8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0147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76999"/>
          </a:xfrm>
        </p:spPr>
        <p:txBody>
          <a:bodyPr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4589"/>
            <a:ext cx="8229600" cy="4722812"/>
          </a:xfrm>
        </p:spPr>
        <p:txBody>
          <a:bodyPr/>
          <a:lstStyle>
            <a:lvl2pPr marL="454025" indent="-219075">
              <a:defRPr/>
            </a:lvl2pPr>
            <a:lvl3pPr marL="692150" indent="-228600">
              <a:defRPr/>
            </a:lvl3pPr>
            <a:lvl4pPr marL="914400" indent="-225425">
              <a:defRPr/>
            </a:lvl4pPr>
            <a:lvl5pPr marL="1143000" indent="-2317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514350"/>
            <a:ext cx="8229600" cy="219075"/>
          </a:xfrm>
        </p:spPr>
        <p:txBody>
          <a:bodyPr/>
          <a:lstStyle>
            <a:lvl1pPr>
              <a:buNone/>
              <a:defRPr sz="1600">
                <a:solidFill>
                  <a:srgbClr val="E11B2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30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01625"/>
            <a:ext cx="8226425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141413"/>
            <a:ext cx="8226425" cy="495458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43650"/>
            <a:ext cx="5097463" cy="285750"/>
          </a:xfrm>
          <a:prstGeom prst="rect">
            <a:avLst/>
          </a:prstGeom>
        </p:spPr>
        <p:txBody>
          <a:bodyPr/>
          <a:lstStyle>
            <a:lvl1pPr>
              <a:defRPr b="0"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4DEF29-1CAA-445B-A554-1C13F2CF9A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489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header and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4" y="1144588"/>
            <a:ext cx="8410575" cy="375827"/>
          </a:xfrm>
        </p:spPr>
        <p:txBody>
          <a:bodyPr/>
          <a:lstStyle>
            <a:lvl1pPr marL="0" indent="0">
              <a:buNone/>
              <a:defRPr sz="1800" b="0"/>
            </a:lvl1pPr>
            <a:lvl2pPr marL="0" indent="0">
              <a:spcAft>
                <a:spcPts val="400"/>
              </a:spcAft>
              <a:buNone/>
              <a:defRPr/>
            </a:lvl2pPr>
            <a:lvl3pPr marL="228600" indent="-228600">
              <a:buFont typeface="Wingdings" panose="05000000000000000000" pitchFamily="2" charset="2"/>
              <a:buChar char="§"/>
              <a:defRPr/>
            </a:lvl3pPr>
            <a:lvl4pPr marL="571500" indent="-225425">
              <a:buFont typeface="Arial" panose="020B0604020202020204" pitchFamily="34" charset="0"/>
              <a:buChar char="–"/>
              <a:defRPr/>
            </a:lvl4pPr>
            <a:lvl5pPr marL="917575" indent="-2317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9700603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think-cell Slide" r:id="rId4" imgW="369" imgH="369" progId="TCLayout.ActiveDocument.1">
                  <p:embed/>
                </p:oleObj>
              </mc:Choice>
              <mc:Fallback>
                <p:oleObj name="think-cell Slide" r:id="rId4" imgW="369" imgH="36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+mj-lt"/>
                <a:sym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04800" y="914400"/>
            <a:ext cx="8537575" cy="5105400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  <a:p>
            <a:pPr lvl="1">
              <a:spcBef>
                <a:spcPts val="0"/>
              </a:spcBef>
            </a:pPr>
            <a:r>
              <a:rPr lang="en-US" smtClean="0"/>
              <a:t>Second level</a:t>
            </a:r>
          </a:p>
          <a:p>
            <a:pPr marL="514350" lvl="2">
              <a:spcBef>
                <a:spcPts val="0"/>
              </a:spcBef>
              <a:buFont typeface="Arial" pitchFamily="34" charset="0"/>
              <a:buChar char="‒"/>
              <a:tabLst/>
            </a:pPr>
            <a:r>
              <a:rPr lang="en-US" smtClean="0"/>
              <a:t>Third level</a:t>
            </a:r>
          </a:p>
          <a:p>
            <a:pPr marL="742950" lvl="3">
              <a:spcBef>
                <a:spcPts val="0"/>
              </a:spcBef>
              <a:buSzPct val="120000"/>
              <a:buFont typeface="Arial" pitchFamily="34" charset="0"/>
              <a:buChar char="▫"/>
            </a:pPr>
            <a:r>
              <a:rPr lang="en-US" smtClean="0"/>
              <a:t>Fourth level</a:t>
            </a:r>
          </a:p>
          <a:p>
            <a:pPr marL="971550" lvl="4">
              <a:spcBef>
                <a:spcPts val="0"/>
              </a:spcBef>
              <a:buSzPct val="89000"/>
              <a:buFont typeface="Arial" pitchFamily="34" charset="0"/>
              <a:buChar char="‒"/>
            </a:pPr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7093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82" y="262268"/>
            <a:ext cx="7478713" cy="539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2313" y="962025"/>
            <a:ext cx="3857625" cy="528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962025"/>
            <a:ext cx="3857625" cy="528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6291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7326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0522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7161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2138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591385"/>
          </a:xfrm>
          <a:prstGeom prst="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74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756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8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81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295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 descr="add specific description" title="add specific title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3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11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0972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2507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63857"/>
            <a:ext cx="9144000" cy="6094144"/>
          </a:xfrm>
          <a:prstGeom prst="rect">
            <a:avLst/>
          </a:prstGeom>
          <a:solidFill>
            <a:srgbClr val="636D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0000"/>
              </a:solidFill>
            </a:endParaRPr>
          </a:p>
        </p:txBody>
      </p:sp>
      <p:sp>
        <p:nvSpPr>
          <p:cNvPr id="8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ln>
                  <a:noFill/>
                </a:ln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ln>
                  <a:noFill/>
                </a:ln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7773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 descr="add specific descript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 descr="add specific description" title="add specific title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3186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dd specific description of photo" title="Add specific title of photo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 descr="add specific description 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 descr="add specific description" title="add specific title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591385"/>
          </a:xfrm>
          <a:prstGeom prst="rect">
            <a:avLst/>
          </a:prstGeom>
          <a:ln w="19050" cmpd="sng">
            <a:noFill/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6857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dd specific description" title="add specific titl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 descr="add specific description" title="add specific title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 descr="add specific descripton&#10;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 descr="add specific descripton" title="add specific title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8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 descr="add specific description&#10;" title="add specific title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47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5429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270932" y="1637731"/>
            <a:ext cx="8568267" cy="4780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879" indent="-167879">
              <a:buFont typeface="Arial" panose="020B0604020202020204" pitchFamily="34" charset="0"/>
              <a:buChar char="•"/>
              <a:defRPr sz="1350"/>
            </a:lvl1pPr>
            <a:lvl2pPr marL="433388" indent="-180975">
              <a:buSzPct val="81000"/>
              <a:buFont typeface="Courier New" panose="02070309020205020404" pitchFamily="49" charset="0"/>
              <a:buChar char="o"/>
              <a:defRPr sz="1350"/>
            </a:lvl2pPr>
            <a:lvl4pPr marL="900113" indent="-214313">
              <a:buFont typeface="Wingdings" panose="05000000000000000000" pitchFamily="2" charset="2"/>
              <a:buChar char="Ø"/>
              <a:defRPr sz="1350"/>
            </a:lvl4pPr>
            <a:lvl5pPr marL="1419225" indent="-214313">
              <a:buFont typeface="Arial" panose="020B0604020202020204" pitchFamily="34" charset="0"/>
              <a:buChar char="•"/>
              <a:defRPr sz="1350"/>
            </a:lvl5pPr>
            <a:lvl6pPr marL="1928813" indent="-214313">
              <a:buFont typeface="Arial" panose="020B0604020202020204" pitchFamily="34" charset="0"/>
              <a:buChar char="•"/>
              <a:defRPr sz="135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965267" y="-3018"/>
            <a:ext cx="6061166" cy="913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1776" y="1009652"/>
            <a:ext cx="8666163" cy="628081"/>
          </a:xfrm>
        </p:spPr>
        <p:txBody>
          <a:bodyPr>
            <a:noAutofit/>
          </a:bodyPr>
          <a:lstStyle>
            <a:lvl1pPr>
              <a:defRPr sz="1350" b="1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156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95004" y="1734526"/>
            <a:ext cx="8204858" cy="4417351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algn="l">
              <a:lnSpc>
                <a:spcPts val="6300"/>
              </a:lnSpc>
              <a:spcBef>
                <a:spcPts val="0"/>
              </a:spcBef>
              <a:defRPr sz="3300" b="1" baseline="0">
                <a:solidFill>
                  <a:schemeClr val="tx1"/>
                </a:solidFill>
              </a:defRPr>
            </a:lvl1pPr>
            <a:lvl2pPr marL="0">
              <a:spcBef>
                <a:spcPts val="45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377180" indent="0">
              <a:spcBef>
                <a:spcPts val="263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 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965267" y="-3018"/>
            <a:ext cx="6061166" cy="913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195199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71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47255" y="1734526"/>
            <a:ext cx="8008915" cy="4417351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>
            <a:normAutofit/>
          </a:bodyPr>
          <a:lstStyle>
            <a:lvl1pPr marL="685800" indent="-685800" algn="l">
              <a:lnSpc>
                <a:spcPts val="6300"/>
              </a:lnSpc>
              <a:spcBef>
                <a:spcPts val="0"/>
              </a:spcBef>
              <a:defRPr sz="3000" b="1" baseline="0">
                <a:solidFill>
                  <a:schemeClr val="bg1"/>
                </a:solidFill>
              </a:defRPr>
            </a:lvl1pPr>
            <a:lvl2pPr marL="0">
              <a:spcBef>
                <a:spcPts val="45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377180" indent="0">
              <a:spcBef>
                <a:spcPts val="263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</a:t>
            </a:r>
          </a:p>
          <a:p>
            <a:pPr lvl="0"/>
            <a:r>
              <a:rPr lang="en-US" dirty="0"/>
              <a:t>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44711831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2" y="5372672"/>
            <a:ext cx="3392207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1800" baseline="-25000">
                <a:solidFill>
                  <a:srgbClr val="BB0000"/>
                </a:solidFill>
              </a:defRPr>
            </a:lvl1pPr>
            <a:lvl2pPr marL="0">
              <a:spcBef>
                <a:spcPts val="45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377180" indent="0">
              <a:spcBef>
                <a:spcPts val="263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350" dirty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98037" y="1741847"/>
            <a:ext cx="7200384" cy="3789979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>
            <a:normAutofit/>
          </a:bodyPr>
          <a:lstStyle>
            <a:lvl1pPr algn="ctr">
              <a:defRPr lang="en-US" sz="5400" b="0" smtClean="0">
                <a:solidFill>
                  <a:schemeClr val="tx1"/>
                </a:solidFill>
                <a:cs typeface="Arial"/>
              </a:defRPr>
            </a:lvl1pPr>
          </a:lstStyle>
          <a:p>
            <a:pPr lvl="0"/>
            <a:r>
              <a:rPr lang="en-US" sz="4875" b="0" dirty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4875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4875" b="0" dirty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4875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4875" b="0" dirty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4256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Full slide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5" y="1436106"/>
            <a:ext cx="3998889" cy="1695867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342900" indent="-342900">
              <a:lnSpc>
                <a:spcPts val="2580"/>
              </a:lnSpc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  <a:defRPr sz="1500" b="1">
                <a:solidFill>
                  <a:schemeClr val="tx1"/>
                </a:solidFill>
              </a:defRPr>
            </a:lvl1pPr>
            <a:lvl2pPr marL="685800" indent="-342900">
              <a:spcBef>
                <a:spcPts val="225"/>
              </a:spcBef>
              <a:spcAft>
                <a:spcPts val="225"/>
              </a:spcAft>
              <a:buClr>
                <a:srgbClr val="BB00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1028700" indent="-342900">
              <a:spcBef>
                <a:spcPts val="225"/>
              </a:spcBef>
              <a:spcAft>
                <a:spcPts val="225"/>
              </a:spcAft>
              <a:buClr>
                <a:srgbClr val="BB00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3pPr>
            <a:lvl5pPr marL="377180" indent="0">
              <a:spcBef>
                <a:spcPts val="263"/>
              </a:spcBef>
              <a:buFont typeface="Arial"/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965267" y="-3018"/>
            <a:ext cx="6061166" cy="913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569763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923936"/>
            <a:ext cx="3883851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½ slide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6" y="1097282"/>
            <a:ext cx="4701503" cy="5259071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None/>
              <a:defRPr sz="1650">
                <a:solidFill>
                  <a:schemeClr val="tx1"/>
                </a:solidFill>
              </a:defRPr>
            </a:lvl1pPr>
            <a:lvl2pPr marL="519113" indent="-342900">
              <a:spcBef>
                <a:spcPts val="225"/>
              </a:spcBef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89410" indent="-303610">
              <a:spcBef>
                <a:spcPts val="225"/>
              </a:spcBef>
              <a:buFont typeface="Wingdings" panose="05000000000000000000" pitchFamily="2" charset="2"/>
              <a:buChar char="§"/>
              <a:defRPr sz="1350" baseline="0">
                <a:solidFill>
                  <a:schemeClr val="tx1"/>
                </a:solidFill>
              </a:defRPr>
            </a:lvl4pPr>
            <a:lvl5pPr marL="1547813" indent="-342900">
              <a:spcBef>
                <a:spcPts val="225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  <a:lvl6pPr marL="2018110" indent="-303610">
              <a:spcBef>
                <a:spcPts val="225"/>
              </a:spcBef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965267" y="-3018"/>
            <a:ext cx="6061166" cy="913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001685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228601" y="1118509"/>
            <a:ext cx="8727621" cy="5306785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258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45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377180" indent="0">
              <a:spcBef>
                <a:spcPts val="263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chart/graph/table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965267" y="-3018"/>
            <a:ext cx="6061166" cy="913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855809"/>
      </p:ext>
    </p:extLst>
  </p:cSld>
  <p:clrMapOvr>
    <a:masterClrMapping/>
  </p:clrMapOvr>
  <p:transition spd="slow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57995" y="1108263"/>
            <a:ext cx="868600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4501" y="6643966"/>
            <a:ext cx="2573227" cy="19620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675" dirty="0">
                <a:solidFill>
                  <a:srgbClr val="7F7F7F"/>
                </a:solidFill>
                <a:cs typeface="Arial" pitchFamily="34" charset="0"/>
              </a:rPr>
              <a:t>Copyright © 2015 Accenture All rights reserved.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44698" y="6616727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675" smtClean="0">
                <a:solidFill>
                  <a:srgbClr val="7F7F7F"/>
                </a:solidFill>
                <a:cs typeface="Arial" pitchFamily="34" charset="0"/>
              </a:rPr>
              <a:pPr algn="r"/>
              <a:t>‹#›</a:t>
            </a:fld>
            <a:endParaRPr lang="en-CA" sz="675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70258" y="1158580"/>
            <a:ext cx="8210840" cy="438401"/>
          </a:xfr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tx2"/>
                </a:solidFill>
              </a:defRPr>
            </a:lvl1pPr>
          </a:lstStyle>
          <a:p>
            <a:endParaRPr lang="en-CA" sz="1050" i="1" dirty="0">
              <a:solidFill>
                <a:schemeClr val="tx2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965267" y="-3018"/>
            <a:ext cx="6061166" cy="9131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474871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ED1A-AB61-AD47-B69D-4B0EBF0704CB}" type="datetimeFigureOut">
              <a:rPr lang="en-US" smtClean="0">
                <a:solidFill>
                  <a:prstClr val="black"/>
                </a:solidFill>
              </a:rPr>
              <a:pPr/>
              <a:t>6/22/2018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346F-312D-9A4B-9DDC-9B743EAE7F3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2053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>
            <a:normAutofit/>
          </a:bodyPr>
          <a:lstStyle>
            <a:lvl1pPr marL="0" indent="0">
              <a:spcBef>
                <a:spcPts val="90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173831" indent="-173831">
              <a:spcBef>
                <a:spcPts val="468"/>
              </a:spcBef>
              <a:buFont typeface="Arial" pitchFamily="34" charset="0"/>
              <a:buChar char="•"/>
              <a:defRPr sz="788"/>
            </a:lvl2pPr>
            <a:lvl3pPr marL="342900" indent="-173831">
              <a:buFont typeface="Arial" pitchFamily="34" charset="0"/>
              <a:buChar char="–"/>
              <a:defRPr sz="750"/>
            </a:lvl3pPr>
            <a:lvl4pPr marL="516731" indent="-169069">
              <a:buFont typeface="Arial" pitchFamily="34" charset="0"/>
              <a:buChar char="•"/>
              <a:defRPr sz="675"/>
            </a:lvl4pPr>
            <a:lvl5pPr marL="685800" indent="-169069">
              <a:buFont typeface="Arial" pitchFamily="34" charset="0"/>
              <a:buChar char="–"/>
              <a:tabLst/>
              <a:defRPr sz="600"/>
            </a:lvl5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965267" y="-3018"/>
            <a:ext cx="6061166" cy="91319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MASTER TITLE SLIDE HEADLINE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5793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7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70932" y="1139982"/>
            <a:ext cx="8568267" cy="5277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9113" marR="0" lvl="1" indent="-242888" algn="l" rtl="0"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375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31081" marR="0" lvl="3" indent="-250031" algn="l" rtl="0"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50194" marR="0" lvl="4" indent="-264319" algn="l" rtl="0"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6700" algn="l" rtl="0">
              <a:spcBef>
                <a:spcPts val="225"/>
              </a:spcBef>
              <a:spcAft>
                <a:spcPts val="225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795" marR="0" lvl="6" indent="-85669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686" marR="0" lvl="7" indent="-8566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577" marR="0" lvl="8" indent="-8565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2965267" y="-3018"/>
            <a:ext cx="6061165" cy="913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87349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270932" y="1737209"/>
            <a:ext cx="8568267" cy="4680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6pPr marL="2057400" indent="-342900">
              <a:defRPr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965267" y="-3018"/>
            <a:ext cx="6061166" cy="913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1776" y="1009652"/>
            <a:ext cx="8666163" cy="628081"/>
          </a:xfrm>
        </p:spPr>
        <p:txBody>
          <a:bodyPr>
            <a:noAutofit/>
          </a:bodyPr>
          <a:lstStyle>
            <a:lvl1pPr>
              <a:defRPr sz="1350" b="1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4861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95004" y="1734526"/>
            <a:ext cx="8204858" cy="4417351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algn="l">
              <a:lnSpc>
                <a:spcPts val="6300"/>
              </a:lnSpc>
              <a:spcBef>
                <a:spcPts val="0"/>
              </a:spcBef>
              <a:defRPr sz="3300" b="1" baseline="0">
                <a:solidFill>
                  <a:schemeClr val="tx1"/>
                </a:solidFill>
              </a:defRPr>
            </a:lvl1pPr>
            <a:lvl2pPr marL="0">
              <a:spcBef>
                <a:spcPts val="45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377180" indent="0">
              <a:spcBef>
                <a:spcPts val="263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 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965267" y="-3018"/>
            <a:ext cx="6061166" cy="913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382814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71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47255" y="1734526"/>
            <a:ext cx="8008915" cy="4417351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>
            <a:normAutofit/>
          </a:bodyPr>
          <a:lstStyle>
            <a:lvl1pPr marL="685800" indent="-685800" algn="l">
              <a:lnSpc>
                <a:spcPts val="6300"/>
              </a:lnSpc>
              <a:spcBef>
                <a:spcPts val="0"/>
              </a:spcBef>
              <a:defRPr sz="3000" b="1" baseline="0">
                <a:solidFill>
                  <a:schemeClr val="bg1"/>
                </a:solidFill>
              </a:defRPr>
            </a:lvl1pPr>
            <a:lvl2pPr marL="0">
              <a:spcBef>
                <a:spcPts val="45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377180" indent="0">
              <a:spcBef>
                <a:spcPts val="263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</a:t>
            </a:r>
          </a:p>
          <a:p>
            <a:pPr lvl="0"/>
            <a:r>
              <a:rPr lang="en-US" dirty="0"/>
              <a:t>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61614900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2" y="5372672"/>
            <a:ext cx="3392207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1800" baseline="-25000">
                <a:solidFill>
                  <a:srgbClr val="BB0000"/>
                </a:solidFill>
              </a:defRPr>
            </a:lvl1pPr>
            <a:lvl2pPr marL="0">
              <a:spcBef>
                <a:spcPts val="45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377180" indent="0">
              <a:spcBef>
                <a:spcPts val="263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350" dirty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98037" y="1741847"/>
            <a:ext cx="7200384" cy="3789979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>
            <a:normAutofit/>
          </a:bodyPr>
          <a:lstStyle>
            <a:lvl1pPr algn="ctr">
              <a:defRPr lang="en-US" sz="5400" b="0" smtClean="0">
                <a:solidFill>
                  <a:schemeClr val="tx1"/>
                </a:solidFill>
                <a:cs typeface="Arial"/>
              </a:defRPr>
            </a:lvl1pPr>
          </a:lstStyle>
          <a:p>
            <a:pPr lvl="0"/>
            <a:r>
              <a:rPr lang="en-US" sz="4875" b="0" dirty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4875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4875" b="0" dirty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4875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4875" b="0" dirty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4669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Full slide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5" y="1436106"/>
            <a:ext cx="3998889" cy="1695867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342900" indent="-342900">
              <a:lnSpc>
                <a:spcPts val="2580"/>
              </a:lnSpc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  <a:defRPr sz="1500" b="1">
                <a:solidFill>
                  <a:schemeClr val="tx1"/>
                </a:solidFill>
              </a:defRPr>
            </a:lvl1pPr>
            <a:lvl2pPr marL="685800" indent="-342900">
              <a:spcBef>
                <a:spcPts val="225"/>
              </a:spcBef>
              <a:spcAft>
                <a:spcPts val="225"/>
              </a:spcAft>
              <a:buClr>
                <a:srgbClr val="BB00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1028700" indent="-342900">
              <a:spcBef>
                <a:spcPts val="225"/>
              </a:spcBef>
              <a:spcAft>
                <a:spcPts val="225"/>
              </a:spcAft>
              <a:buClr>
                <a:srgbClr val="BB00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3pPr>
            <a:lvl5pPr marL="377180" indent="0">
              <a:spcBef>
                <a:spcPts val="263"/>
              </a:spcBef>
              <a:buFont typeface="Arial"/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965267" y="-3018"/>
            <a:ext cx="6061166" cy="913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793652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923936"/>
            <a:ext cx="3883851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½ slide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6" y="1097282"/>
            <a:ext cx="4701503" cy="5259071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None/>
              <a:defRPr sz="1650">
                <a:solidFill>
                  <a:schemeClr val="tx1"/>
                </a:solidFill>
              </a:defRPr>
            </a:lvl1pPr>
            <a:lvl2pPr marL="519113" indent="-342900">
              <a:spcBef>
                <a:spcPts val="225"/>
              </a:spcBef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89410" indent="-303610">
              <a:spcBef>
                <a:spcPts val="225"/>
              </a:spcBef>
              <a:buFont typeface="Wingdings" panose="05000000000000000000" pitchFamily="2" charset="2"/>
              <a:buChar char="§"/>
              <a:defRPr sz="1350" baseline="0">
                <a:solidFill>
                  <a:schemeClr val="tx1"/>
                </a:solidFill>
              </a:defRPr>
            </a:lvl4pPr>
            <a:lvl5pPr marL="1547813" indent="-342900">
              <a:spcBef>
                <a:spcPts val="225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  <a:lvl6pPr marL="2018110" indent="-303610">
              <a:spcBef>
                <a:spcPts val="225"/>
              </a:spcBef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965267" y="-3018"/>
            <a:ext cx="6061166" cy="913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26087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228601" y="1118509"/>
            <a:ext cx="8727621" cy="5306785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258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45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377180" indent="0">
              <a:spcBef>
                <a:spcPts val="263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chart/graph/table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965267" y="-3018"/>
            <a:ext cx="6061166" cy="913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0943511"/>
      </p:ext>
    </p:extLst>
  </p:cSld>
  <p:clrMapOvr>
    <a:masterClrMapping/>
  </p:clrMapOvr>
  <p:transition spd="slow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57995" y="1108263"/>
            <a:ext cx="868600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4501" y="6643966"/>
            <a:ext cx="2573227" cy="19620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675" dirty="0">
                <a:solidFill>
                  <a:srgbClr val="7F7F7F"/>
                </a:solidFill>
                <a:cs typeface="Arial" pitchFamily="34" charset="0"/>
              </a:rPr>
              <a:t>Copyright © 2015 Accenture All rights reserved.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44698" y="6616727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675" smtClean="0">
                <a:solidFill>
                  <a:srgbClr val="7F7F7F"/>
                </a:solidFill>
                <a:cs typeface="Arial" pitchFamily="34" charset="0"/>
              </a:rPr>
              <a:pPr algn="r"/>
              <a:t>‹#›</a:t>
            </a:fld>
            <a:endParaRPr lang="en-CA" sz="675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70258" y="1158580"/>
            <a:ext cx="8210840" cy="438401"/>
          </a:xfr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tx2"/>
                </a:solidFill>
              </a:defRPr>
            </a:lvl1pPr>
          </a:lstStyle>
          <a:p>
            <a:endParaRPr lang="en-CA" sz="1050" i="1" dirty="0">
              <a:solidFill>
                <a:schemeClr val="tx2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965267" y="-3018"/>
            <a:ext cx="6061166" cy="9131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67897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ED1A-AB61-AD47-B69D-4B0EBF0704CB}" type="datetimeFigureOut">
              <a:rPr lang="en-US" smtClean="0">
                <a:solidFill>
                  <a:prstClr val="black"/>
                </a:solidFill>
              </a:rPr>
              <a:pPr/>
              <a:t>6/22/2018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346F-312D-9A4B-9DDC-9B743EAE7F3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79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37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ding - Title, Content, Text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rgbClr val="656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715932" y="1529318"/>
            <a:ext cx="4089404" cy="4198164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100" b="0" u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800" dirty="0"/>
              <a:t>Click here to add text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38140" y="1542778"/>
            <a:ext cx="3962928" cy="4198164"/>
          </a:xfrm>
        </p:spPr>
        <p:txBody>
          <a:bodyPr/>
          <a:lstStyle>
            <a:lvl1pPr marL="0" indent="0">
              <a:buNone/>
              <a:defRPr u="none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39" y="6176556"/>
            <a:ext cx="3267463" cy="469393"/>
          </a:xfrm>
          <a:prstGeom prst="rect">
            <a:avLst/>
          </a:prstGeom>
        </p:spPr>
      </p:pic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38139" y="246643"/>
            <a:ext cx="8467196" cy="760412"/>
          </a:xfrm>
        </p:spPr>
        <p:txBody>
          <a:bodyPr anchor="b"/>
          <a:lstStyle>
            <a:lvl1pPr algn="l">
              <a:buNone/>
              <a:defRPr sz="3000" b="1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1" y="6208235"/>
            <a:ext cx="43043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b="1" dirty="0">
                <a:solidFill>
                  <a:srgbClr val="808080">
                    <a:lumMod val="75000"/>
                  </a:srgbClr>
                </a:solidFill>
                <a:cs typeface="Arial" panose="020B0604020202020204" pitchFamily="34" charset="0"/>
              </a:rPr>
              <a:t>enterprise-project@osu.edu</a:t>
            </a:r>
          </a:p>
        </p:txBody>
      </p:sp>
    </p:spTree>
    <p:extLst>
      <p:ext uri="{BB962C8B-B14F-4D97-AF65-F5344CB8AC3E}">
        <p14:creationId xmlns:p14="http://schemas.microsoft.com/office/powerpoint/2010/main" val="181750309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231776" y="1737209"/>
            <a:ext cx="8607424" cy="4680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6pPr marL="2057400" indent="-342900">
              <a:defRPr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65267" y="-3018"/>
            <a:ext cx="6061166" cy="913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9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1776" y="1009652"/>
            <a:ext cx="8666163" cy="628081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95004" y="1734526"/>
            <a:ext cx="8204858" cy="4417351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algn="l">
              <a:lnSpc>
                <a:spcPts val="6300"/>
              </a:lnSpc>
              <a:spcBef>
                <a:spcPts val="0"/>
              </a:spcBef>
              <a:defRPr sz="3300" b="1" baseline="0">
                <a:solidFill>
                  <a:schemeClr val="tx1"/>
                </a:solidFill>
              </a:defRPr>
            </a:lvl1pPr>
            <a:lvl2pPr marL="0">
              <a:spcBef>
                <a:spcPts val="45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377180" indent="0">
              <a:spcBef>
                <a:spcPts val="263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 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65267" y="-3018"/>
            <a:ext cx="6061166" cy="913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049539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6858004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47255" y="1734526"/>
            <a:ext cx="8008915" cy="441735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685800" indent="-685800" algn="l">
              <a:lnSpc>
                <a:spcPts val="6300"/>
              </a:lnSpc>
              <a:spcBef>
                <a:spcPts val="0"/>
              </a:spcBef>
              <a:defRPr sz="3000" b="1" baseline="0">
                <a:solidFill>
                  <a:schemeClr val="bg1"/>
                </a:solidFill>
              </a:defRPr>
            </a:lvl1pPr>
            <a:lvl2pPr marL="0">
              <a:spcBef>
                <a:spcPts val="45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377180" indent="0">
              <a:spcBef>
                <a:spcPts val="263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</a:t>
            </a:r>
          </a:p>
          <a:p>
            <a:pPr lvl="0"/>
            <a:r>
              <a:rPr lang="en-US" dirty="0"/>
              <a:t>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216510268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685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C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47255" y="1734526"/>
            <a:ext cx="8008915" cy="441735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685800" indent="-685800" algn="l">
              <a:lnSpc>
                <a:spcPts val="6300"/>
              </a:lnSpc>
              <a:spcBef>
                <a:spcPts val="0"/>
              </a:spcBef>
              <a:defRPr sz="4500" b="1" baseline="0">
                <a:solidFill>
                  <a:srgbClr val="C00000"/>
                </a:solidFill>
                <a:latin typeface="Century Gothic" panose="020B0502020202020204" pitchFamily="34" charset="0"/>
              </a:defRPr>
            </a:lvl1pPr>
            <a:lvl2pPr marL="0">
              <a:spcBef>
                <a:spcPts val="45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377180" indent="0">
              <a:spcBef>
                <a:spcPts val="263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38267" y="1360647"/>
            <a:ext cx="0" cy="176197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0462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2" y="5372672"/>
            <a:ext cx="3392207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1800" baseline="-25000">
                <a:solidFill>
                  <a:srgbClr val="BB0000"/>
                </a:solidFill>
              </a:defRPr>
            </a:lvl1pPr>
            <a:lvl2pPr marL="0">
              <a:spcBef>
                <a:spcPts val="45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377180" indent="0">
              <a:spcBef>
                <a:spcPts val="263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350" dirty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98037" y="1741847"/>
            <a:ext cx="7200384" cy="3789979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>
            <a:normAutofit/>
          </a:bodyPr>
          <a:lstStyle>
            <a:lvl1pPr algn="ctr">
              <a:defRPr lang="en-US" sz="5400" b="0" smtClean="0">
                <a:solidFill>
                  <a:schemeClr val="tx1"/>
                </a:solidFill>
                <a:cs typeface="Arial"/>
              </a:defRPr>
            </a:lvl1pPr>
          </a:lstStyle>
          <a:p>
            <a:pPr lvl="0"/>
            <a:r>
              <a:rPr lang="en-US" sz="4875" b="0" dirty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4875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4875" b="0" dirty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4875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4875" b="0" dirty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3791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923936"/>
            <a:ext cx="3883851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½ slide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6" y="1097282"/>
            <a:ext cx="4701503" cy="5259071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None/>
              <a:defRPr sz="1650">
                <a:solidFill>
                  <a:schemeClr val="tx1"/>
                </a:solidFill>
              </a:defRPr>
            </a:lvl1pPr>
            <a:lvl2pPr marL="519113" indent="-342900">
              <a:spcBef>
                <a:spcPts val="225"/>
              </a:spcBef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89410" indent="-303610">
              <a:spcBef>
                <a:spcPts val="225"/>
              </a:spcBef>
              <a:buFont typeface="Wingdings" panose="05000000000000000000" pitchFamily="2" charset="2"/>
              <a:buChar char="§"/>
              <a:defRPr sz="1350" baseline="0">
                <a:solidFill>
                  <a:schemeClr val="tx1"/>
                </a:solidFill>
              </a:defRPr>
            </a:lvl4pPr>
            <a:lvl5pPr marL="1547813" indent="-342900">
              <a:spcBef>
                <a:spcPts val="225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  <a:lvl6pPr marL="2018110" indent="-303610">
              <a:spcBef>
                <a:spcPts val="225"/>
              </a:spcBef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65267" y="-3018"/>
            <a:ext cx="6061166" cy="913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585730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228601" y="1118509"/>
            <a:ext cx="8727621" cy="5306785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258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45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377180" indent="0">
              <a:spcBef>
                <a:spcPts val="263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chart/graph/table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65267" y="-3018"/>
            <a:ext cx="6061166" cy="913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4521408"/>
      </p:ext>
    </p:extLst>
  </p:cSld>
  <p:clrMapOvr>
    <a:masterClrMapping/>
  </p:clrMapOvr>
  <p:transition spd="slow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36"/>
            <a:ext cx="8229600" cy="480053"/>
          </a:xfrm>
        </p:spPr>
        <p:txBody>
          <a:bodyPr>
            <a:noAutofit/>
          </a:bodyPr>
          <a:lstStyle>
            <a:lvl1pPr marL="0" indent="0" algn="l">
              <a:buNone/>
              <a:defRPr sz="750">
                <a:solidFill>
                  <a:srgbClr val="7E858E"/>
                </a:solidFill>
              </a:defRPr>
            </a:lvl1pPr>
            <a:lvl2pPr marL="342900" indent="0" algn="l">
              <a:buNone/>
              <a:defRPr sz="675">
                <a:solidFill>
                  <a:srgbClr val="7E858E"/>
                </a:solidFill>
              </a:defRPr>
            </a:lvl2pPr>
            <a:lvl3pPr marL="685800" indent="0" algn="l">
              <a:buNone/>
              <a:defRPr sz="600">
                <a:solidFill>
                  <a:srgbClr val="7E858E"/>
                </a:solidFill>
              </a:defRPr>
            </a:lvl3pPr>
            <a:lvl4pPr marL="1028700" indent="0" algn="l">
              <a:buNone/>
              <a:defRPr sz="525">
                <a:solidFill>
                  <a:srgbClr val="7E858E"/>
                </a:solidFill>
              </a:defRPr>
            </a:lvl4pPr>
            <a:lvl5pPr marL="1371600" indent="0" algn="l">
              <a:buNone/>
              <a:defRPr sz="525">
                <a:solidFill>
                  <a:srgbClr val="7E858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3896" y="1508787"/>
            <a:ext cx="8229600" cy="3456384"/>
          </a:xfrm>
        </p:spPr>
        <p:txBody>
          <a:bodyPr/>
          <a:lstStyle>
            <a:lvl1pPr marL="0" indent="0" algn="l">
              <a:buNone/>
              <a:defRPr sz="900">
                <a:solidFill>
                  <a:srgbClr val="7E858E"/>
                </a:solidFill>
              </a:defRPr>
            </a:lvl1pPr>
            <a:lvl2pPr marL="342900" indent="0" algn="l">
              <a:buNone/>
              <a:defRPr sz="825">
                <a:solidFill>
                  <a:srgbClr val="7E858E"/>
                </a:solidFill>
              </a:defRPr>
            </a:lvl2pPr>
            <a:lvl3pPr marL="685800" indent="0" algn="l">
              <a:buNone/>
              <a:defRPr sz="788">
                <a:solidFill>
                  <a:srgbClr val="7E858E"/>
                </a:solidFill>
              </a:defRPr>
            </a:lvl3pPr>
            <a:lvl4pPr marL="1028700" indent="0" algn="l">
              <a:buNone/>
              <a:defRPr sz="750">
                <a:solidFill>
                  <a:srgbClr val="7E858E"/>
                </a:solidFill>
              </a:defRPr>
            </a:lvl4pPr>
            <a:lvl5pPr marL="1371600" indent="0" algn="l">
              <a:buNone/>
              <a:defRPr sz="750">
                <a:solidFill>
                  <a:srgbClr val="7E858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3655-21D1-4632-B605-A1E4B735C5B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6/22/2018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7265F-9614-4A98-AB0B-86722D06B0D6}" type="slidenum">
              <a:rPr lang="en-US" altLang="es-C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3247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"/>
            <a:ext cx="9144000" cy="48154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0" y="4815457"/>
            <a:ext cx="9144000" cy="689953"/>
          </a:xfrm>
          <a:prstGeom prst="rect">
            <a:avLst/>
          </a:prstGeom>
          <a:solidFill>
            <a:srgbClr val="077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28208" y="4933510"/>
            <a:ext cx="7823313" cy="4538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Presenter’s names go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28208" y="330202"/>
            <a:ext cx="7823313" cy="39285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7200" b="1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8" y="5962658"/>
            <a:ext cx="2450597" cy="46939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331796" y="5997299"/>
            <a:ext cx="30197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Project</a:t>
            </a:r>
          </a:p>
        </p:txBody>
      </p:sp>
    </p:spTree>
    <p:extLst>
      <p:ext uri="{BB962C8B-B14F-4D97-AF65-F5344CB8AC3E}">
        <p14:creationId xmlns:p14="http://schemas.microsoft.com/office/powerpoint/2010/main" val="107700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826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560710"/>
            <a:ext cx="9144000" cy="12972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0" y="2707443"/>
            <a:ext cx="9144000" cy="28532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15341" y="5742259"/>
            <a:ext cx="7543800" cy="8786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0" u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Presenter’s names go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15341" y="2892492"/>
            <a:ext cx="7543800" cy="2486671"/>
          </a:xfr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763" y="505579"/>
            <a:ext cx="2008955" cy="180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3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ef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77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850749" y="1012032"/>
            <a:ext cx="3485421" cy="1990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858727" y="4370168"/>
            <a:ext cx="3492794" cy="1990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850219" y="89167"/>
            <a:ext cx="3485880" cy="9228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1800" dirty="0"/>
              <a:t>Image title (add alternate text for screen readers)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858726" y="3442932"/>
            <a:ext cx="3485880" cy="9228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1800" dirty="0"/>
              <a:t>Image title (add alternate text for screen readers)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50219" y="3002230"/>
            <a:ext cx="3433665" cy="279885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here to add subtext explaining the graphic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850218" y="6360366"/>
            <a:ext cx="3433665" cy="279885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here to add subtext explaining the graphic</a:t>
            </a:r>
          </a:p>
          <a:p>
            <a:pPr lvl="0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279403"/>
            <a:ext cx="3500968" cy="6299199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3600" b="1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14408848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ef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77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07720" y="279403"/>
            <a:ext cx="3493348" cy="6299199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3600" b="1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SLIDE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868334" y="279403"/>
            <a:ext cx="3483187" cy="6299199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950" b="0" u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060715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3429002"/>
            <a:ext cx="9144000" cy="2167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15340" y="550865"/>
            <a:ext cx="7528560" cy="2276475"/>
          </a:xfrm>
        </p:spPr>
        <p:txBody>
          <a:bodyPr anchor="ctr"/>
          <a:lstStyle>
            <a:lvl1pPr marL="0" marR="0" indent="0" algn="ct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0000"/>
              </a:buClr>
              <a:buSzPct val="100000"/>
              <a:buFont typeface="Lucida Grande" charset="0"/>
              <a:buNone/>
              <a:tabLst/>
              <a:defRPr sz="4500" u="none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b="0" dirty="0" smtClean="0"/>
              <a:t>SECTION X: </a:t>
            </a:r>
            <a:br>
              <a:rPr lang="en-US" b="0" dirty="0" smtClean="0"/>
            </a:br>
            <a:r>
              <a:rPr lang="en-US" b="1" dirty="0" smtClean="0"/>
              <a:t>TITLE</a:t>
            </a:r>
            <a:endParaRPr lang="en-US" b="1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15340" y="3496733"/>
            <a:ext cx="7528560" cy="2032000"/>
          </a:xfrm>
        </p:spPr>
        <p:txBody>
          <a:bodyPr anchor="ctr"/>
          <a:lstStyle>
            <a:lvl1pPr marL="0" marR="0" indent="0" algn="ct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0000"/>
              </a:buClr>
              <a:buSzPct val="100000"/>
              <a:buFont typeface="Lucida Grande" charset="0"/>
              <a:buNone/>
              <a:tabLst/>
              <a:defRPr sz="2400" b="0" i="0" u="none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Have you considered organizing your presentation into sections?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8" y="6003298"/>
            <a:ext cx="2450597" cy="46939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324175" y="6037939"/>
            <a:ext cx="30197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Project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18248" y="6538530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5C881AA-F0C4-B947-803C-EA0A96934EAC}" type="slidenum">
              <a:rPr lang="en-US" sz="900" smtClean="0">
                <a:solidFill>
                  <a:prstClr val="black"/>
                </a:solidFill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688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901268"/>
            <a:ext cx="9144000" cy="9567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9144000" cy="59012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807721" y="5901270"/>
            <a:ext cx="7536180" cy="95673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3814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ing - Title, 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35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807720" y="1481669"/>
            <a:ext cx="7551420" cy="85963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950" b="0" u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07720" y="242719"/>
            <a:ext cx="7551420" cy="760412"/>
          </a:xfrm>
        </p:spPr>
        <p:txBody>
          <a:bodyPr anchor="ctr"/>
          <a:lstStyle>
            <a:lvl1pPr algn="l">
              <a:buNone/>
              <a:defRPr sz="3000" b="1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07720" y="2578366"/>
            <a:ext cx="7551420" cy="3149117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950" b="0" u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001863" y="6241974"/>
            <a:ext cx="2608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Project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1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ing - Title, Content, Text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715932" y="1529318"/>
            <a:ext cx="3627968" cy="4198164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950" b="0" u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800100" y="1542778"/>
            <a:ext cx="3500968" cy="4198164"/>
          </a:xfrm>
        </p:spPr>
        <p:txBody>
          <a:bodyPr/>
          <a:lstStyle>
            <a:lvl1pPr marL="0" indent="0">
              <a:buNone/>
              <a:defRPr u="none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63425"/>
            <a:ext cx="7543800" cy="760412"/>
          </a:xfrm>
        </p:spPr>
        <p:txBody>
          <a:bodyPr anchor="ctr"/>
          <a:lstStyle>
            <a:lvl1pPr algn="l">
              <a:buNone/>
              <a:defRPr sz="3000" b="1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001863" y="6241974"/>
            <a:ext cx="2608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Project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818248" y="6538530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5C881AA-F0C4-B947-803C-EA0A96934EAC}" type="slidenum">
              <a:rPr lang="en-US" sz="900" smtClean="0">
                <a:solidFill>
                  <a:prstClr val="black"/>
                </a:solidFill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0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ing -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807722" y="1481667"/>
            <a:ext cx="7543800" cy="4162995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950" b="0" u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07721" y="242719"/>
            <a:ext cx="7543800" cy="760412"/>
          </a:xfrm>
        </p:spPr>
        <p:txBody>
          <a:bodyPr anchor="ctr"/>
          <a:lstStyle>
            <a:lvl1pPr algn="l">
              <a:buNone/>
              <a:defRPr sz="3000" b="1" i="0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01863" y="6241974"/>
            <a:ext cx="2608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Project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2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7721" y="279400"/>
            <a:ext cx="3437255" cy="6299200"/>
          </a:xfrm>
        </p:spPr>
        <p:txBody>
          <a:bodyPr>
            <a:noAutofit/>
          </a:bodyPr>
          <a:lstStyle>
            <a:lvl1pPr marL="0" indent="0" algn="r">
              <a:buNone/>
              <a:defRPr sz="3600">
                <a:solidFill>
                  <a:srgbClr val="077186"/>
                </a:solidFill>
              </a:defRPr>
            </a:lvl1pPr>
            <a:lvl2pPr>
              <a:defRPr sz="3600">
                <a:solidFill>
                  <a:srgbClr val="077186"/>
                </a:solidFill>
              </a:defRPr>
            </a:lvl2pPr>
            <a:lvl3pPr>
              <a:defRPr sz="3600">
                <a:solidFill>
                  <a:srgbClr val="077186"/>
                </a:solidFill>
              </a:defRPr>
            </a:lvl3pPr>
            <a:lvl4pPr>
              <a:defRPr sz="3600">
                <a:solidFill>
                  <a:srgbClr val="077186"/>
                </a:solidFill>
              </a:defRPr>
            </a:lvl4pPr>
            <a:lvl5pPr>
              <a:defRPr sz="3600">
                <a:solidFill>
                  <a:srgbClr val="077186"/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CLICK HERE TO ADD A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851400" y="279400"/>
            <a:ext cx="3507740" cy="62992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endParaRPr lang="en-US" sz="1800" dirty="0" smtClean="0"/>
          </a:p>
          <a:p>
            <a:pPr lvl="0"/>
            <a:endParaRPr lang="en-US" sz="1800" dirty="0" smtClean="0"/>
          </a:p>
          <a:p>
            <a:pPr lvl="0"/>
            <a:endParaRPr lang="en-US" sz="1800" dirty="0" smtClean="0"/>
          </a:p>
          <a:p>
            <a:pPr lvl="0"/>
            <a:endParaRPr lang="en-US" sz="1800" dirty="0" smtClean="0"/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266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- Text &amp; Cont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07720" y="279401"/>
            <a:ext cx="3493348" cy="5001764"/>
          </a:xfr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 b="0" u="none" baseline="0">
                <a:solidFill>
                  <a:srgbClr val="0771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SLIDE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715932" y="2971799"/>
            <a:ext cx="3643208" cy="2309365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950" b="0" u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716464" y="279400"/>
            <a:ext cx="3642280" cy="240803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001863" y="6241974"/>
            <a:ext cx="2608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Project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839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866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- Text &amp; Cont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07720" y="279401"/>
            <a:ext cx="3493348" cy="5001764"/>
          </a:xfr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 b="0" u="none" baseline="0">
                <a:solidFill>
                  <a:srgbClr val="0771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SLIDE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716463" y="279403"/>
            <a:ext cx="3635057" cy="2300571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950" b="0" u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717522" y="2864339"/>
            <a:ext cx="3633998" cy="241682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001863" y="6241974"/>
            <a:ext cx="2608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Project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3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ing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"/>
            <a:ext cx="9144000" cy="59351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719667"/>
            <a:ext cx="9144000" cy="113833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" y="3595067"/>
            <a:ext cx="4621161" cy="1366684"/>
          </a:xfrm>
          <a:prstGeom prst="rect">
            <a:avLst/>
          </a:prstGeom>
          <a:solidFill>
            <a:schemeClr val="tx1">
              <a:lumMod val="95000"/>
              <a:lumOff val="5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07720" y="3839948"/>
            <a:ext cx="3446780" cy="84931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b="1" dirty="0" smtClean="0"/>
              <a:t>Click here to </a:t>
            </a:r>
            <a:r>
              <a:rPr lang="en-US" b="1" smtClean="0"/>
              <a:t>add a caption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8" y="6074418"/>
            <a:ext cx="2450597" cy="46939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324175" y="6088779"/>
            <a:ext cx="30197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Project</a:t>
            </a:r>
          </a:p>
        </p:txBody>
      </p:sp>
    </p:spTree>
    <p:extLst>
      <p:ext uri="{BB962C8B-B14F-4D97-AF65-F5344CB8AC3E}">
        <p14:creationId xmlns:p14="http://schemas.microsoft.com/office/powerpoint/2010/main" val="28842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eft - Content &amp; Bottom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77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868332" y="279401"/>
            <a:ext cx="3483189" cy="37253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07720" y="279400"/>
            <a:ext cx="3400744" cy="6299200"/>
          </a:xfrm>
        </p:spPr>
        <p:txBody>
          <a:bodyPr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68864" y="4346577"/>
            <a:ext cx="3482657" cy="2232025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466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eft - Content &amp; Top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77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868334" y="2353734"/>
            <a:ext cx="3483187" cy="4224866"/>
          </a:xfrm>
        </p:spPr>
        <p:txBody>
          <a:bodyPr/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79400"/>
            <a:ext cx="3459163" cy="6299200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600" b="1" dirty="0" smtClean="0"/>
              <a:t>CLICK HERE TO ADD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884738" y="279401"/>
            <a:ext cx="3466783" cy="1744663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 smtClean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235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07720" y="279402"/>
            <a:ext cx="3548380" cy="6299199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sz="3600" b="0" dirty="0" smtClean="0"/>
              <a:t>CLICK HERE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899025" y="279402"/>
            <a:ext cx="3452495" cy="629919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 sz="2100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b="1" dirty="0" smtClean="0">
              <a:solidFill>
                <a:srgbClr val="333333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b="1" dirty="0" smtClean="0">
              <a:solidFill>
                <a:srgbClr val="333333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b="1" dirty="0" smtClean="0">
              <a:solidFill>
                <a:srgbClr val="333333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b="1" dirty="0" smtClean="0">
              <a:solidFill>
                <a:srgbClr val="333333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b="1" dirty="0" smtClean="0">
              <a:solidFill>
                <a:srgbClr val="333333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 smtClean="0">
                <a:solidFill>
                  <a:srgbClr val="333333"/>
                </a:solidFill>
              </a:rPr>
              <a:t>Click here to add text</a:t>
            </a:r>
            <a:endParaRPr lang="en-US" sz="1800" b="1" dirty="0" smtClean="0">
              <a:solidFill>
                <a:srgbClr val="BB0000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818248" y="6538530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881AA-F0C4-B947-803C-EA0A96934EAC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algn="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44999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868331" y="746449"/>
            <a:ext cx="3426418" cy="1990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868334" y="3623736"/>
            <a:ext cx="3426418" cy="47240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 u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868333" y="4096139"/>
            <a:ext cx="3433665" cy="1990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868333" y="220134"/>
            <a:ext cx="3426418" cy="52631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 u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07720" y="220134"/>
            <a:ext cx="3577670" cy="6426728"/>
          </a:xfrm>
        </p:spPr>
        <p:txBody>
          <a:bodyPr anchor="t">
            <a:noAutofit/>
          </a:bodyPr>
          <a:lstStyle>
            <a:lvl1pPr marL="0" indent="0" algn="r">
              <a:buNone/>
              <a:defRPr sz="3600" baseline="0">
                <a:solidFill>
                  <a:srgbClr val="C00000"/>
                </a:solidFill>
              </a:defRPr>
            </a:lvl1pPr>
            <a:lvl2pPr>
              <a:defRPr sz="3600">
                <a:solidFill>
                  <a:srgbClr val="C00000"/>
                </a:solidFill>
              </a:defRPr>
            </a:lvl2pPr>
            <a:lvl3pPr>
              <a:defRPr sz="3600">
                <a:solidFill>
                  <a:srgbClr val="C00000"/>
                </a:solidFill>
              </a:defRPr>
            </a:lvl3pPr>
            <a:lvl4pPr>
              <a:defRPr sz="3600">
                <a:solidFill>
                  <a:srgbClr val="C00000"/>
                </a:solidFill>
              </a:defRPr>
            </a:lvl4pPr>
            <a:lvl5pPr>
              <a:defRPr sz="3600">
                <a:solidFill>
                  <a:srgbClr val="C00000"/>
                </a:solidFill>
              </a:defRPr>
            </a:lvl5pPr>
          </a:lstStyle>
          <a:p>
            <a:pPr lvl="0"/>
            <a:r>
              <a:rPr lang="en-US" smtClean="0"/>
              <a:t>CLICK </a:t>
            </a:r>
            <a:r>
              <a:rPr lang="en-US" dirty="0" smtClean="0"/>
              <a:t>HERE TO ADD TITLE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68332" y="2760364"/>
            <a:ext cx="3433665" cy="279885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here to add subtext explaining the graphic</a:t>
            </a:r>
          </a:p>
          <a:p>
            <a:pPr lvl="0"/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868332" y="6092798"/>
            <a:ext cx="3433665" cy="279885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here to add subtext explaining the graphic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99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Right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05867" y="0"/>
            <a:ext cx="4572000" cy="6858000"/>
          </a:xfrm>
          <a:prstGeom prst="rect">
            <a:avLst/>
          </a:prstGeom>
          <a:solidFill>
            <a:srgbClr val="077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4" y="279402"/>
            <a:ext cx="3433665" cy="1861632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868334" y="2382384"/>
            <a:ext cx="3433665" cy="3726587"/>
          </a:xfrm>
        </p:spPr>
        <p:txBody>
          <a:bodyPr/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07720" y="279403"/>
            <a:ext cx="3493348" cy="6299199"/>
          </a:xfr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 b="0" u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TITLE</a:t>
            </a:r>
            <a:endParaRPr lang="en-US" dirty="0">
              <a:solidFill>
                <a:srgbClr val="0771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5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Right -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605867" y="0"/>
            <a:ext cx="4572000" cy="6858000"/>
          </a:xfrm>
          <a:prstGeom prst="rect">
            <a:avLst/>
          </a:prstGeom>
          <a:solidFill>
            <a:srgbClr val="077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07720" y="279403"/>
            <a:ext cx="3493348" cy="6299199"/>
          </a:xfr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 b="0" u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TITLE</a:t>
            </a:r>
            <a:endParaRPr lang="en-US" dirty="0">
              <a:solidFill>
                <a:srgbClr val="077186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868334" y="292101"/>
            <a:ext cx="3483187" cy="6286499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1950" b="0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887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ing - Title, Heading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808191" y="1425683"/>
            <a:ext cx="7542858" cy="64571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950" b="0" u="none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>
                <a:solidFill>
                  <a:srgbClr val="333333"/>
                </a:solidFill>
              </a:rPr>
              <a:t>Click here to add heading</a:t>
            </a:r>
            <a:endParaRPr lang="en-US" dirty="0">
              <a:solidFill>
                <a:srgbClr val="07718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807720" y="2199081"/>
            <a:ext cx="7543801" cy="3254782"/>
          </a:xfrm>
        </p:spPr>
        <p:txBody>
          <a:bodyPr/>
          <a:lstStyle>
            <a:lvl1pPr marL="0" indent="0">
              <a:buNone/>
              <a:defRPr u="none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>
            <a:off x="3373330" y="2634433"/>
            <a:ext cx="6976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endParaRPr lang="en-U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 userDrawn="1"/>
        </p:nvSpPr>
        <p:spPr>
          <a:xfrm>
            <a:off x="6760581" y="2641191"/>
            <a:ext cx="7713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endParaRPr lang="en-U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07720" y="239713"/>
            <a:ext cx="7543801" cy="765175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000" b="1" dirty="0" smtClean="0"/>
              <a:t>CLICK HERE TO ADD TITLE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001863" y="6241974"/>
            <a:ext cx="2608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Project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88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828801"/>
            <a:ext cx="9143999" cy="5029199"/>
          </a:xfrm>
        </p:spPr>
        <p:txBody>
          <a:bodyPr lIns="731520" tIns="182880" rIns="731520" bIns="45720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here to add text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9143999" cy="1828800"/>
          </a:xfrm>
        </p:spPr>
        <p:txBody>
          <a:bodyPr lIns="731520" tIns="182880" rIns="731520" bIns="182880" anchor="ctr">
            <a:normAutofit/>
          </a:bodyPr>
          <a:lstStyle>
            <a:lvl1pPr marL="0" indent="0">
              <a:buNone/>
              <a:defRPr sz="405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sz="4050" b="1" dirty="0" smtClean="0"/>
              <a:t>CLICK HERE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1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4383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, Text - 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"/>
            <a:ext cx="9144000" cy="1828800"/>
          </a:xfrm>
          <a:solidFill>
            <a:schemeClr val="accent1"/>
          </a:solidFill>
        </p:spPr>
        <p:txBody>
          <a:bodyPr lIns="731520" tIns="182880" rIns="731520" bIns="182880" anchor="ctr"/>
          <a:lstStyle>
            <a:lvl1pPr marL="0" indent="0">
              <a:lnSpc>
                <a:spcPct val="100000"/>
              </a:lnSpc>
              <a:buNone/>
              <a:defRPr sz="6000" b="1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7949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828802"/>
            <a:ext cx="9144000" cy="4135699"/>
          </a:xfrm>
        </p:spPr>
        <p:txBody>
          <a:bodyPr lIns="731520" tIns="457200" rIns="731520" bIns="457200">
            <a:normAutofit/>
          </a:bodyPr>
          <a:lstStyle>
            <a:lvl1pPr marL="0" indent="0">
              <a:lnSpc>
                <a:spcPct val="60000"/>
              </a:lnSpc>
              <a:buNone/>
              <a:defRPr/>
            </a:lvl1pPr>
          </a:lstStyle>
          <a:p>
            <a:pPr>
              <a:lnSpc>
                <a:spcPct val="100000"/>
              </a:lnSpc>
            </a:pPr>
            <a:r>
              <a:rPr lang="en-US" sz="1800" b="1" i="1" dirty="0">
                <a:latin typeface="Arial" charset="0"/>
                <a:cs typeface="Arial" charset="0"/>
              </a:rPr>
              <a:t>Presenter Name(s)</a:t>
            </a:r>
          </a:p>
          <a:p>
            <a:pPr>
              <a:lnSpc>
                <a:spcPct val="100000"/>
              </a:lnSpc>
            </a:pPr>
            <a:endParaRPr lang="en-US" sz="1050" b="1" dirty="0">
              <a:solidFill>
                <a:srgbClr val="666666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sz="2100" b="1" dirty="0" smtClean="0">
                <a:solidFill>
                  <a:srgbClr val="666666"/>
                </a:solidFill>
                <a:latin typeface="Arial" charset="0"/>
                <a:cs typeface="Arial" charset="0"/>
              </a:rPr>
              <a:t>Enterprise Project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2100" dirty="0" smtClean="0">
                <a:solidFill>
                  <a:srgbClr val="666666"/>
                </a:solidFill>
                <a:latin typeface="Arial" charset="0"/>
                <a:cs typeface="Arial" charset="0"/>
              </a:rPr>
              <a:t>100 Mount Hall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2100" dirty="0" smtClean="0">
                <a:solidFill>
                  <a:srgbClr val="666666"/>
                </a:solidFill>
                <a:latin typeface="Arial" charset="0"/>
                <a:cs typeface="Arial" charset="0"/>
              </a:rPr>
              <a:t>(614) 292-8860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21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enterprise-project.osu.edu</a:t>
            </a:r>
            <a:endParaRPr lang="en-US" sz="2100" b="1" u="sng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001863" y="6241974"/>
            <a:ext cx="2608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Project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7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857984"/>
            <a:ext cx="9144000" cy="31031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/>
          </a:p>
        </p:txBody>
      </p:sp>
      <p:sp>
        <p:nvSpPr>
          <p:cNvPr id="10" name="Rectangle 9"/>
          <p:cNvSpPr/>
          <p:nvPr userDrawn="1"/>
        </p:nvSpPr>
        <p:spPr>
          <a:xfrm>
            <a:off x="0" y="2023353"/>
            <a:ext cx="9144000" cy="27723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04281" y="2347715"/>
            <a:ext cx="873543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 smtClean="0">
                <a:solidFill>
                  <a:schemeClr val="bg1"/>
                </a:solidFill>
              </a:rPr>
              <a:t>Office of Distance Education</a:t>
            </a:r>
            <a:r>
              <a:rPr lang="en-US" sz="4950" b="1" baseline="0" dirty="0" smtClean="0">
                <a:solidFill>
                  <a:schemeClr val="bg1"/>
                </a:solidFill>
              </a:rPr>
              <a:t> and eLearning</a:t>
            </a:r>
            <a:endParaRPr lang="en-US" sz="49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6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e 3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727"/>
            <a:ext cx="9144000" cy="440203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 userDrawn="1"/>
        </p:nvSpPr>
        <p:spPr>
          <a:xfrm>
            <a:off x="815340" y="1411333"/>
            <a:ext cx="7536180" cy="101566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135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annual conference and year-round event series that explores best practices, provocative theories, and recent advancements in teaching and learning with technology. </a:t>
            </a:r>
            <a:endParaRPr lang="en-US" sz="1500" b="1" u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hlinkClick r:id="rId3"/>
          </p:cNvPr>
          <p:cNvSpPr/>
          <p:nvPr userDrawn="1"/>
        </p:nvSpPr>
        <p:spPr>
          <a:xfrm>
            <a:off x="815340" y="2413558"/>
            <a:ext cx="2461846" cy="276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5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innovateu.osu.edu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626214" y="6241974"/>
            <a:ext cx="3141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Distance Education and eLearning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innovate-365-presenation-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1" y="271239"/>
            <a:ext cx="4111226" cy="70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72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ve Spaces 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6" descr="A rendering of plans for an active learning classroom in Campbell Hall 100 on The Ohio State University main campus." title="An Active Learning Classroom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5" b="19635"/>
          <a:stretch/>
        </p:blipFill>
        <p:spPr>
          <a:xfrm>
            <a:off x="0" y="2348896"/>
            <a:ext cx="9144000" cy="45074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 userDrawn="1"/>
        </p:nvSpPr>
        <p:spPr>
          <a:xfrm>
            <a:off x="815340" y="1378674"/>
            <a:ext cx="75361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Apply active learning pedagogy and use physical classroom spaces with intention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5340" y="270443"/>
            <a:ext cx="7536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SPACES PROGRAM</a:t>
            </a:r>
          </a:p>
        </p:txBody>
      </p:sp>
      <p:sp>
        <p:nvSpPr>
          <p:cNvPr id="3" name="Rectangle 2">
            <a:hlinkClick r:id="rId3"/>
          </p:cNvPr>
          <p:cNvSpPr/>
          <p:nvPr userDrawn="1"/>
        </p:nvSpPr>
        <p:spPr>
          <a:xfrm>
            <a:off x="815341" y="1841736"/>
            <a:ext cx="3670625" cy="336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u.osu.edu/</a:t>
            </a:r>
            <a:r>
              <a:rPr kumimoji="0" lang="en-US" sz="15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innovativespaces</a:t>
            </a:r>
            <a:endParaRPr kumimoji="0" lang="en-US" sz="15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626214" y="6241974"/>
            <a:ext cx="3141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Distance Education and eLearning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EE Resourc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83920" y="1378673"/>
            <a:ext cx="792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questions? We have answers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07721" y="259284"/>
            <a:ext cx="7536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ODEE RESOURCE CENTER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 userDrawn="1"/>
        </p:nvSpPr>
        <p:spPr>
          <a:xfrm>
            <a:off x="883919" y="1912988"/>
            <a:ext cx="3573781" cy="36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resourcecenter.odee.osu.edu</a:t>
            </a:r>
            <a:endParaRPr lang="en-US" sz="18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626214" y="6241974"/>
            <a:ext cx="3141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Distance Education and eLearning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93703"/>
            <a:ext cx="6858000" cy="39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6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nding - Title, Heading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485774" y="2638423"/>
            <a:ext cx="7104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en-U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>
            <a:off x="3373330" y="2634433"/>
            <a:ext cx="6976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endParaRPr lang="en-U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 userDrawn="1"/>
        </p:nvSpPr>
        <p:spPr>
          <a:xfrm>
            <a:off x="6760581" y="2641191"/>
            <a:ext cx="7713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endParaRPr lang="en-U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00100" y="336560"/>
            <a:ext cx="7551420" cy="83404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55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eLEARNING</a:t>
            </a:r>
            <a:r>
              <a:rPr lang="en-US" sz="25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 OFFICE HOURS</a:t>
            </a:r>
            <a:endParaRPr lang="en-US" sz="25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00101" y="1399694"/>
            <a:ext cx="755142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Get help with ODEE-supported tools at our weekly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in-person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office hours.</a:t>
            </a:r>
          </a:p>
          <a:p>
            <a:endParaRPr lang="en-US" sz="135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00100" y="5751433"/>
            <a:ext cx="75514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dates and locations: </a:t>
            </a:r>
          </a:p>
          <a:p>
            <a:r>
              <a:rPr lang="en-US" sz="195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resourcecenter.odee.osu.edu/workshops </a:t>
            </a:r>
            <a:endParaRPr lang="en-US" sz="195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3" y="2547215"/>
            <a:ext cx="6211075" cy="282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0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tance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07720" y="268357"/>
            <a:ext cx="79976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DISTANCE EDUCATION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hlinkClick r:id="rId2"/>
          </p:cNvPr>
          <p:cNvSpPr/>
          <p:nvPr userDrawn="1"/>
        </p:nvSpPr>
        <p:spPr>
          <a:xfrm>
            <a:off x="807720" y="1378675"/>
            <a:ext cx="5409744" cy="551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action="ppaction://hlinkfile"/>
              </a:rPr>
              <a:t>odee.osu.edu/distance-education</a:t>
            </a:r>
            <a:endParaRPr kumimoji="0" lang="en-US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626214" y="6241974"/>
            <a:ext cx="3141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Distance Education and eLearning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50" y="2651587"/>
            <a:ext cx="6060198" cy="27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5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Hel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868334" y="3325327"/>
            <a:ext cx="3475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0747" marR="0" lvl="0" indent="-260747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Classroom services</a:t>
            </a:r>
          </a:p>
          <a:p>
            <a:pPr marL="260747" marR="0" lvl="0" indent="-260747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Pre-course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walk through</a:t>
            </a:r>
          </a:p>
          <a:p>
            <a:pPr marL="260747" marR="0" lvl="0" indent="-260747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Real-time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hlinkClick r:id="rId2"/>
          </p:cNvPr>
          <p:cNvSpPr/>
          <p:nvPr userDrawn="1"/>
        </p:nvSpPr>
        <p:spPr>
          <a:xfrm>
            <a:off x="5159570" y="4758145"/>
            <a:ext cx="3312195" cy="35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classroom.osu.edu</a:t>
            </a:r>
            <a:endParaRPr lang="en-US" sz="18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626214" y="6241974"/>
            <a:ext cx="3141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Distance Education and eLearning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569" y="907563"/>
            <a:ext cx="1784354" cy="20804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7" r="10127" b="14266"/>
          <a:stretch/>
        </p:blipFill>
        <p:spPr>
          <a:xfrm>
            <a:off x="754380" y="2102900"/>
            <a:ext cx="3455377" cy="183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0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Resourc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 userDrawn="1"/>
        </p:nvSpPr>
        <p:spPr>
          <a:xfrm>
            <a:off x="807721" y="292467"/>
            <a:ext cx="7551420" cy="825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RESOURCE CENTER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868333" y="2635857"/>
            <a:ext cx="4188581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75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copyright </a:t>
            </a:r>
            <a:r>
              <a:rPr kumimoji="0" lang="en-US" sz="1875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questions?</a:t>
            </a:r>
            <a:endParaRPr kumimoji="0" lang="en-US" sz="1650" b="1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2" name="Rectangle 1">
            <a:hlinkClick r:id="rId2"/>
          </p:cNvPr>
          <p:cNvSpPr/>
          <p:nvPr userDrawn="1"/>
        </p:nvSpPr>
        <p:spPr>
          <a:xfrm>
            <a:off x="4868332" y="3294702"/>
            <a:ext cx="3323492" cy="395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5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go.osu.edu/copyright</a:t>
            </a:r>
            <a:endParaRPr lang="en-US" sz="165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hlinkClick r:id="rId4"/>
          </p:cNvPr>
          <p:cNvSpPr/>
          <p:nvPr userDrawn="1"/>
        </p:nvSpPr>
        <p:spPr>
          <a:xfrm>
            <a:off x="4868332" y="3773825"/>
            <a:ext cx="3323492" cy="395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5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libcopyright@osu.edu</a:t>
            </a:r>
            <a:endParaRPr lang="en-US" sz="165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626214" y="6241974"/>
            <a:ext cx="3141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Distance Education and eLearning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1" y="1979358"/>
            <a:ext cx="3094783" cy="325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6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tance Education Learning Teaching Acade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07720" y="1359574"/>
            <a:ext cx="3492138" cy="3572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771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DISTANCE EDUCATION LEARNING &amp; TEACHING ACADEMY (DELTA)</a:t>
            </a:r>
          </a:p>
          <a:p>
            <a:endParaRPr lang="en-US" sz="2400" b="1" dirty="0">
              <a:solidFill>
                <a:srgbClr val="077186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68334" y="878118"/>
            <a:ext cx="348318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and training for effective teaching and student success in online courses</a:t>
            </a:r>
            <a:r>
              <a:rPr kumimoji="0" lang="en-US" sz="16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65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7">
            <a:hlinkClick r:id="rId2"/>
          </p:cNvPr>
          <p:cNvSpPr/>
          <p:nvPr userDrawn="1"/>
        </p:nvSpPr>
        <p:spPr>
          <a:xfrm>
            <a:off x="4868334" y="2134198"/>
            <a:ext cx="3323492" cy="395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5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odee.osu.edu/delta</a:t>
            </a:r>
            <a:endParaRPr lang="en-US" sz="165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626214" y="6241974"/>
            <a:ext cx="3141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Distance Education and eLearning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Content Placeholder 4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3" b="24738"/>
          <a:stretch/>
        </p:blipFill>
        <p:spPr>
          <a:xfrm>
            <a:off x="4868333" y="3224597"/>
            <a:ext cx="3263279" cy="20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004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0136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DL &amp; Accessi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807720" y="359594"/>
            <a:ext cx="7543801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UDL &amp;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ACCESSIBILITY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Helps address the differences of attention, communication, learning, hearing, visual, and mobility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to make your course accessible and engaging for all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learners. </a:t>
            </a:r>
          </a:p>
        </p:txBody>
      </p:sp>
      <p:sp>
        <p:nvSpPr>
          <p:cNvPr id="15" name="Rectangle 14">
            <a:hlinkClick r:id="rId2"/>
          </p:cNvPr>
          <p:cNvSpPr/>
          <p:nvPr userDrawn="1"/>
        </p:nvSpPr>
        <p:spPr>
          <a:xfrm>
            <a:off x="807720" y="4992986"/>
            <a:ext cx="6047171" cy="66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resourcecenter.odee.osu.edu/accessibility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 action="ppaction://hlinkfile"/>
              </a:rPr>
              <a:t> 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626214" y="6241974"/>
            <a:ext cx="3141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Distance Education and eLearning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81" y="2329632"/>
            <a:ext cx="3057676" cy="384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827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arning Support Office H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15340" y="2012185"/>
            <a:ext cx="3625232" cy="1615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771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eLEARNING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771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SUPPORT OFFICE HOURS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7718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44536" y="410038"/>
            <a:ext cx="3506985" cy="310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 help with ODEE-supported tools at our weekly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in-person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virtual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office hours.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Carmen (Canvas)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CarmenConnect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CarmenWiki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Mediasite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Research In View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Top Hat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U.OSU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4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Find dates and locations: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hlinkClick r:id="rId2"/>
          </p:cNvPr>
          <p:cNvSpPr/>
          <p:nvPr userDrawn="1"/>
        </p:nvSpPr>
        <p:spPr>
          <a:xfrm>
            <a:off x="4844535" y="4485797"/>
            <a:ext cx="3506986" cy="783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resourcecenter.odee.osu.edu/workshops 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626214" y="6241974"/>
            <a:ext cx="3141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Distance Education and eLearning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238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fordable Learning Ex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07720" y="2121323"/>
            <a:ext cx="3492138" cy="20492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771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AFFORDABLE LEARNING EXCHANGE</a:t>
            </a:r>
          </a:p>
          <a:p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68334" y="3000825"/>
            <a:ext cx="3483187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Promote affordable learning by </a:t>
            </a:r>
            <a:r>
              <a:rPr kumimoji="0" lang="en-US" sz="16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re-imagining 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textbook. Adopt, adapt, create, and share open educational resources.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5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650" b="1" i="0" u="sng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hlinkClick r:id="rId2"/>
          </p:cNvPr>
          <p:cNvSpPr/>
          <p:nvPr userDrawn="1"/>
        </p:nvSpPr>
        <p:spPr>
          <a:xfrm>
            <a:off x="4868334" y="4934013"/>
            <a:ext cx="3483187" cy="395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5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affordablelearning.osu.edu</a:t>
            </a:r>
            <a:endParaRPr lang="en-US" sz="165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626214" y="6241974"/>
            <a:ext cx="3141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Distance Education and eLearning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Content Placeholder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47" y="350256"/>
            <a:ext cx="2396319" cy="279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987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EE G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800101" y="1994930"/>
            <a:ext cx="3517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077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ODEE</a:t>
            </a:r>
          </a:p>
          <a:p>
            <a:pPr algn="r"/>
            <a:r>
              <a:rPr lang="en-US" sz="3600" b="1" dirty="0">
                <a:solidFill>
                  <a:srgbClr val="077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68334" y="3388652"/>
            <a:ext cx="3490807" cy="127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nova"/>
              </a:rPr>
              <a:t>ODEE Grants Program provides more than $200,000 in time and money each year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i="0" u="none" baseline="0" dirty="0">
                <a:solidFill>
                  <a:schemeClr val="bg2"/>
                </a:solidFill>
                <a:effectLst/>
                <a:latin typeface="proximanova"/>
              </a:rPr>
              <a:t>o</a:t>
            </a:r>
            <a:r>
              <a:rPr lang="is-IS" sz="1650" b="1" u="non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dee.osu.edu/grants</a:t>
            </a: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hlinkClick r:id="rId2"/>
          </p:cNvPr>
          <p:cNvSpPr/>
          <p:nvPr userDrawn="1"/>
        </p:nvSpPr>
        <p:spPr>
          <a:xfrm>
            <a:off x="4868334" y="4647126"/>
            <a:ext cx="3490807" cy="395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5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odee.osu.edu/</a:t>
            </a:r>
            <a:r>
              <a:rPr lang="en-US" sz="165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odee</a:t>
            </a:r>
            <a:r>
              <a:rPr lang="en-US" sz="165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-grants</a:t>
            </a:r>
            <a:endParaRPr lang="en-US" sz="165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626214" y="6241974"/>
            <a:ext cx="3141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Distance Education and eLearning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Content Placeholder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06" y="427494"/>
            <a:ext cx="2331941" cy="272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8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857984"/>
            <a:ext cx="9144000" cy="31031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/>
          </a:p>
        </p:txBody>
      </p:sp>
      <p:sp>
        <p:nvSpPr>
          <p:cNvPr id="15" name="Rectangle 14"/>
          <p:cNvSpPr/>
          <p:nvPr userDrawn="1"/>
        </p:nvSpPr>
        <p:spPr>
          <a:xfrm>
            <a:off x="0" y="2023353"/>
            <a:ext cx="9144000" cy="27723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04281" y="2347714"/>
            <a:ext cx="873543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 smtClean="0">
                <a:solidFill>
                  <a:schemeClr val="bg1"/>
                </a:solidFill>
              </a:rPr>
              <a:t>Office of the Chief Information Officer</a:t>
            </a:r>
            <a:endParaRPr lang="en-US" sz="49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4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ncials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815340" y="1378674"/>
            <a:ext cx="7543801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Ohio State’s outdated Finance System is being replaces with a modern, cloud-based Financials System (Workday). The resulting processes and reporting will be more consistent, easier to use and understand.</a:t>
            </a:r>
          </a:p>
          <a:p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i="0" u="sng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340" y="259284"/>
            <a:ext cx="7543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FINIANCIALS PROJECT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hlinkClick r:id="rId2"/>
          </p:cNvPr>
          <p:cNvSpPr/>
          <p:nvPr/>
        </p:nvSpPr>
        <p:spPr>
          <a:xfrm>
            <a:off x="815339" y="2322174"/>
            <a:ext cx="4551600" cy="336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ocio.osu.edu/workday-finance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5917"/>
            <a:ext cx="9144000" cy="311858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993164" y="6241974"/>
            <a:ext cx="271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Chief Information Officer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78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U Wirel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800101" y="1378675"/>
            <a:ext cx="7543800" cy="10776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Ohio State University wireless data network services allow OSU students, faculty, staff and guests to connect while on the go.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1" y="249808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OSU WIRELESS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00101" y="2332866"/>
            <a:ext cx="2781462" cy="36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wireless.osu.edu</a:t>
            </a:r>
            <a:endParaRPr lang="en-US" sz="18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75" y="3007500"/>
            <a:ext cx="3690851" cy="242633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5993164" y="6241974"/>
            <a:ext cx="271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Chief Information Officer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98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urity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807721" y="147011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nova"/>
              </a:rPr>
              <a:t>All</a:t>
            </a:r>
            <a:r>
              <a:rPr lang="en-US" sz="1800" b="0" i="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nova"/>
              </a:rPr>
              <a:t> security services can be ordered through the OCIO Self-Service website.</a:t>
            </a:r>
            <a:endParaRPr lang="en-US" sz="18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proximanov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721" y="268357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SECURITY SERVICES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hlinkClick r:id="rId2"/>
          </p:cNvPr>
          <p:cNvSpPr/>
          <p:nvPr/>
        </p:nvSpPr>
        <p:spPr>
          <a:xfrm>
            <a:off x="807720" y="2346327"/>
            <a:ext cx="5440679" cy="47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osuitsm.service-now.com/</a:t>
            </a:r>
            <a:r>
              <a:rPr lang="en-US" sz="18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selfservice</a:t>
            </a:r>
            <a:endParaRPr lang="en-US" sz="18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51" y="3150100"/>
            <a:ext cx="2123699" cy="2481077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993164" y="6241974"/>
            <a:ext cx="271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Chief Information Officer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ckey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820137" y="1411333"/>
            <a:ext cx="7531383" cy="76290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1350"/>
              </a:spcAft>
              <a:buClrTx/>
              <a:buSzTx/>
              <a:buFontTx/>
              <a:buNone/>
              <a:tabLst/>
              <a:defRPr/>
            </a:pPr>
            <a:r>
              <a:rPr lang="en-US" sz="15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en-US" sz="15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BuckeyeBar</a:t>
            </a:r>
            <a:r>
              <a:rPr lang="en-US" sz="15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offers face-to-face technology consultation and service to Ohio State students, faculty and staff.</a:t>
            </a:r>
            <a:endParaRPr lang="en-US" sz="1500" b="1" u="none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820137" y="2108235"/>
            <a:ext cx="5943600" cy="47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ocio.osu.edu/help/locations</a:t>
            </a:r>
            <a:endParaRPr lang="en-US" sz="18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7" y="318412"/>
            <a:ext cx="3952637" cy="6006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745"/>
            <a:ext cx="9144000" cy="325975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993164" y="6241974"/>
            <a:ext cx="271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Chief Information Officer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4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-Hel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7800" y="3325327"/>
            <a:ext cx="3093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556" marR="0" lvl="0" indent="-259556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service desk</a:t>
            </a:r>
          </a:p>
          <a:p>
            <a:pPr marL="259556" marR="0" lvl="0" indent="-259556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hour support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9556" marR="0" lvl="0" indent="-259556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days a week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hlinkClick r:id="rId2"/>
          </p:cNvPr>
          <p:cNvSpPr/>
          <p:nvPr/>
        </p:nvSpPr>
        <p:spPr>
          <a:xfrm>
            <a:off x="5509260" y="4713875"/>
            <a:ext cx="2842260" cy="35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8help@osu.edu</a:t>
            </a:r>
            <a:endParaRPr lang="en-US" sz="18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7720" y="2238516"/>
            <a:ext cx="38240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(614) 688-4357</a:t>
            </a:r>
          </a:p>
          <a:p>
            <a:r>
              <a:rPr lang="en-US" sz="6000" b="1" dirty="0" smtClean="0">
                <a:solidFill>
                  <a:srgbClr val="266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8-HELP</a:t>
            </a:r>
            <a:endParaRPr lang="en-US" sz="6000" b="1" dirty="0">
              <a:solidFill>
                <a:srgbClr val="266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99" y="888791"/>
            <a:ext cx="1491218" cy="198829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993164" y="6241974"/>
            <a:ext cx="271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Chief Information Officer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8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82155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945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SL Certific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796290" y="260919"/>
            <a:ext cx="7551420" cy="825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SSL CERTIFICATES</a:t>
            </a:r>
            <a:endParaRPr kumimoji="0" lang="de-DE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8334" y="2747617"/>
            <a:ext cx="4188581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75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Secure your website</a:t>
            </a:r>
            <a:endParaRPr kumimoji="0" lang="en-US" sz="1650" b="1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2" name="Rectangle 1">
            <a:hlinkClick r:id="rId2"/>
          </p:cNvPr>
          <p:cNvSpPr/>
          <p:nvPr/>
        </p:nvSpPr>
        <p:spPr>
          <a:xfrm>
            <a:off x="4868334" y="3380965"/>
            <a:ext cx="3767668" cy="395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5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go.osu.edu/certificate-kb</a:t>
            </a:r>
            <a:endParaRPr lang="en-US" sz="165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hlinkClick r:id="rId4"/>
          </p:cNvPr>
          <p:cNvSpPr/>
          <p:nvPr/>
        </p:nvSpPr>
        <p:spPr>
          <a:xfrm>
            <a:off x="4868334" y="3812298"/>
            <a:ext cx="3323492" cy="395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5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security@osu.edu</a:t>
            </a:r>
            <a:endParaRPr lang="en-US" sz="165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45" y="1949269"/>
            <a:ext cx="2679362" cy="3136959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993164" y="6241974"/>
            <a:ext cx="271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Chief Information Officer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17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eposi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7720" y="2121322"/>
            <a:ext cx="3492138" cy="20492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71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CODE REPOSITORY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7718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07718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8333" y="648930"/>
            <a:ext cx="3483188" cy="26350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5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Software repository management platform using</a:t>
            </a:r>
            <a:r>
              <a:rPr lang="en-US" sz="15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500" b="0" i="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git</a:t>
            </a:r>
            <a:r>
              <a:rPr lang="en-US" sz="15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</a:t>
            </a:r>
            <a:r>
              <a:rPr lang="en-US" sz="15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a university-wide resource for code management, code review, and general collaboration for software projects.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hlinkClick r:id="rId2"/>
          </p:cNvPr>
          <p:cNvSpPr/>
          <p:nvPr/>
        </p:nvSpPr>
        <p:spPr>
          <a:xfrm>
            <a:off x="4868332" y="2750306"/>
            <a:ext cx="3323492" cy="395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5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code.osu.edu</a:t>
            </a:r>
            <a:endParaRPr lang="en-US" sz="165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583" y="3483825"/>
            <a:ext cx="1512989" cy="201731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993164" y="6241974"/>
            <a:ext cx="271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Chief Information Officer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149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ckeye P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1" y="1705433"/>
            <a:ext cx="3779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BuckeyePass</a:t>
            </a:r>
            <a:r>
              <a:rPr lang="en-US" sz="18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 multi-factor authentication service which protects 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personal information in the Employee Self Service (ESS) system within Human Resources.  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hlinkClick r:id="rId2"/>
          </p:cNvPr>
          <p:cNvSpPr/>
          <p:nvPr/>
        </p:nvSpPr>
        <p:spPr>
          <a:xfrm>
            <a:off x="4572000" y="4544082"/>
            <a:ext cx="3445966" cy="66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buckeyepass.osu.edu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3" y="346095"/>
            <a:ext cx="3688077" cy="738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7" y="2001528"/>
            <a:ext cx="1172858" cy="321215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993164" y="6241974"/>
            <a:ext cx="271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Chief Information Officer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740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lf Service Hel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7720" y="2266100"/>
            <a:ext cx="363285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71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 HELP WITH SELF SERVICE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7718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4536" y="719495"/>
            <a:ext cx="3506985" cy="289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5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 help with OCIO Self Service by choosing one of the following options, or call the IT Service Desk directly at </a:t>
            </a:r>
            <a:r>
              <a:rPr lang="en-US" sz="1500" b="1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614-688-HELP</a:t>
            </a:r>
            <a:r>
              <a:rPr lang="en-US" sz="1500" b="1" i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(4357)</a:t>
            </a:r>
            <a:r>
              <a:rPr lang="en-US" sz="1500" b="1" i="0" u="none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500" b="1" i="0" u="none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Submit a Request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Request a Callback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BuckeyeBar</a:t>
            </a:r>
            <a:endParaRPr kumimoji="0" lang="en-US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Chat with an Agent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hlinkClick r:id="rId2"/>
          </p:cNvPr>
          <p:cNvSpPr/>
          <p:nvPr/>
        </p:nvSpPr>
        <p:spPr>
          <a:xfrm>
            <a:off x="4844536" y="4556917"/>
            <a:ext cx="3288350" cy="573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8help@osu.edu</a:t>
            </a:r>
            <a:endParaRPr kumimoji="0" lang="en-US" sz="1800" b="1" i="0" u="sng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993164" y="6241974"/>
            <a:ext cx="271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Chief Information Officer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267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ail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7720" y="2375237"/>
            <a:ext cx="3492138" cy="15414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71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EMAIL SERVICE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7718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0129" y="3718171"/>
            <a:ext cx="3463772" cy="1020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email and calendaring service for students and staff.</a:t>
            </a: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5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650" b="1" i="0" u="sng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hlinkClick r:id="rId2"/>
          </p:cNvPr>
          <p:cNvSpPr/>
          <p:nvPr/>
        </p:nvSpPr>
        <p:spPr>
          <a:xfrm>
            <a:off x="4880129" y="4712764"/>
            <a:ext cx="3158067" cy="395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5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email.osu.edu</a:t>
            </a:r>
            <a:endParaRPr lang="en-US" sz="165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153" y="589597"/>
            <a:ext cx="2398019" cy="270053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993164" y="6241974"/>
            <a:ext cx="271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Chief Information Officer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321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ckey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964502"/>
            <a:ext cx="9144000" cy="8934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807720" y="1470115"/>
            <a:ext cx="753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Ohio State has teamed up with Box to offer faculty, staff and students an easy way to share files and folders online.</a:t>
            </a:r>
            <a:endParaRPr lang="en-US" sz="1800" b="0" i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hlinkClick r:id="rId2"/>
          </p:cNvPr>
          <p:cNvSpPr/>
          <p:nvPr/>
        </p:nvSpPr>
        <p:spPr>
          <a:xfrm>
            <a:off x="807719" y="2446994"/>
            <a:ext cx="5474019" cy="47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buckeyebox.osu.edu</a:t>
            </a:r>
            <a:endParaRPr lang="en-US" sz="18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6176555"/>
            <a:ext cx="2450597" cy="4693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9" y="273305"/>
            <a:ext cx="3845957" cy="8009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08" y="3194913"/>
            <a:ext cx="3481585" cy="227381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993164" y="6241974"/>
            <a:ext cx="271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</a:t>
            </a:r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Chief Information Officer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6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 descr="add specific description" title="add specific title"/>
          <p:cNvSpPr>
            <a:spLocks noGrp="1"/>
          </p:cNvSpPr>
          <p:nvPr>
            <p:ph idx="13"/>
          </p:nvPr>
        </p:nvSpPr>
        <p:spPr>
          <a:xfrm>
            <a:off x="293848" y="1080744"/>
            <a:ext cx="8528876" cy="5517764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 marL="0">
              <a:spcBef>
                <a:spcPts val="600"/>
              </a:spcBef>
              <a:defRPr sz="2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1800">
                <a:solidFill>
                  <a:schemeClr val="tx2"/>
                </a:solidFill>
              </a:defRPr>
            </a:lvl3pPr>
            <a:lvl5pPr marL="502920" indent="0">
              <a:spcBef>
                <a:spcPts val="350"/>
              </a:spcBef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3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122718"/>
            <a:ext cx="3392206" cy="668812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8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8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63857"/>
            <a:ext cx="9144000" cy="6094144"/>
          </a:xfrm>
          <a:prstGeom prst="rect">
            <a:avLst/>
          </a:prstGeom>
          <a:solidFill>
            <a:srgbClr val="636D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0000"/>
              </a:solidFill>
            </a:endParaRPr>
          </a:p>
        </p:txBody>
      </p:sp>
      <p:sp>
        <p:nvSpPr>
          <p:cNvPr id="8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ln>
                  <a:noFill/>
                </a:ln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ln>
                  <a:noFill/>
                </a:ln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1088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 descr="add specific descript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 descr="add specific description" title="add specific title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3939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dd specific description of photo" title="Add specific title of photo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 descr="add specific description 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 descr="add specific description" title="add specific title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591385"/>
          </a:xfrm>
          <a:prstGeom prst="rect">
            <a:avLst/>
          </a:prstGeom>
          <a:ln w="19050" cmpd="sng">
            <a:noFill/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7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dd specific description" title="add specific titl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 descr="add specific description" title="add specific title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 descr="add specific descripton&#10;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 descr="add specific descripton" title="add specific title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5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6" name="Content Placeholder 2" descr="add specific description&#10;" title="add specific title"/>
          <p:cNvSpPr>
            <a:spLocks noGrp="1"/>
          </p:cNvSpPr>
          <p:nvPr>
            <p:ph idx="14"/>
          </p:nvPr>
        </p:nvSpPr>
        <p:spPr>
          <a:xfrm>
            <a:off x="535430" y="1467922"/>
            <a:ext cx="8328484" cy="511411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411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9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895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9" y="229811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895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91" y="1052955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895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83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4"/>
            <a:ext cx="7194020" cy="4417351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895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9" y="229811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895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0672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0170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9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895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4"/>
            <a:ext cx="7194020" cy="4417351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895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0267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9" y="229811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895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2" y="5372669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895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2"/>
            <a:ext cx="7200384" cy="3789979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2087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9" y="229811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895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3" y="1436106"/>
            <a:ext cx="3998889" cy="1695867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36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36" indent="182872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6" indent="182872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895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46282017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5" y="1830389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895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9" y="229811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895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91" y="1052955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895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5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9" y="229811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895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91" y="1052955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895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4" y="1830389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895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92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8524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783"/>
            <a:fld id="{F63601D7-3B4E-4413-B64D-AD17D981B6D5}" type="datetimeFigureOut">
              <a:rPr lang="en-US" smtClean="0">
                <a:solidFill>
                  <a:prstClr val="black"/>
                </a:solidFill>
              </a:rPr>
              <a:pPr defTabSz="685783"/>
              <a:t>6/22/2018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78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783"/>
            <a:fld id="{995E93AE-EC3D-4429-8CC1-C0FCC6568B89}" type="slidenum">
              <a:rPr lang="en-US" smtClean="0">
                <a:solidFill>
                  <a:prstClr val="black"/>
                </a:solidFill>
              </a:rPr>
              <a:pPr defTabSz="685783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6811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071647"/>
      </p:ext>
    </p:extLst>
  </p:cSld>
  <p:clrMapOvr>
    <a:masterClrMapping/>
  </p:clrMapOvr>
  <p:transition spd="slow"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5" y="452718"/>
            <a:ext cx="7053542" cy="140053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492907" y="1828804"/>
            <a:ext cx="990599" cy="228599"/>
          </a:xfrm>
          <a:prstGeom prst="rect">
            <a:avLst/>
          </a:prstGeom>
        </p:spPr>
        <p:txBody>
          <a:bodyPr/>
          <a:lstStyle/>
          <a:p>
            <a:pPr defTabSz="685783"/>
            <a:fld id="{4509A250-FF31-4206-8172-F9D3106AACB1}" type="datetimeFigureOut">
              <a:rPr lang="en-US" smtClean="0">
                <a:solidFill>
                  <a:prstClr val="black"/>
                </a:solidFill>
              </a:rPr>
              <a:pPr defTabSz="685783"/>
              <a:t>6/22/2018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401"/>
            <a:ext cx="3859795" cy="228601"/>
          </a:xfrm>
          <a:prstGeom prst="rect">
            <a:avLst/>
          </a:prstGeom>
        </p:spPr>
        <p:txBody>
          <a:bodyPr/>
          <a:lstStyle/>
          <a:p>
            <a:pPr defTabSz="68578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4408" y="295732"/>
            <a:ext cx="628649" cy="767687"/>
          </a:xfrm>
          <a:prstGeom prst="rect">
            <a:avLst/>
          </a:prstGeom>
        </p:spPr>
        <p:txBody>
          <a:bodyPr/>
          <a:lstStyle/>
          <a:p>
            <a:pPr defTabSz="685783"/>
            <a:fld id="{D57F1E4F-1CFF-5643-939E-02111984F565}" type="slidenum">
              <a:rPr lang="en-US" smtClean="0">
                <a:solidFill>
                  <a:prstClr val="black"/>
                </a:solidFill>
              </a:rPr>
              <a:pPr defTabSz="685783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42724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526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590" y="1117571"/>
            <a:ext cx="4688910" cy="948296"/>
          </a:xfrm>
          <a:prstGeom prst="rect">
            <a:avLst/>
          </a:prstGeom>
        </p:spPr>
        <p:txBody>
          <a:bodyPr vert="horz"/>
          <a:lstStyle>
            <a:lvl1pPr algn="l">
              <a:defRPr sz="2100">
                <a:solidFill>
                  <a:srgbClr val="BB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7701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1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05190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200590" y="1117571"/>
            <a:ext cx="4688910" cy="948296"/>
          </a:xfrm>
          <a:prstGeom prst="rect">
            <a:avLst/>
          </a:prstGeom>
        </p:spPr>
        <p:txBody>
          <a:bodyPr vert="horz"/>
          <a:lstStyle>
            <a:lvl1pPr algn="l">
              <a:defRPr sz="2100">
                <a:solidFill>
                  <a:srgbClr val="BB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1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98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1183" y="1816025"/>
            <a:ext cx="3413991" cy="2240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6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15445" y="1829472"/>
            <a:ext cx="3413413" cy="2240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6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2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6810">
              <a:lnSpc>
                <a:spcPts val="1092"/>
              </a:lnSpc>
            </a:pPr>
            <a:fld id="{81D60167-4931-47E6-BA6A-407CBD079E47}" type="slidenum">
              <a:rPr lang="en-US" smtClean="0"/>
              <a:pPr marL="16810">
                <a:lnSpc>
                  <a:spcPts val="1092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97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8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82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81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82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33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80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2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9937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A0A215-A752-40EA-B2E6-7338BE0D00C1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A1DF5-64F4-4E74-B8C9-8DD569CB51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020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2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79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876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60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145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69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13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56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96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0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9937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A0A215-A752-40EA-B2E6-7338BE0D00C1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A1DF5-64F4-4E74-B8C9-8DD569CB51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30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071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34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155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605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0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13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183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624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253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636D6E"/>
          </a:solidFill>
          <a:ln>
            <a:solidFill>
              <a:srgbClr val="636D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BB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5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A215-A752-40EA-B2E6-7338BE0D00C1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A1DF5-64F4-4E74-B8C9-8DD569CB51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301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638142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899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591385"/>
          </a:xfrm>
          <a:prstGeom prst="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312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72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73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523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13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618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734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947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25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922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90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974975"/>
            <a:ext cx="9144000" cy="2962275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8" descr="TheOhioStateUniversity-Horiz-RGBHE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600200"/>
            <a:ext cx="64246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57200" y="3511550"/>
            <a:ext cx="7923213" cy="82232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  <a:ea typeface="MS PGothic"/>
                <a:cs typeface="MS P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509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560888"/>
            <a:ext cx="7923213" cy="990600"/>
          </a:xfrm>
        </p:spPr>
        <p:txBody>
          <a:bodyPr/>
          <a:lstStyle>
            <a:lvl1pPr algn="ctr">
              <a:lnSpc>
                <a:spcPct val="75000"/>
              </a:lnSpc>
              <a:spcBef>
                <a:spcPct val="50000"/>
              </a:spcBef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8186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1E050-EAB6-4375-A141-16E838192D41}" type="slidenum">
              <a:rPr lang="en-US" altLang="en-US">
                <a:solidFill>
                  <a:srgbClr val="4D4F53"/>
                </a:solidFill>
              </a:rPr>
              <a:pPr/>
              <a:t>‹#›</a:t>
            </a:fld>
            <a:endParaRPr lang="en-US" altLang="en-US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2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5993A-C02A-4CCF-BA9F-352D8E6218E0}" type="slidenum">
              <a:rPr lang="en-US" altLang="en-US">
                <a:solidFill>
                  <a:srgbClr val="4D4F53"/>
                </a:solidFill>
              </a:rPr>
              <a:pPr/>
              <a:t>‹#›</a:t>
            </a:fld>
            <a:endParaRPr lang="en-US" altLang="en-US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772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708150"/>
            <a:ext cx="4037012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08150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F803C-07FA-4407-88A1-7A8DB7CF375C}" type="slidenum">
              <a:rPr lang="en-US" altLang="en-US">
                <a:solidFill>
                  <a:srgbClr val="4D4F53"/>
                </a:solidFill>
              </a:rPr>
              <a:pPr/>
              <a:t>‹#›</a:t>
            </a:fld>
            <a:endParaRPr lang="en-US" altLang="en-US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506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EB990-3148-425D-981B-7E5C0135B53B}" type="slidenum">
              <a:rPr lang="en-US" altLang="en-US">
                <a:solidFill>
                  <a:srgbClr val="4D4F53"/>
                </a:solidFill>
              </a:rPr>
              <a:pPr/>
              <a:t>‹#›</a:t>
            </a:fld>
            <a:endParaRPr lang="en-US" altLang="en-US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178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A94A6-900C-4A41-9A31-DFC38AA88140}" type="slidenum">
              <a:rPr lang="en-US" altLang="en-US">
                <a:solidFill>
                  <a:srgbClr val="4D4F53"/>
                </a:solidFill>
              </a:rPr>
              <a:pPr/>
              <a:t>‹#›</a:t>
            </a:fld>
            <a:endParaRPr lang="en-US" altLang="en-US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0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BEF17-6E13-4081-A542-D74C72C52960}" type="slidenum">
              <a:rPr lang="en-US" altLang="en-US">
                <a:solidFill>
                  <a:srgbClr val="4D4F53"/>
                </a:solidFill>
              </a:rPr>
              <a:pPr/>
              <a:t>‹#›</a:t>
            </a:fld>
            <a:endParaRPr lang="en-US" altLang="en-US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4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E2F92-A185-42A1-B658-5A108A0CC191}" type="slidenum">
              <a:rPr lang="en-US" altLang="en-US">
                <a:solidFill>
                  <a:srgbClr val="4D4F53"/>
                </a:solidFill>
              </a:rPr>
              <a:pPr/>
              <a:t>‹#›</a:t>
            </a:fld>
            <a:endParaRPr lang="en-US" altLang="en-US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461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CC857-A80B-417E-8BD0-BC24A54C4EE7}" type="slidenum">
              <a:rPr lang="en-US" altLang="en-US">
                <a:solidFill>
                  <a:srgbClr val="4D4F53"/>
                </a:solidFill>
              </a:rPr>
              <a:pPr/>
              <a:t>‹#›</a:t>
            </a:fld>
            <a:endParaRPr lang="en-US" altLang="en-US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4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82155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30E61F-9523-41F2-B27D-3547E4AF8764}" type="slidenum">
              <a:rPr lang="en-US" altLang="en-US">
                <a:solidFill>
                  <a:srgbClr val="4D4F53"/>
                </a:solidFill>
              </a:rPr>
              <a:pPr/>
              <a:t>‹#›</a:t>
            </a:fld>
            <a:endParaRPr lang="en-US" altLang="en-US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989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995363"/>
            <a:ext cx="2055813" cy="5100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995363"/>
            <a:ext cx="6018212" cy="5100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61D77-7910-4788-A306-EAA865482054}" type="slidenum">
              <a:rPr lang="en-US" altLang="en-US">
                <a:solidFill>
                  <a:srgbClr val="4D4F53"/>
                </a:solidFill>
              </a:rPr>
              <a:pPr/>
              <a:t>‹#›</a:t>
            </a:fld>
            <a:endParaRPr lang="en-US" altLang="en-US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4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249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741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221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319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721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119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1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98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413015" y="3744003"/>
            <a:ext cx="6400800" cy="82338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TITLE SLIDE GOES HERE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13015" y="4567385"/>
            <a:ext cx="6400800" cy="82338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Optional subhead</a:t>
            </a:r>
            <a:r>
              <a:rPr lang="en-US" sz="2800" baseline="0" dirty="0" smtClean="0"/>
              <a:t> would go here</a:t>
            </a:r>
            <a:endParaRPr lang="en-US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382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810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755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429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633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916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8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30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827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972085" y="6324600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prstClr val="white"/>
                </a:solidFill>
              </a:rPr>
              <a:t>CONFIDENTIAL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534400" y="6400800"/>
            <a:ext cx="3505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23E496F-51EB-6E49-8C44-E39D69D77CD4}" type="slidenum">
              <a:rPr lang="en-US" sz="1100" smtClean="0">
                <a:solidFill>
                  <a:prstClr val="white"/>
                </a:solidFill>
              </a:rPr>
              <a:pPr/>
              <a:t>‹#›</a:t>
            </a:fld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686800" y="6553200"/>
            <a:ext cx="3505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23E496F-51EB-6E49-8C44-E39D69D77CD4}" type="slidenum">
              <a:rPr lang="en-US" sz="1100" smtClean="0">
                <a:solidFill>
                  <a:srgbClr val="595959"/>
                </a:solidFill>
              </a:rPr>
              <a:pPr/>
              <a:t>‹#›</a:t>
            </a:fld>
            <a:endParaRPr lang="en-US" sz="11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3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8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9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9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Relationship Id="rId9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6.xml"/><Relationship Id="rId9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11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5.xml"/><Relationship Id="rId9" Type="http://schemas.openxmlformats.org/officeDocument/2006/relationships/image" Target="../media/image2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theme" Target="../theme/theme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2.xml"/><Relationship Id="rId9" Type="http://schemas.openxmlformats.org/officeDocument/2006/relationships/image" Target="../media/image3.emf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5" Type="http://schemas.openxmlformats.org/officeDocument/2006/relationships/image" Target="../media/image1.png"/><Relationship Id="rId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image" Target="../media/image1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theme" Target="../theme/theme30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5.xml"/><Relationship Id="rId9" Type="http://schemas.openxmlformats.org/officeDocument/2006/relationships/image" Target="../media/image2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theme" Target="../theme/theme3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62.xml"/><Relationship Id="rId9" Type="http://schemas.openxmlformats.org/officeDocument/2006/relationships/image" Target="../media/image2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theme" Target="../theme/theme32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9.xml"/><Relationship Id="rId9" Type="http://schemas.openxmlformats.org/officeDocument/2006/relationships/image" Target="../media/image3.emf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17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theme" Target="../theme/theme35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7.xml"/><Relationship Id="rId9" Type="http://schemas.openxmlformats.org/officeDocument/2006/relationships/image" Target="../media/image2.png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181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theme" Target="../theme/theme37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5.xml"/><Relationship Id="rId9" Type="http://schemas.openxmlformats.org/officeDocument/2006/relationships/image" Target="../media/image2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theme" Target="../theme/theme38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92.xml"/><Relationship Id="rId9" Type="http://schemas.openxmlformats.org/officeDocument/2006/relationships/image" Target="../media/image3.emf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1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198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17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197.xml"/><Relationship Id="rId16" Type="http://schemas.openxmlformats.org/officeDocument/2006/relationships/slideLayout" Target="../slideLayouts/slideLayout211.xml"/><Relationship Id="rId20" Type="http://schemas.openxmlformats.org/officeDocument/2006/relationships/theme" Target="../theme/theme39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05.xml"/><Relationship Id="rId19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theme" Target="../theme/theme40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8.xml"/><Relationship Id="rId9" Type="http://schemas.openxmlformats.org/officeDocument/2006/relationships/image" Target="../media/image3.emf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22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theme" Target="../theme/theme42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6.xml"/><Relationship Id="rId9" Type="http://schemas.openxmlformats.org/officeDocument/2006/relationships/image" Target="../media/image2.png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theme" Target="../theme/theme44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5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254.xml"/><Relationship Id="rId9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slideLayout" Target="../slideLayouts/slideLayout271.xml"/><Relationship Id="rId18" Type="http://schemas.openxmlformats.org/officeDocument/2006/relationships/slideLayout" Target="../slideLayouts/slideLayout276.xml"/><Relationship Id="rId26" Type="http://schemas.openxmlformats.org/officeDocument/2006/relationships/slideLayout" Target="../slideLayouts/slideLayout284.xml"/><Relationship Id="rId39" Type="http://schemas.openxmlformats.org/officeDocument/2006/relationships/slideLayout" Target="../slideLayouts/slideLayout297.xml"/><Relationship Id="rId3" Type="http://schemas.openxmlformats.org/officeDocument/2006/relationships/slideLayout" Target="../slideLayouts/slideLayout261.xml"/><Relationship Id="rId21" Type="http://schemas.openxmlformats.org/officeDocument/2006/relationships/slideLayout" Target="../slideLayouts/slideLayout279.xml"/><Relationship Id="rId34" Type="http://schemas.openxmlformats.org/officeDocument/2006/relationships/slideLayout" Target="../slideLayouts/slideLayout292.xml"/><Relationship Id="rId42" Type="http://schemas.openxmlformats.org/officeDocument/2006/relationships/slideLayout" Target="../slideLayouts/slideLayout300.xml"/><Relationship Id="rId47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0.xml"/><Relationship Id="rId17" Type="http://schemas.openxmlformats.org/officeDocument/2006/relationships/slideLayout" Target="../slideLayouts/slideLayout275.xml"/><Relationship Id="rId25" Type="http://schemas.openxmlformats.org/officeDocument/2006/relationships/slideLayout" Target="../slideLayouts/slideLayout283.xml"/><Relationship Id="rId33" Type="http://schemas.openxmlformats.org/officeDocument/2006/relationships/slideLayout" Target="../slideLayouts/slideLayout291.xml"/><Relationship Id="rId38" Type="http://schemas.openxmlformats.org/officeDocument/2006/relationships/slideLayout" Target="../slideLayouts/slideLayout296.xml"/><Relationship Id="rId46" Type="http://schemas.openxmlformats.org/officeDocument/2006/relationships/slideLayout" Target="../slideLayouts/slideLayout304.xml"/><Relationship Id="rId2" Type="http://schemas.openxmlformats.org/officeDocument/2006/relationships/slideLayout" Target="../slideLayouts/slideLayout260.xml"/><Relationship Id="rId16" Type="http://schemas.openxmlformats.org/officeDocument/2006/relationships/slideLayout" Target="../slideLayouts/slideLayout274.xml"/><Relationship Id="rId20" Type="http://schemas.openxmlformats.org/officeDocument/2006/relationships/slideLayout" Target="../slideLayouts/slideLayout278.xml"/><Relationship Id="rId29" Type="http://schemas.openxmlformats.org/officeDocument/2006/relationships/slideLayout" Target="../slideLayouts/slideLayout287.xml"/><Relationship Id="rId41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24" Type="http://schemas.openxmlformats.org/officeDocument/2006/relationships/slideLayout" Target="../slideLayouts/slideLayout282.xml"/><Relationship Id="rId32" Type="http://schemas.openxmlformats.org/officeDocument/2006/relationships/slideLayout" Target="../slideLayouts/slideLayout290.xml"/><Relationship Id="rId37" Type="http://schemas.openxmlformats.org/officeDocument/2006/relationships/slideLayout" Target="../slideLayouts/slideLayout295.xml"/><Relationship Id="rId40" Type="http://schemas.openxmlformats.org/officeDocument/2006/relationships/slideLayout" Target="../slideLayouts/slideLayout298.xml"/><Relationship Id="rId45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263.xml"/><Relationship Id="rId15" Type="http://schemas.openxmlformats.org/officeDocument/2006/relationships/slideLayout" Target="../slideLayouts/slideLayout273.xml"/><Relationship Id="rId23" Type="http://schemas.openxmlformats.org/officeDocument/2006/relationships/slideLayout" Target="../slideLayouts/slideLayout281.xml"/><Relationship Id="rId28" Type="http://schemas.openxmlformats.org/officeDocument/2006/relationships/slideLayout" Target="../slideLayouts/slideLayout286.xml"/><Relationship Id="rId36" Type="http://schemas.openxmlformats.org/officeDocument/2006/relationships/slideLayout" Target="../slideLayouts/slideLayout294.xml"/><Relationship Id="rId10" Type="http://schemas.openxmlformats.org/officeDocument/2006/relationships/slideLayout" Target="../slideLayouts/slideLayout268.xml"/><Relationship Id="rId19" Type="http://schemas.openxmlformats.org/officeDocument/2006/relationships/slideLayout" Target="../slideLayouts/slideLayout277.xml"/><Relationship Id="rId31" Type="http://schemas.openxmlformats.org/officeDocument/2006/relationships/slideLayout" Target="../slideLayouts/slideLayout289.xml"/><Relationship Id="rId44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slideLayout" Target="../slideLayouts/slideLayout272.xml"/><Relationship Id="rId22" Type="http://schemas.openxmlformats.org/officeDocument/2006/relationships/slideLayout" Target="../slideLayouts/slideLayout280.xml"/><Relationship Id="rId27" Type="http://schemas.openxmlformats.org/officeDocument/2006/relationships/slideLayout" Target="../slideLayouts/slideLayout285.xml"/><Relationship Id="rId30" Type="http://schemas.openxmlformats.org/officeDocument/2006/relationships/slideLayout" Target="../slideLayouts/slideLayout288.xml"/><Relationship Id="rId35" Type="http://schemas.openxmlformats.org/officeDocument/2006/relationships/slideLayout" Target="../slideLayouts/slideLayout293.xml"/><Relationship Id="rId43" Type="http://schemas.openxmlformats.org/officeDocument/2006/relationships/slideLayout" Target="../slideLayouts/slideLayout301.xml"/><Relationship Id="rId48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theme" Target="../theme/theme47.xml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9.xml"/><Relationship Id="rId9" Type="http://schemas.openxmlformats.org/officeDocument/2006/relationships/image" Target="../media/image2.png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image" Target="../media/image4.jpg"/><Relationship Id="rId5" Type="http://schemas.openxmlformats.org/officeDocument/2006/relationships/theme" Target="../theme/theme49.xml"/><Relationship Id="rId4" Type="http://schemas.openxmlformats.org/officeDocument/2006/relationships/slideLayout" Target="../slideLayouts/slideLayout32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98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2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7013" indent="-225425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85750" indent="-28575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455613" indent="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13" indent="-228600" algn="l" defTabSz="457200" rtl="0" eaLnBrk="1" latinLnBrk="0" hangingPunct="1">
        <a:spcBef>
          <a:spcPct val="20000"/>
        </a:spcBef>
        <a:buClr>
          <a:schemeClr val="accent1"/>
        </a:buClr>
        <a:buFont typeface="Lucida Grande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98613" indent="-228600" algn="l" defTabSz="457200" rtl="0" eaLnBrk="1" latinLnBrk="0" hangingPunct="1">
        <a:spcBef>
          <a:spcPct val="20000"/>
        </a:spcBef>
        <a:buClr>
          <a:schemeClr val="tx1"/>
        </a:buClr>
        <a:buFont typeface="Wingdings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fld id="{B5C881AA-F0C4-B947-803C-EA0A96934EAC}" type="slidenum">
              <a:rPr lang="en-US" sz="16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4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fld id="{B5C881AA-F0C4-B947-803C-EA0A96934EAC}" type="slidenum">
              <a:rPr lang="en-US" sz="16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7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fld id="{B5C881AA-F0C4-B947-803C-EA0A96934EAC}" type="slidenum">
              <a:rPr lang="en-US" sz="16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2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9460" y="6356350"/>
            <a:ext cx="21336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F0D8E7B-AF3B-B444-8E74-E549FC814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636D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TheOhioStateUniversity-Horiz-RGBH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600201"/>
            <a:ext cx="6424083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8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  <a:solidFill>
            <a:srgbClr val="636D6E"/>
          </a:solidFill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  <a:grpFill/>
          </p:spPr>
        </p:pic>
      </p:grp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fld id="{B5C881AA-F0C4-B947-803C-EA0A96934EAC}" type="slidenum">
              <a:rPr lang="en-US" sz="1600" smtClean="0">
                <a:solidFill>
                  <a:srgbClr val="636D6E"/>
                </a:solidFill>
              </a:rPr>
              <a:pPr defTabSz="457200"/>
              <a:t>‹#›</a:t>
            </a:fld>
            <a:endParaRPr lang="en-US" sz="1600" dirty="0">
              <a:solidFill>
                <a:srgbClr val="636D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7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fld id="{B5C881AA-F0C4-B947-803C-EA0A96934EAC}" type="slidenum">
              <a:rPr lang="en-US" sz="16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2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995363"/>
            <a:ext cx="8188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40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03938" y="6327775"/>
            <a:ext cx="2952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E896C40-1322-44FD-9CFB-A5E03DB41E20}" type="slidenum">
              <a:rPr lang="en-US" altLang="en-US">
                <a:solidFill>
                  <a:srgbClr val="4D4F53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4D4F53"/>
              </a:solidFill>
            </a:endParaRP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708150"/>
            <a:ext cx="822642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9" name="Group 6"/>
          <p:cNvGrpSpPr>
            <a:grpSpLocks/>
          </p:cNvGrpSpPr>
          <p:nvPr userDrawn="1"/>
        </p:nvGrpSpPr>
        <p:grpSpPr bwMode="auto">
          <a:xfrm>
            <a:off x="0" y="0"/>
            <a:ext cx="9144000" cy="909638"/>
            <a:chOff x="0" y="1040406"/>
            <a:chExt cx="9144000" cy="91016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032" name="Picture 8" descr="TheOhioStateUniversity-REV-Horiz-RGBHEX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917" y="1238314"/>
              <a:ext cx="3284042" cy="47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200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B70F2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B70F2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B70F2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B70F2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B70F2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B70F2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B70F2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B70F2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B70F20"/>
          </a:solidFill>
          <a:latin typeface="Arial" pitchFamily="34" charset="0"/>
        </a:defRPr>
      </a:lvl9pPr>
    </p:titleStyle>
    <p:bodyStyle>
      <a:lvl1pPr algn="l" rtl="0" eaLnBrk="0" fontAlgn="base" hangingPunct="0">
        <a:spcBef>
          <a:spcPct val="25000"/>
        </a:spcBef>
        <a:spcAft>
          <a:spcPct val="0"/>
        </a:spcAft>
        <a:defRPr b="1">
          <a:solidFill>
            <a:srgbClr val="000000"/>
          </a:solidFill>
          <a:latin typeface="+mn-lt"/>
          <a:ea typeface="ＭＳ Ｐゴシック" pitchFamily="34" charset="-128"/>
          <a:cs typeface="+mn-cs"/>
        </a:defRPr>
      </a:lvl1pPr>
      <a:lvl2pPr marL="228600" indent="-22701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ＭＳ Ｐゴシック" pitchFamily="34" charset="-128"/>
          <a:cs typeface="+mn-cs"/>
        </a:defRPr>
      </a:lvl2pPr>
      <a:lvl3pPr marL="457200" indent="-22701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>
          <a:solidFill>
            <a:srgbClr val="000000"/>
          </a:solidFill>
          <a:latin typeface="+mn-lt"/>
          <a:ea typeface="ＭＳ Ｐゴシック" pitchFamily="34" charset="-128"/>
          <a:cs typeface="+mn-cs"/>
        </a:defRPr>
      </a:lvl3pPr>
      <a:lvl4pPr marL="685800" indent="-22701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Char char="•"/>
        <a:defRPr sz="1400">
          <a:solidFill>
            <a:srgbClr val="000000"/>
          </a:solidFill>
          <a:latin typeface="+mn-lt"/>
          <a:ea typeface="ＭＳ Ｐゴシック" pitchFamily="34" charset="-128"/>
          <a:cs typeface="+mn-cs"/>
        </a:defRPr>
      </a:lvl4pPr>
      <a:lvl5pPr marL="911225" indent="-223838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1368425" indent="-223838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1825625" indent="-223838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282825" indent="-223838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740025" indent="-223838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52041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227013" marR="0" lvl="0" indent="-225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455613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141413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SzTx/>
              <a:buFont typeface="Lucida Grande"/>
              <a:buChar char="»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98613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9595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81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7013" marR="0" indent="-225425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90000"/>
        </a:buClr>
        <a:buSzTx/>
        <a:buFont typeface="Wingdings" charset="2"/>
        <a:buNone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857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90000"/>
        </a:buClr>
        <a:buSzTx/>
        <a:buFont typeface="Arial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455613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90000"/>
        </a:buClr>
        <a:buSzTx/>
        <a:buFont typeface="Arial"/>
        <a:buNone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13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90000"/>
        </a:buClr>
        <a:buSzTx/>
        <a:buFont typeface="Lucida Grande"/>
        <a:buChar char="»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98613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595959"/>
        </a:buClr>
        <a:buSzTx/>
        <a:buFont typeface="Wingdings" charset="2"/>
        <a:buChar char="§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fld id="{B5C881AA-F0C4-B947-803C-EA0A96934EAC}" type="slidenum">
              <a:rPr lang="en-US" sz="16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5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937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F0D8E7B-AF3B-B444-8E74-E549FC814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TheOhioStateUniversity-Horiz-RGBH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600201"/>
            <a:ext cx="6424083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7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937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F0D8E7B-AF3B-B444-8E74-E549FC814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TheOhioStateUniversity-Horiz-RGBHE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600201"/>
            <a:ext cx="6424083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1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0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fld id="{B5C881AA-F0C4-B947-803C-EA0A96934EAC}" type="slidenum">
              <a:rPr lang="en-US" sz="16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0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52041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227013" marR="0" lvl="0" indent="-225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455613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141413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SzTx/>
              <a:buFont typeface="Lucida Grande"/>
              <a:buChar char="»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98613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9595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39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6" r:id="rId2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2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7013" marR="0" indent="-225425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90000"/>
        </a:buClr>
        <a:buSzTx/>
        <a:buFont typeface="Wingdings" charset="2"/>
        <a:buNone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857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90000"/>
        </a:buClr>
        <a:buSzTx/>
        <a:buFont typeface="Arial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455613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90000"/>
        </a:buClr>
        <a:buSzTx/>
        <a:buFont typeface="Arial"/>
        <a:buNone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13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90000"/>
        </a:buClr>
        <a:buSzTx/>
        <a:buFont typeface="Lucida Grande"/>
        <a:buChar char="»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98613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595959"/>
        </a:buClr>
        <a:buSzTx/>
        <a:buFont typeface="Wingdings" charset="2"/>
        <a:buChar char="§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8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2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7013" indent="-225425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85750" indent="-28575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455613" indent="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13" indent="-228600" algn="l" defTabSz="457200" rtl="0" eaLnBrk="1" latinLnBrk="0" hangingPunct="1">
        <a:spcBef>
          <a:spcPct val="20000"/>
        </a:spcBef>
        <a:buClr>
          <a:schemeClr val="accent1"/>
        </a:buClr>
        <a:buFont typeface="Lucida Grande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98613" indent="-228600" algn="l" defTabSz="457200" rtl="0" eaLnBrk="1" latinLnBrk="0" hangingPunct="1">
        <a:spcBef>
          <a:spcPct val="20000"/>
        </a:spcBef>
        <a:buClr>
          <a:schemeClr val="tx1"/>
        </a:buClr>
        <a:buFont typeface="Wingdings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>
                <a:solidFill>
                  <a:prstClr val="black"/>
                </a:solidFill>
              </a:rPr>
              <a:pPr/>
              <a:t>‹#›</a:t>
            </a:fld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5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9460" y="6356350"/>
            <a:ext cx="21336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F0D8E7B-AF3B-B444-8E74-E549FC814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636D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TheOhioStateUniversity-Horiz-RGBH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600201"/>
            <a:ext cx="6424083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8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fld id="{B5C881AA-F0C4-B947-803C-EA0A96934EAC}" type="slidenum">
              <a:rPr lang="en-US" sz="16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5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10167"/>
          </a:xfrm>
          <a:prstGeom prst="rect">
            <a:avLst/>
          </a:prstGeom>
          <a:solidFill>
            <a:srgbClr val="636D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>
                <a:solidFill>
                  <a:srgbClr val="636D6E"/>
                </a:solidFill>
              </a:rPr>
              <a:pPr/>
              <a:t>‹#›</a:t>
            </a:fld>
            <a:endParaRPr lang="en-US" sz="1600" dirty="0">
              <a:solidFill>
                <a:srgbClr val="636D6E"/>
              </a:solidFill>
            </a:endParaRPr>
          </a:p>
        </p:txBody>
      </p:sp>
      <p:pic>
        <p:nvPicPr>
          <p:cNvPr id="3" name="Picture 2" descr="OSU-HR-1C-REV-Horiz-CMYK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3304221" cy="47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3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9460" y="6356350"/>
            <a:ext cx="21336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8E7B-AF3B-B444-8E74-E549FC814F53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TheOhioStateUniversity-Horiz-RGBHE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600201"/>
            <a:ext cx="6424083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9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OhioStateUniversity-Horiz-RGBHEX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8" y="231650"/>
            <a:ext cx="3284042" cy="47618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>
                <a:solidFill>
                  <a:srgbClr val="636D6E"/>
                </a:solidFill>
              </a:rPr>
              <a:pPr/>
              <a:t>‹#›</a:t>
            </a:fld>
            <a:endParaRPr lang="en-US" sz="1600" dirty="0">
              <a:solidFill>
                <a:srgbClr val="636D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0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200" y="6297563"/>
            <a:ext cx="198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dirty="0" smtClean="0">
                <a:solidFill>
                  <a:srgbClr val="4D4D4D"/>
                </a:solidFill>
                <a:latin typeface="+mj-lt"/>
              </a:rPr>
              <a:t>OE</a:t>
            </a: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@</a:t>
            </a:r>
            <a:r>
              <a:rPr lang="en-US" sz="2600" dirty="0" smtClean="0">
                <a:solidFill>
                  <a:srgbClr val="4D4D4D"/>
                </a:solidFill>
                <a:latin typeface="+mj-lt"/>
              </a:rPr>
              <a:t>OSU</a:t>
            </a:r>
            <a:endParaRPr lang="en-US" sz="2600" dirty="0">
              <a:solidFill>
                <a:srgbClr val="4D4D4D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2112" r="59293" b="89412"/>
          <a:stretch/>
        </p:blipFill>
        <p:spPr>
          <a:xfrm>
            <a:off x="133643" y="76200"/>
            <a:ext cx="3088870" cy="533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4344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A1609-459A-4CFE-86D0-8CBDC010E2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9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937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8E7B-AF3B-B444-8E74-E549FC814F53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TheOhioStateUniversity-Horiz-RGBHE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600201"/>
            <a:ext cx="6424083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8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>
                <a:solidFill>
                  <a:srgbClr val="636D6E"/>
                </a:solidFill>
              </a:rPr>
              <a:pPr/>
              <a:t>‹#›</a:t>
            </a:fld>
            <a:endParaRPr lang="en-US" sz="1600" dirty="0">
              <a:solidFill>
                <a:srgbClr val="636D6E"/>
              </a:solidFill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1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134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10167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>
                <a:solidFill>
                  <a:srgbClr val="636D6E"/>
                </a:solidFill>
              </a:rPr>
              <a:pPr/>
              <a:t>‹#›</a:t>
            </a:fld>
            <a:endParaRPr lang="en-US" sz="1600" dirty="0">
              <a:solidFill>
                <a:srgbClr val="636D6E"/>
              </a:solidFill>
            </a:endParaRPr>
          </a:p>
        </p:txBody>
      </p:sp>
      <p:pic>
        <p:nvPicPr>
          <p:cNvPr id="6" name="Picture 5" descr="OSU-HR-1C-REV-Horiz-CMYK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3304221" cy="47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6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9460" y="6356350"/>
            <a:ext cx="21336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8E7B-AF3B-B444-8E74-E549FC814F53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SU-HR-2C-Horiz-RGBHEX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37" y="1524000"/>
            <a:ext cx="6413562" cy="92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2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937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8E7B-AF3B-B444-8E74-E549FC814F53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TheOhioStateUniversity-Horiz-RGBH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600201"/>
            <a:ext cx="6424083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159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340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27974" y="6322484"/>
            <a:ext cx="21336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rgbClr val="636D6E"/>
                </a:solidFill>
              </a:defRPr>
            </a:lvl1pPr>
          </a:lstStyle>
          <a:p>
            <a:fld id="{0F0D8E7B-AF3B-B444-8E74-E549FC814F53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974446"/>
            <a:ext cx="9144000" cy="2962807"/>
          </a:xfrm>
          <a:prstGeom prst="rect">
            <a:avLst/>
          </a:prstGeom>
          <a:solidFill>
            <a:srgbClr val="636D6E"/>
          </a:solidFill>
          <a:ln>
            <a:solidFill>
              <a:srgbClr val="636D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TheOhioStateUniversity-Horiz-RGBH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84" y="1600203"/>
            <a:ext cx="4800600" cy="9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9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"/>
            <a:ext cx="9144000" cy="910167"/>
            <a:chOff x="0" y="1040406"/>
            <a:chExt cx="9144000" cy="910167"/>
          </a:xfrm>
          <a:solidFill>
            <a:srgbClr val="636D6E"/>
          </a:solidFill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3"/>
              <a:ext cx="2438400" cy="471424"/>
            </a:xfrm>
            <a:prstGeom prst="rect">
              <a:avLst/>
            </a:prstGeom>
            <a:grpFill/>
          </p:spPr>
        </p:pic>
      </p:grpSp>
      <p:sp>
        <p:nvSpPr>
          <p:cNvPr id="2" name="Rectangle 1"/>
          <p:cNvSpPr/>
          <p:nvPr/>
        </p:nvSpPr>
        <p:spPr>
          <a:xfrm>
            <a:off x="8518368" y="6351240"/>
            <a:ext cx="436334" cy="33855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fld id="{B5C881AA-F0C4-B947-803C-EA0A96934EAC}" type="slidenum">
              <a:rPr lang="en-US" sz="1600" smtClean="0">
                <a:solidFill>
                  <a:srgbClr val="636D6E"/>
                </a:solidFill>
              </a:rPr>
              <a:pPr/>
              <a:t>‹#›</a:t>
            </a:fld>
            <a:endParaRPr lang="en-US" sz="1600" dirty="0">
              <a:solidFill>
                <a:srgbClr val="636D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2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457189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594" algn="l" defTabSz="457189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7" indent="0" algn="l" defTabSz="457189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10167"/>
          </a:xfrm>
          <a:prstGeom prst="rect">
            <a:avLst/>
          </a:prstGeom>
          <a:solidFill>
            <a:srgbClr val="636D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>
                <a:solidFill>
                  <a:srgbClr val="636D6E"/>
                </a:solidFill>
              </a:rPr>
              <a:pPr/>
              <a:t>‹#›</a:t>
            </a:fld>
            <a:endParaRPr lang="en-US" sz="1600" dirty="0">
              <a:solidFill>
                <a:srgbClr val="636D6E"/>
              </a:solidFill>
            </a:endParaRPr>
          </a:p>
        </p:txBody>
      </p:sp>
      <p:pic>
        <p:nvPicPr>
          <p:cNvPr id="3" name="Picture 2" descr="OSU-HR-1C-REV-Horiz-CMYK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3304221" cy="47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5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995363"/>
            <a:ext cx="8188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40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03938" y="6327775"/>
            <a:ext cx="2952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5E896C40-1322-44FD-9CFB-A5E03DB41E20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36675"/>
            <a:ext cx="822642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grpSp>
        <p:nvGrpSpPr>
          <p:cNvPr id="1029" name="Group 6"/>
          <p:cNvGrpSpPr>
            <a:grpSpLocks/>
          </p:cNvGrpSpPr>
          <p:nvPr/>
        </p:nvGrpSpPr>
        <p:grpSpPr bwMode="auto">
          <a:xfrm>
            <a:off x="0" y="0"/>
            <a:ext cx="9144000" cy="909638"/>
            <a:chOff x="0" y="1040406"/>
            <a:chExt cx="9144000" cy="91016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pic>
          <p:nvPicPr>
            <p:cNvPr id="1032" name="Picture 8" descr="TheOhioStateUniversity-REV-Horiz-RGBHEX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917" y="1238314"/>
              <a:ext cx="3284042" cy="47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01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  <p:sldLayoutId id="2147484082" r:id="rId18"/>
    <p:sldLayoutId id="2147484083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B70F2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B70F2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B70F2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B70F2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B70F2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B70F2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B70F2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B70F2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B70F20"/>
          </a:solidFill>
          <a:latin typeface="Arial" pitchFamily="34" charset="0"/>
        </a:defRPr>
      </a:lvl9pPr>
    </p:titleStyle>
    <p:bodyStyle>
      <a:lvl1pPr algn="l" rtl="0" eaLnBrk="0" fontAlgn="base" hangingPunct="0">
        <a:spcBef>
          <a:spcPct val="25000"/>
        </a:spcBef>
        <a:spcAft>
          <a:spcPct val="0"/>
        </a:spcAft>
        <a:defRPr b="1">
          <a:solidFill>
            <a:srgbClr val="000000"/>
          </a:solidFill>
          <a:latin typeface="+mn-lt"/>
          <a:ea typeface="ＭＳ Ｐゴシック" pitchFamily="34" charset="-128"/>
          <a:cs typeface="+mn-cs"/>
        </a:defRPr>
      </a:lvl1pPr>
      <a:lvl2pPr marL="228600" indent="-22701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ＭＳ Ｐゴシック" pitchFamily="34" charset="-128"/>
          <a:cs typeface="+mn-cs"/>
        </a:defRPr>
      </a:lvl2pPr>
      <a:lvl3pPr marL="457200" indent="-22701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>
          <a:solidFill>
            <a:srgbClr val="000000"/>
          </a:solidFill>
          <a:latin typeface="+mn-lt"/>
          <a:ea typeface="ＭＳ Ｐゴシック" pitchFamily="34" charset="-128"/>
          <a:cs typeface="+mn-cs"/>
        </a:defRPr>
      </a:lvl3pPr>
      <a:lvl4pPr marL="685800" indent="-22701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Char char="•"/>
        <a:defRPr sz="1400">
          <a:solidFill>
            <a:srgbClr val="000000"/>
          </a:solidFill>
          <a:latin typeface="+mn-lt"/>
          <a:ea typeface="ＭＳ Ｐゴシック" pitchFamily="34" charset="-128"/>
          <a:cs typeface="+mn-cs"/>
        </a:defRPr>
      </a:lvl4pPr>
      <a:lvl5pPr marL="911225" indent="-223838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1368425" indent="-223838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1825625" indent="-223838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282825" indent="-223838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740025" indent="-223838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270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10167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>
                <a:solidFill>
                  <a:srgbClr val="636D6E"/>
                </a:solidFill>
              </a:rPr>
              <a:pPr/>
              <a:t>‹#›</a:t>
            </a:fld>
            <a:endParaRPr lang="en-US" sz="1600" dirty="0">
              <a:solidFill>
                <a:srgbClr val="636D6E"/>
              </a:solidFill>
            </a:endParaRPr>
          </a:p>
        </p:txBody>
      </p:sp>
      <p:pic>
        <p:nvPicPr>
          <p:cNvPr id="6" name="Picture 5" descr="OSU-HR-1C-REV-Horiz-CMYK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3304221" cy="47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9460" y="6356350"/>
            <a:ext cx="21336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8E7B-AF3B-B444-8E74-E549FC814F53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636D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title="The Ohio State University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600201"/>
            <a:ext cx="6424083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3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636D6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>
                <a:solidFill>
                  <a:srgbClr val="636D6E"/>
                </a:solidFill>
              </a:rPr>
              <a:pPr/>
              <a:t>‹#›</a:t>
            </a:fld>
            <a:endParaRPr lang="en-US" sz="1600" dirty="0">
              <a:solidFill>
                <a:srgbClr val="636D6E"/>
              </a:solidFill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8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818248" y="6538530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5C881AA-F0C4-B947-803C-EA0A96934EAC}" type="slidenum">
              <a:rPr lang="en-US" sz="900" smtClean="0">
                <a:solidFill>
                  <a:prstClr val="black"/>
                </a:solidFill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533" y="1139982"/>
            <a:ext cx="8500534" cy="5211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965267" y="-3018"/>
            <a:ext cx="6061166" cy="913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2" descr="http://media.cleveland.com/plain_dealer_metro/photo/osuacadjpg-5eed18885a46a326.jp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2" y="163214"/>
            <a:ext cx="2468880" cy="86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hf hdr="0" ftr="0" dt="0"/>
  <p:txStyles>
    <p:titleStyle>
      <a:lvl1pPr algn="r" defTabSz="342892" rtl="0" eaLnBrk="1" latinLnBrk="0" hangingPunct="1">
        <a:lnSpc>
          <a:spcPct val="85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42892" rtl="0" eaLnBrk="1" latinLnBrk="0" hangingPunct="1">
        <a:spcBef>
          <a:spcPts val="225"/>
        </a:spcBef>
        <a:spcAft>
          <a:spcPts val="225"/>
        </a:spcAft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9113" indent="-342900" algn="l" defTabSz="342892" rtl="0" eaLnBrk="1" latinLnBrk="0" hangingPunct="1">
        <a:spcBef>
          <a:spcPts val="225"/>
        </a:spcBef>
        <a:spcAft>
          <a:spcPts val="225"/>
        </a:spcAft>
        <a:buFont typeface="Wingdings" panose="05000000000000000000" pitchFamily="2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342892" rtl="0" eaLnBrk="1" latinLnBrk="0" hangingPunct="1">
        <a:spcBef>
          <a:spcPts val="375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081" indent="-345281" algn="l" defTabSz="342892" rtl="0" eaLnBrk="1" latinLnBrk="0" hangingPunct="1">
        <a:spcBef>
          <a:spcPts val="225"/>
        </a:spcBef>
        <a:spcAft>
          <a:spcPts val="225"/>
        </a:spcAft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0194" indent="-345281" algn="l" defTabSz="342892" rtl="0" eaLnBrk="1" latinLnBrk="0" hangingPunct="1">
        <a:spcBef>
          <a:spcPts val="225"/>
        </a:spcBef>
        <a:spcAft>
          <a:spcPts val="225"/>
        </a:spcAft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13" indent="-342900" algn="l" defTabSz="342892" rtl="0" eaLnBrk="1" latinLnBrk="0" hangingPunct="1">
        <a:spcBef>
          <a:spcPts val="225"/>
        </a:spcBef>
        <a:spcAft>
          <a:spcPts val="225"/>
        </a:spcAft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818248" y="6538530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5C881AA-F0C4-B947-803C-EA0A96934EAC}" type="slidenum">
              <a:rPr lang="en-US" sz="900" smtClean="0">
                <a:solidFill>
                  <a:prstClr val="black"/>
                </a:solidFill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533" y="1139982"/>
            <a:ext cx="8500534" cy="5211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965267" y="-3018"/>
            <a:ext cx="6061166" cy="913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2" descr="http://media.cleveland.com/plain_dealer_metro/photo/osuacadjpg-5eed18885a46a326.jpg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2" y="163214"/>
            <a:ext cx="2468880" cy="86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03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</p:sldLayoutIdLst>
  <p:hf hdr="0" ftr="0" dt="0"/>
  <p:txStyles>
    <p:titleStyle>
      <a:lvl1pPr algn="r" defTabSz="342892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42892" rtl="0" eaLnBrk="1" latinLnBrk="0" hangingPunct="1">
        <a:spcBef>
          <a:spcPts val="225"/>
        </a:spcBef>
        <a:spcAft>
          <a:spcPts val="225"/>
        </a:spcAft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9113" indent="-342900" algn="l" defTabSz="342892" rtl="0" eaLnBrk="1" latinLnBrk="0" hangingPunct="1">
        <a:spcBef>
          <a:spcPts val="225"/>
        </a:spcBef>
        <a:spcAft>
          <a:spcPts val="225"/>
        </a:spcAft>
        <a:buFont typeface="Wingdings" panose="05000000000000000000" pitchFamily="2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342892" rtl="0" eaLnBrk="1" latinLnBrk="0" hangingPunct="1">
        <a:spcBef>
          <a:spcPts val="375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081" indent="-345281" algn="l" defTabSz="342892" rtl="0" eaLnBrk="1" latinLnBrk="0" hangingPunct="1">
        <a:spcBef>
          <a:spcPts val="225"/>
        </a:spcBef>
        <a:spcAft>
          <a:spcPts val="225"/>
        </a:spcAft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0194" indent="-345281" algn="l" defTabSz="342892" rtl="0" eaLnBrk="1" latinLnBrk="0" hangingPunct="1">
        <a:spcBef>
          <a:spcPts val="225"/>
        </a:spcBef>
        <a:spcAft>
          <a:spcPts val="225"/>
        </a:spcAft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13" indent="-342900" algn="l" defTabSz="342892" rtl="0" eaLnBrk="1" latinLnBrk="0" hangingPunct="1">
        <a:spcBef>
          <a:spcPts val="225"/>
        </a:spcBef>
        <a:spcAft>
          <a:spcPts val="225"/>
        </a:spcAft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818248" y="6538530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5C881AA-F0C4-B947-803C-EA0A96934EAC}" type="slidenum">
              <a:rPr lang="en-US" sz="900" smtClean="0">
                <a:solidFill>
                  <a:prstClr val="black"/>
                </a:solidFill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533" y="1139982"/>
            <a:ext cx="8500534" cy="5211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65267" y="-3018"/>
            <a:ext cx="6061166" cy="913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050" name="Picture 2" descr="http://media.cleveland.com/plain_dealer_metro/photo/osuacadjpg-5eed18885a46a326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2" y="163214"/>
            <a:ext cx="2468880" cy="86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</p:sldLayoutIdLst>
  <p:hf hdr="0" ftr="0" dt="0"/>
  <p:txStyles>
    <p:titleStyle>
      <a:lvl1pPr algn="r" defTabSz="342892" rtl="0" eaLnBrk="1" latinLnBrk="0" hangingPunct="1">
        <a:lnSpc>
          <a:spcPct val="90000"/>
        </a:lnSpc>
        <a:spcBef>
          <a:spcPct val="0"/>
        </a:spcBef>
        <a:buNone/>
        <a:defRPr sz="19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42892" rtl="0" eaLnBrk="1" latinLnBrk="0" hangingPunct="1">
        <a:spcBef>
          <a:spcPts val="225"/>
        </a:spcBef>
        <a:spcAft>
          <a:spcPts val="225"/>
        </a:spcAft>
        <a:buFont typeface="Wingdings" panose="05000000000000000000" pitchFamily="2" charset="2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96466" indent="-120254" algn="l" defTabSz="342892" rtl="0" eaLnBrk="1" latinLnBrk="0" hangingPunct="1">
        <a:spcBef>
          <a:spcPts val="225"/>
        </a:spcBef>
        <a:spcAft>
          <a:spcPts val="225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342892" rtl="0" eaLnBrk="1" latinLnBrk="0" hangingPunct="1">
        <a:spcBef>
          <a:spcPts val="375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3831" algn="l" defTabSz="342892" rtl="0" eaLnBrk="1" latinLnBrk="0" hangingPunct="1">
        <a:spcBef>
          <a:spcPts val="225"/>
        </a:spcBef>
        <a:spcAft>
          <a:spcPts val="225"/>
        </a:spcAft>
        <a:buFont typeface="Courier New" panose="02070309020205020404" pitchFamily="49" charset="0"/>
        <a:buChar char="o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75135" indent="-173831" algn="l" defTabSz="342892" rtl="0" eaLnBrk="1" latinLnBrk="0" hangingPunct="1">
        <a:spcBef>
          <a:spcPts val="225"/>
        </a:spcBef>
        <a:spcAft>
          <a:spcPts val="225"/>
        </a:spcAft>
        <a:buFont typeface="Wingdings" panose="05000000000000000000" pitchFamily="2" charset="2"/>
        <a:buChar char="Ø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13" indent="-342900" algn="l" defTabSz="342892" rtl="0" eaLnBrk="1" latinLnBrk="0" hangingPunct="1">
        <a:spcBef>
          <a:spcPts val="225"/>
        </a:spcBef>
        <a:spcAft>
          <a:spcPts val="225"/>
        </a:spcAft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80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45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636D6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>
                <a:solidFill>
                  <a:srgbClr val="636D6E"/>
                </a:solidFill>
              </a:rPr>
              <a:pPr/>
              <a:t>‹#›</a:t>
            </a:fld>
            <a:endParaRPr lang="en-US" sz="1600" dirty="0">
              <a:solidFill>
                <a:srgbClr val="636D6E"/>
              </a:solidFill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4772868" y="82379"/>
            <a:ext cx="4180936" cy="72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8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1800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3"/>
              <a:ext cx="2438400" cy="47142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518368" y="6351241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78"/>
            <a:fld id="{B5C881AA-F0C4-B947-803C-EA0A96934EAC}" type="slidenum">
              <a:rPr lang="en-US" sz="1000">
                <a:solidFill>
                  <a:prstClr val="white">
                    <a:lumMod val="75000"/>
                  </a:prstClr>
                </a:solidFill>
              </a:rPr>
              <a:pPr defTabSz="457178"/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3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5" r:id="rId10"/>
    <p:sldLayoutId id="2147484231" r:id="rId11"/>
  </p:sldLayoutIdLst>
  <p:timing>
    <p:tnLst>
      <p:par>
        <p:cTn id="1" dur="indefinite" restart="never" nodeType="tmRoot"/>
      </p:par>
    </p:tnLst>
  </p:timing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178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indent="0" algn="l" defTabSz="457178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588" algn="l" defTabSz="457178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13" indent="0" algn="l" defTabSz="457178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721569" y="6514621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000" smtClean="0">
                <a:solidFill>
                  <a:srgbClr val="636D6E"/>
                </a:solidFill>
              </a:rPr>
              <a:pPr/>
              <a:t>‹#›</a:t>
            </a:fld>
            <a:endParaRPr lang="en-US" sz="1000" dirty="0">
              <a:solidFill>
                <a:srgbClr val="636D6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" r="59293" b="88418"/>
          <a:stretch/>
        </p:blipFill>
        <p:spPr>
          <a:xfrm>
            <a:off x="6128980" y="1"/>
            <a:ext cx="3015021" cy="70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4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937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F0D8E7B-AF3B-B444-8E74-E549FC814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TheOhioStateUniversity-Horiz-RGBH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600201"/>
            <a:ext cx="6424083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1191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fld id="{B5C881AA-F0C4-B947-803C-EA0A96934EAC}" type="slidenum">
              <a:rPr lang="en-US" sz="16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6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52041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227013" marR="0" lvl="0" indent="-225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455613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141413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SzTx/>
              <a:buFont typeface="Lucida Grande"/>
              <a:buChar char="»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98613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9595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20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2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7013" marR="0" indent="-225425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90000"/>
        </a:buClr>
        <a:buSzTx/>
        <a:buFont typeface="Wingdings" charset="2"/>
        <a:buNone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857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90000"/>
        </a:buClr>
        <a:buSzTx/>
        <a:buFont typeface="Arial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455613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90000"/>
        </a:buClr>
        <a:buSzTx/>
        <a:buFont typeface="Arial"/>
        <a:buNone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13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990000"/>
        </a:buClr>
        <a:buSzTx/>
        <a:buFont typeface="Lucida Grande"/>
        <a:buChar char="»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98613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595959"/>
        </a:buClr>
        <a:buSzTx/>
        <a:buFont typeface="Wingdings" charset="2"/>
        <a:buChar char="§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937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F0D8E7B-AF3B-B444-8E74-E549FC814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TheOhioStateUniversity-Horiz-RGBH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600201"/>
            <a:ext cx="6424083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9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fld id="{B5C881AA-F0C4-B947-803C-EA0A96934EAC}" type="slidenum">
              <a:rPr lang="en-US" sz="1600" smtClean="0">
                <a:solidFill>
                  <a:prstClr val="black"/>
                </a:solidFill>
              </a:rPr>
              <a:pPr defTabSz="457200"/>
              <a:t>‹#›</a:t>
            </a:fld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3.xml"/><Relationship Id="rId4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3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3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3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0"/>
            <a:ext cx="83843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800"/>
              </a:spcAft>
              <a:defRPr/>
            </a:pPr>
            <a:endParaRPr lang="en-US" sz="2400" noProof="0" dirty="0" smtClean="0">
              <a:solidFill>
                <a:prstClr val="black"/>
              </a:solidFill>
              <a:latin typeface="Arial"/>
            </a:endParaRPr>
          </a:p>
          <a:p>
            <a:pPr lvl="2">
              <a:spcAft>
                <a:spcPts val="1800"/>
              </a:spcAft>
              <a:defRPr/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09800"/>
            <a:ext cx="8658225" cy="2752725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457200" y="2743200"/>
            <a:ext cx="7825668" cy="3505200"/>
            <a:chOff x="457200" y="2743200"/>
            <a:chExt cx="7825668" cy="3505200"/>
          </a:xfrm>
        </p:grpSpPr>
        <p:sp>
          <p:nvSpPr>
            <p:cNvPr id="7" name="Rounded Rectangle 6"/>
            <p:cNvSpPr/>
            <p:nvPr/>
          </p:nvSpPr>
          <p:spPr>
            <a:xfrm>
              <a:off x="457200" y="2743200"/>
              <a:ext cx="2362200" cy="6096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4800" y="3081634"/>
              <a:ext cx="4168068" cy="316676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2819400" y="3262193"/>
              <a:ext cx="1219200" cy="70020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093397" y="183286"/>
            <a:ext cx="4943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Office Resources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143000"/>
            <a:ext cx="83843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/>
              </a:rPr>
              <a:t>Website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 (</a:t>
            </a:r>
            <a:r>
              <a:rPr lang="en-US" sz="2400" dirty="0" smtClean="0">
                <a:solidFill>
                  <a:srgbClr val="0070C0"/>
                </a:solidFill>
                <a:latin typeface="Arial"/>
              </a:rPr>
              <a:t>go.osu.edu/travel-office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) </a:t>
            </a:r>
            <a:endParaRPr lang="en-US" noProof="0" dirty="0" smtClean="0">
              <a:solidFill>
                <a:prstClr val="black"/>
              </a:solidFill>
              <a:latin typeface="Arial"/>
            </a:endParaRPr>
          </a:p>
          <a:p>
            <a:pPr lvl="1">
              <a:spcAft>
                <a:spcPts val="1800"/>
              </a:spcAft>
              <a:defRPr/>
            </a:pPr>
            <a:endParaRPr lang="en-US" sz="2400" noProof="0" dirty="0" smtClean="0">
              <a:solidFill>
                <a:prstClr val="black"/>
              </a:solidFill>
              <a:latin typeface="Arial"/>
            </a:endParaRPr>
          </a:p>
          <a:p>
            <a:pPr lvl="2">
              <a:spcAft>
                <a:spcPts val="1800"/>
              </a:spcAft>
              <a:defRPr/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80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799" y="1752600"/>
            <a:ext cx="8384343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/>
              </a:rPr>
              <a:t>Training Schedule - 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Classroom, Online and Custom Skype</a:t>
            </a:r>
          </a:p>
          <a:p>
            <a:pPr marL="342900" lvl="1" indent="-34290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Agency Feedback 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Process - 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In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development - Coming Soon</a:t>
            </a:r>
          </a:p>
          <a:p>
            <a:pPr marL="342900" lvl="1" indent="-34290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Compliance Reporting 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- 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In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development - Coming 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Soon</a:t>
            </a:r>
          </a:p>
          <a:p>
            <a:pPr marL="342900" lvl="1" indent="-34290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Release Travel Policy - </a:t>
            </a:r>
            <a:r>
              <a:rPr lang="en-US" dirty="0">
                <a:solidFill>
                  <a:prstClr val="black"/>
                </a:solidFill>
              </a:rPr>
              <a:t>In </a:t>
            </a:r>
            <a:r>
              <a:rPr lang="en-US" dirty="0" smtClean="0">
                <a:solidFill>
                  <a:prstClr val="black"/>
                </a:solidFill>
              </a:rPr>
              <a:t>review </a:t>
            </a:r>
            <a:r>
              <a:rPr lang="en-US" dirty="0">
                <a:solidFill>
                  <a:prstClr val="black"/>
                </a:solidFill>
              </a:rPr>
              <a:t>- Coming </a:t>
            </a:r>
            <a:r>
              <a:rPr lang="en-US" dirty="0" smtClean="0">
                <a:solidFill>
                  <a:prstClr val="black"/>
                </a:solidFill>
              </a:rPr>
              <a:t>Soon</a:t>
            </a:r>
          </a:p>
          <a:p>
            <a:pPr marL="800100" lvl="2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prstClr val="black"/>
                </a:solidFill>
              </a:rPr>
              <a:t>Requirements and enforcement </a:t>
            </a:r>
          </a:p>
          <a:p>
            <a:pPr marL="800100" lvl="2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prstClr val="black"/>
                </a:solidFill>
              </a:rPr>
              <a:t>Vacation with business travel</a:t>
            </a:r>
          </a:p>
          <a:p>
            <a:pPr marL="800100" lvl="2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prstClr val="black"/>
                </a:solidFill>
              </a:rPr>
              <a:t>Prohibit </a:t>
            </a:r>
            <a:r>
              <a:rPr lang="en-US" dirty="0" err="1" smtClean="0">
                <a:solidFill>
                  <a:prstClr val="black"/>
                </a:solidFill>
              </a:rPr>
              <a:t>PCard</a:t>
            </a:r>
            <a:r>
              <a:rPr lang="en-US" dirty="0" smtClean="0">
                <a:solidFill>
                  <a:prstClr val="black"/>
                </a:solidFill>
              </a:rPr>
              <a:t> use for airfare</a:t>
            </a:r>
          </a:p>
          <a:p>
            <a:pPr marL="800100" lvl="2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prstClr val="black"/>
                </a:solidFill>
              </a:rPr>
              <a:t>Airfare itinerary/invoice – must be attached to T#</a:t>
            </a:r>
            <a:endParaRPr lang="en-US" dirty="0">
              <a:solidFill>
                <a:prstClr val="black"/>
              </a:solidFill>
            </a:endParaRPr>
          </a:p>
          <a:p>
            <a:pPr marL="342900" lvl="1" indent="-34290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  <a:p>
            <a:pPr lvl="1">
              <a:spcAft>
                <a:spcPts val="600"/>
              </a:spcAft>
              <a:defRPr/>
            </a:pPr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lvl="1"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1" y="183286"/>
            <a:ext cx="5836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Initiative</a:t>
            </a:r>
            <a:endParaRPr lang="en-US" sz="2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143000"/>
            <a:ext cx="83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 sz="2800" b="1" noProof="0" dirty="0" smtClean="0">
                <a:solidFill>
                  <a:prstClr val="black"/>
                </a:solidFill>
                <a:latin typeface="Arial"/>
              </a:rPr>
              <a:t>Next Steps…</a:t>
            </a: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5257800" y="4267200"/>
            <a:ext cx="2209800" cy="1143000"/>
          </a:xfrm>
          <a:prstGeom prst="wedgeRectCallout">
            <a:avLst>
              <a:gd name="adj1" fmla="val -82212"/>
              <a:gd name="adj2" fmla="val -26167"/>
            </a:avLst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Update to discussion on 6/14 10 a.m. – travelers permitted </a:t>
            </a:r>
            <a:r>
              <a:rPr lang="en-US" sz="1400" dirty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 strikes; activation of process TBD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07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0"/>
            <a:ext cx="83843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800"/>
              </a:spcAft>
              <a:defRPr/>
            </a:pPr>
            <a:endParaRPr lang="en-US" sz="2400" noProof="0" dirty="0" smtClean="0">
              <a:solidFill>
                <a:prstClr val="black"/>
              </a:solidFill>
              <a:latin typeface="Arial"/>
            </a:endParaRPr>
          </a:p>
          <a:p>
            <a:pPr lvl="2">
              <a:spcAft>
                <a:spcPts val="1800"/>
              </a:spcAft>
              <a:defRPr/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03" y="2217339"/>
            <a:ext cx="3076575" cy="25527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57384" y="2286000"/>
            <a:ext cx="7339125" cy="4227004"/>
            <a:chOff x="657384" y="2286000"/>
            <a:chExt cx="7339125" cy="4227004"/>
          </a:xfrm>
        </p:grpSpPr>
        <p:sp>
          <p:nvSpPr>
            <p:cNvPr id="16" name="Rounded Rectangle 15"/>
            <p:cNvSpPr/>
            <p:nvPr/>
          </p:nvSpPr>
          <p:spPr>
            <a:xfrm>
              <a:off x="657384" y="3526365"/>
              <a:ext cx="2362200" cy="33231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0616" y="2286000"/>
              <a:ext cx="4155893" cy="4227004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093397" y="183286"/>
            <a:ext cx="4943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Office Resources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1143000"/>
            <a:ext cx="83843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/>
              </a:rPr>
              <a:t>Website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 (</a:t>
            </a:r>
            <a:r>
              <a:rPr lang="en-US" sz="2400" dirty="0" smtClean="0">
                <a:solidFill>
                  <a:srgbClr val="0070C0"/>
                </a:solidFill>
                <a:latin typeface="Arial"/>
              </a:rPr>
              <a:t>go.osu.edu/travel-office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) </a:t>
            </a:r>
            <a:endParaRPr lang="en-US" noProof="0" dirty="0" smtClean="0">
              <a:solidFill>
                <a:prstClr val="black"/>
              </a:solidFill>
              <a:latin typeface="Arial"/>
            </a:endParaRPr>
          </a:p>
          <a:p>
            <a:pPr lvl="1">
              <a:spcAft>
                <a:spcPts val="1800"/>
              </a:spcAft>
              <a:defRPr/>
            </a:pPr>
            <a:endParaRPr lang="en-US" sz="2400" noProof="0" dirty="0" smtClean="0">
              <a:solidFill>
                <a:prstClr val="black"/>
              </a:solidFill>
              <a:latin typeface="Arial"/>
            </a:endParaRPr>
          </a:p>
          <a:p>
            <a:pPr lvl="2">
              <a:spcAft>
                <a:spcPts val="1800"/>
              </a:spcAft>
              <a:defRPr/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710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0"/>
            <a:ext cx="83843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800"/>
              </a:spcAft>
              <a:defRPr/>
            </a:pPr>
            <a:endParaRPr lang="en-US" sz="2400" noProof="0" dirty="0" smtClean="0">
              <a:solidFill>
                <a:prstClr val="black"/>
              </a:solidFill>
              <a:latin typeface="Arial"/>
            </a:endParaRPr>
          </a:p>
          <a:p>
            <a:pPr lvl="2">
              <a:spcAft>
                <a:spcPts val="1800"/>
              </a:spcAft>
              <a:defRPr/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03" y="2217339"/>
            <a:ext cx="3076575" cy="25527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90290" y="3816211"/>
            <a:ext cx="2362200" cy="3323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707840" y="2354996"/>
            <a:ext cx="5330761" cy="1461214"/>
            <a:chOff x="3707840" y="2354996"/>
            <a:chExt cx="5330761" cy="14612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6066" y="2925633"/>
              <a:ext cx="5132535" cy="89057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707840" y="2354996"/>
              <a:ext cx="525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FAQ &amp; Best Practices</a:t>
              </a:r>
              <a:endParaRPr lang="en-US" sz="2400" noProof="0" dirty="0" smtClean="0">
                <a:solidFill>
                  <a:prstClr val="black"/>
                </a:solidFill>
                <a:latin typeface="Arial"/>
              </a:endParaRPr>
            </a:p>
            <a:p>
              <a:pPr lvl="2">
                <a:spcAft>
                  <a:spcPts val="1800"/>
                </a:spcAft>
                <a:defRPr/>
              </a:pPr>
              <a:endPara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93397" y="183286"/>
            <a:ext cx="4943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Office Resources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143000"/>
            <a:ext cx="83843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/>
              </a:rPr>
              <a:t>Website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 (</a:t>
            </a:r>
            <a:r>
              <a:rPr lang="en-US" sz="2400" dirty="0" smtClean="0">
                <a:solidFill>
                  <a:srgbClr val="0070C0"/>
                </a:solidFill>
                <a:latin typeface="Arial"/>
              </a:rPr>
              <a:t>go.osu.edu/travel-office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) </a:t>
            </a:r>
            <a:endParaRPr lang="en-US" noProof="0" dirty="0" smtClean="0">
              <a:solidFill>
                <a:prstClr val="black"/>
              </a:solidFill>
              <a:latin typeface="Arial"/>
            </a:endParaRPr>
          </a:p>
          <a:p>
            <a:pPr lvl="1">
              <a:spcAft>
                <a:spcPts val="1800"/>
              </a:spcAft>
              <a:defRPr/>
            </a:pPr>
            <a:endParaRPr lang="en-US" sz="2400" noProof="0" dirty="0" smtClean="0">
              <a:solidFill>
                <a:prstClr val="black"/>
              </a:solidFill>
              <a:latin typeface="Arial"/>
            </a:endParaRPr>
          </a:p>
          <a:p>
            <a:pPr lvl="2">
              <a:spcAft>
                <a:spcPts val="1800"/>
              </a:spcAft>
              <a:defRPr/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04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0"/>
            <a:ext cx="83843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800"/>
              </a:spcAft>
              <a:defRPr/>
            </a:pPr>
            <a:endParaRPr lang="en-US" sz="2400" noProof="0" dirty="0" smtClean="0">
              <a:solidFill>
                <a:prstClr val="black"/>
              </a:solidFill>
              <a:latin typeface="Arial"/>
            </a:endParaRPr>
          </a:p>
          <a:p>
            <a:pPr lvl="2">
              <a:spcAft>
                <a:spcPts val="1800"/>
              </a:spcAft>
              <a:defRPr/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03" y="2217339"/>
            <a:ext cx="3076575" cy="25527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90290" y="4163483"/>
            <a:ext cx="2510110" cy="3323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042" y="2105765"/>
            <a:ext cx="4818226" cy="411543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093397" y="183286"/>
            <a:ext cx="4943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Office Resources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143000"/>
            <a:ext cx="83843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/>
              </a:rPr>
              <a:t>Website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 (</a:t>
            </a:r>
            <a:r>
              <a:rPr lang="en-US" sz="2400" dirty="0" smtClean="0">
                <a:solidFill>
                  <a:srgbClr val="0070C0"/>
                </a:solidFill>
                <a:latin typeface="Arial"/>
              </a:rPr>
              <a:t>go.osu.edu/travel-office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) </a:t>
            </a:r>
            <a:endParaRPr lang="en-US" noProof="0" dirty="0" smtClean="0">
              <a:solidFill>
                <a:prstClr val="black"/>
              </a:solidFill>
              <a:latin typeface="Arial"/>
            </a:endParaRPr>
          </a:p>
          <a:p>
            <a:pPr lvl="1">
              <a:spcAft>
                <a:spcPts val="1800"/>
              </a:spcAft>
              <a:defRPr/>
            </a:pPr>
            <a:endParaRPr lang="en-US" sz="2400" noProof="0" dirty="0" smtClean="0">
              <a:solidFill>
                <a:prstClr val="black"/>
              </a:solidFill>
              <a:latin typeface="Arial"/>
            </a:endParaRPr>
          </a:p>
          <a:p>
            <a:pPr lvl="2">
              <a:spcAft>
                <a:spcPts val="1800"/>
              </a:spcAft>
              <a:defRPr/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2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-228600" y="990503"/>
            <a:ext cx="8764173" cy="88518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noProof="0" dirty="0" smtClean="0">
              <a:solidFill>
                <a:srgbClr val="BB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524000"/>
            <a:ext cx="83843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800"/>
              </a:spcAft>
              <a:defRPr/>
            </a:pPr>
            <a:endParaRPr lang="en-US" sz="2400" noProof="0" dirty="0" smtClean="0">
              <a:solidFill>
                <a:prstClr val="black"/>
              </a:solidFill>
              <a:latin typeface="Arial"/>
            </a:endParaRPr>
          </a:p>
          <a:p>
            <a:pPr lvl="2">
              <a:spcAft>
                <a:spcPts val="1800"/>
              </a:spcAft>
              <a:defRPr/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086970"/>
            <a:ext cx="838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“official” airfare quote is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required to generate the T#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Efficiencies gained by entering a reasonable estimate for submission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3991970"/>
            <a:ext cx="8044161" cy="1037230"/>
            <a:chOff x="397007" y="5422814"/>
            <a:chExt cx="8044161" cy="1037230"/>
          </a:xfrm>
        </p:grpSpPr>
        <p:sp>
          <p:nvSpPr>
            <p:cNvPr id="10" name="Flowchart: Decision 9"/>
            <p:cNvSpPr/>
            <p:nvPr/>
          </p:nvSpPr>
          <p:spPr>
            <a:xfrm>
              <a:off x="3635913" y="5422814"/>
              <a:ext cx="1665035" cy="1037230"/>
            </a:xfrm>
            <a:prstGeom prst="flowChartDecision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/>
              </a:r>
              <a:br>
                <a:rPr lang="en-US" sz="1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/>
              </a:r>
              <a:br>
                <a:rPr lang="en-US" sz="1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Approve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(T#)</a:t>
              </a:r>
              <a:endParaRPr lang="en-US" sz="14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5581684" y="5581934"/>
              <a:ext cx="1259300" cy="818866"/>
            </a:xfrm>
            <a:prstGeom prst="flowChartProcess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Finalize Airfare Selection </a:t>
              </a:r>
              <a:endParaRPr lang="en-US" sz="14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268634" y="5777656"/>
              <a:ext cx="327546" cy="327546"/>
            </a:xfrm>
            <a:prstGeom prst="rightArrow">
              <a:avLst/>
            </a:prstGeom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7181868" y="5581934"/>
              <a:ext cx="1259300" cy="818866"/>
            </a:xfrm>
            <a:prstGeom prst="flowChartProcess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Provide T# to Purchase</a:t>
              </a:r>
              <a:endParaRPr lang="en-US" sz="14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397007" y="5549880"/>
              <a:ext cx="1259300" cy="818866"/>
            </a:xfrm>
            <a:prstGeom prst="flowChartProcess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Gather Air $ Estimate</a:t>
              </a:r>
              <a:endParaRPr lang="en-US" sz="14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1984592" y="5553262"/>
              <a:ext cx="1354047" cy="818866"/>
            </a:xfrm>
            <a:prstGeom prst="flowChartProcess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Create/Submit Travel Request</a:t>
              </a:r>
              <a:endParaRPr lang="en-US" sz="14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348846" y="5774429"/>
              <a:ext cx="327546" cy="327546"/>
            </a:xfrm>
            <a:prstGeom prst="rightArrow">
              <a:avLst/>
            </a:prstGeom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845566" y="5802302"/>
              <a:ext cx="327546" cy="327546"/>
            </a:xfrm>
            <a:prstGeom prst="rightArrow">
              <a:avLst/>
            </a:prstGeom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1672533" y="5777656"/>
              <a:ext cx="327546" cy="327546"/>
            </a:xfrm>
            <a:prstGeom prst="rightArrow">
              <a:avLst/>
            </a:prstGeom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00401" y="183286"/>
            <a:ext cx="5836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Reminders (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eTravel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1143000"/>
            <a:ext cx="83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/>
              </a:rPr>
              <a:t>Airfare Quotes</a:t>
            </a: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9385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0"/>
            <a:ext cx="83843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800"/>
              </a:spcAft>
              <a:defRPr/>
            </a:pPr>
            <a:endParaRPr lang="en-US" sz="2400" noProof="0" dirty="0" smtClean="0">
              <a:solidFill>
                <a:prstClr val="black"/>
              </a:solidFill>
              <a:latin typeface="Arial"/>
            </a:endParaRPr>
          </a:p>
          <a:p>
            <a:pPr lvl="2">
              <a:spcAft>
                <a:spcPts val="1800"/>
              </a:spcAft>
              <a:defRPr/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799" y="1705515"/>
            <a:ext cx="83843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appropriate airfare payment method (Travel Agency or Other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66800" y="2525855"/>
            <a:ext cx="7048500" cy="2524125"/>
            <a:chOff x="972721" y="3068030"/>
            <a:chExt cx="7048500" cy="25241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2721" y="3068030"/>
              <a:ext cx="7048500" cy="2524125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2133600" y="3971649"/>
              <a:ext cx="2510110" cy="33231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3887371" y="3761791"/>
            <a:ext cx="1219200" cy="70020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0401" y="183286"/>
            <a:ext cx="5836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Reminders (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eTravel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143000"/>
            <a:ext cx="83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/>
              </a:rPr>
              <a:t>Agency Selection</a:t>
            </a: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5049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0"/>
            <a:ext cx="83843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800"/>
              </a:spcAft>
              <a:defRPr/>
            </a:pPr>
            <a:endParaRPr lang="en-US" sz="2400" noProof="0" dirty="0" smtClean="0">
              <a:solidFill>
                <a:prstClr val="black"/>
              </a:solidFill>
              <a:latin typeface="Arial"/>
            </a:endParaRPr>
          </a:p>
          <a:p>
            <a:pPr lvl="2">
              <a:spcAft>
                <a:spcPts val="1800"/>
              </a:spcAft>
              <a:defRPr/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0589" y="1708407"/>
            <a:ext cx="8384343" cy="251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151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Highly restrictive fares (Delta, American, United, Air Canada)</a:t>
            </a:r>
          </a:p>
          <a:p>
            <a:pPr marL="65151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Warning in Concur </a:t>
            </a:r>
          </a:p>
          <a:p>
            <a:pPr marL="65151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Acknowledgement of selection required </a:t>
            </a:r>
          </a:p>
          <a:p>
            <a:pPr marL="65151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Traveler notified to allow for 24 hour cancellation</a:t>
            </a:r>
            <a:endParaRPr lang="en-US" dirty="0"/>
          </a:p>
          <a:p>
            <a:pPr marL="651510" lvl="3" indent="-285750">
              <a:buFont typeface="Arial" panose="020B0604020202020204" pitchFamily="34" charset="0"/>
              <a:buChar char="•"/>
            </a:pPr>
            <a:endParaRPr lang="en-US" dirty="0" smtClean="0">
              <a:cs typeface="Arial" panose="020B0604020202020204" pitchFamily="34" charset="0"/>
            </a:endParaRPr>
          </a:p>
          <a:p>
            <a:pPr marL="4572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505200"/>
            <a:ext cx="4838554" cy="2718743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00401" y="183286"/>
            <a:ext cx="5836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Reminders (Booking)</a:t>
            </a:r>
            <a:endParaRPr lang="en-US" sz="2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143000"/>
            <a:ext cx="83843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/>
              </a:rPr>
              <a:t>Basic Economy Fares</a:t>
            </a:r>
            <a:endParaRPr lang="en-US" noProof="0" dirty="0" smtClean="0">
              <a:solidFill>
                <a:prstClr val="black"/>
              </a:solidFill>
              <a:latin typeface="Arial"/>
            </a:endParaRPr>
          </a:p>
          <a:p>
            <a:pPr lvl="1">
              <a:spcAft>
                <a:spcPts val="1800"/>
              </a:spcAft>
              <a:defRPr/>
            </a:pPr>
            <a:endParaRPr lang="en-US" sz="2400" noProof="0" dirty="0" smtClean="0">
              <a:solidFill>
                <a:prstClr val="black"/>
              </a:solidFill>
              <a:latin typeface="Arial"/>
            </a:endParaRPr>
          </a:p>
          <a:p>
            <a:pPr lvl="2">
              <a:spcAft>
                <a:spcPts val="1800"/>
              </a:spcAft>
              <a:defRPr/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1830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295400"/>
            <a:ext cx="838434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endParaRPr lang="en-US" noProof="0" dirty="0" smtClean="0">
              <a:solidFill>
                <a:prstClr val="black"/>
              </a:solidFill>
              <a:latin typeface="Arial"/>
            </a:endParaRPr>
          </a:p>
          <a:p>
            <a:pPr lvl="2">
              <a:spcAft>
                <a:spcPts val="1800"/>
              </a:spcAft>
              <a:defRPr/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1" y="183286"/>
            <a:ext cx="5836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Initiative</a:t>
            </a:r>
            <a:endParaRPr lang="en-US" sz="2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066800"/>
            <a:ext cx="838434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Scope of Travel Initiative: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Airfare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Enterprise-wide requirement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travel agency for individual business travel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Corporate Travel Planners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Rental Car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Enterprise-wide requirement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rental car contract for business travel 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Enterprise &amp; National</a:t>
            </a:r>
          </a:p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2862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1905000"/>
            <a:ext cx="838434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Not required for guests (non-employees)</a:t>
            </a:r>
          </a:p>
          <a:p>
            <a:pPr marL="800100" lvl="1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/>
              </a:rPr>
              <a:t>Personal credit card can be used with CTP in Concur</a:t>
            </a:r>
          </a:p>
          <a:p>
            <a:pPr marL="800100" lvl="1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/>
              </a:rPr>
              <a:t>Split transactions for business/vacation</a:t>
            </a:r>
          </a:p>
          <a:p>
            <a:pPr marL="800100" lvl="1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/>
              </a:rPr>
              <a:t>Does not include hotel</a:t>
            </a:r>
          </a:p>
          <a:p>
            <a:pPr marL="800100" lvl="1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/>
              </a:rPr>
              <a:t>Risks of bundled &amp; hacker fares (e.g. Kayak)</a:t>
            </a:r>
          </a:p>
          <a:p>
            <a:pPr marL="800100" lvl="1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/>
              </a:rPr>
              <a:t>Voucher Drawing (1/</a:t>
            </a:r>
            <a:r>
              <a:rPr lang="en-US" sz="2400" dirty="0" err="1" smtClean="0">
                <a:solidFill>
                  <a:prstClr val="black"/>
                </a:solidFill>
                <a:latin typeface="Arial"/>
              </a:rPr>
              <a:t>mo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 for 1</a:t>
            </a:r>
            <a:r>
              <a:rPr lang="en-US" sz="2400" baseline="30000" dirty="0" smtClean="0">
                <a:solidFill>
                  <a:prstClr val="black"/>
                </a:solidFill>
                <a:latin typeface="Arial"/>
              </a:rPr>
              <a:t>st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 year of Travel Initiative)</a:t>
            </a:r>
          </a:p>
          <a:p>
            <a:pPr lvl="1">
              <a:spcAft>
                <a:spcPts val="1800"/>
              </a:spcAft>
              <a:defRPr/>
            </a:pPr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lvl="1">
              <a:spcAft>
                <a:spcPts val="1800"/>
              </a:spcAft>
              <a:defRPr/>
            </a:pPr>
            <a:endParaRPr lang="en-US" sz="2400" noProof="0" dirty="0" smtClean="0">
              <a:solidFill>
                <a:prstClr val="black"/>
              </a:solidFill>
              <a:latin typeface="Arial"/>
            </a:endParaRPr>
          </a:p>
          <a:p>
            <a:pPr lvl="2">
              <a:spcAft>
                <a:spcPts val="1800"/>
              </a:spcAft>
              <a:defRPr/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1" y="183286"/>
            <a:ext cx="5836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Initiative</a:t>
            </a:r>
            <a:endParaRPr lang="en-US" sz="2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143000"/>
            <a:ext cx="83843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Arial"/>
              </a:rPr>
              <a:t>Things to Know…</a:t>
            </a:r>
            <a:endParaRPr lang="en-US" b="1" noProof="0" dirty="0" smtClean="0">
              <a:solidFill>
                <a:prstClr val="black"/>
              </a:solidFill>
              <a:latin typeface="Arial"/>
            </a:endParaRPr>
          </a:p>
          <a:p>
            <a:pPr lvl="1">
              <a:spcAft>
                <a:spcPts val="1800"/>
              </a:spcAft>
              <a:defRPr/>
            </a:pPr>
            <a:endParaRPr lang="en-US" sz="2400" noProof="0" dirty="0" smtClean="0">
              <a:solidFill>
                <a:prstClr val="black"/>
              </a:solidFill>
              <a:latin typeface="Arial"/>
            </a:endParaRPr>
          </a:p>
          <a:p>
            <a:pPr lvl="2">
              <a:spcAft>
                <a:spcPts val="1800"/>
              </a:spcAft>
              <a:defRPr/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3307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SU Content">
  <a:themeElements>
    <a:clrScheme name="Custom 2">
      <a:dk1>
        <a:srgbClr val="595959"/>
      </a:dk1>
      <a:lt1>
        <a:sysClr val="window" lastClr="FFFFFF"/>
      </a:lt1>
      <a:dk2>
        <a:srgbClr val="000000"/>
      </a:dk2>
      <a:lt2>
        <a:srgbClr val="FFFFFF"/>
      </a:lt2>
      <a:accent1>
        <a:srgbClr val="990000"/>
      </a:accent1>
      <a:accent2>
        <a:srgbClr val="DBA100"/>
      </a:accent2>
      <a:accent3>
        <a:srgbClr val="660000"/>
      </a:accent3>
      <a:accent4>
        <a:srgbClr val="002A42"/>
      </a:accent4>
      <a:accent5>
        <a:srgbClr val="5D3526"/>
      </a:accent5>
      <a:accent6>
        <a:srgbClr val="827C34"/>
      </a:accent6>
      <a:hlink>
        <a:srgbClr val="990000"/>
      </a:hlink>
      <a:folHlink>
        <a:srgbClr val="59595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3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4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5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3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6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7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Best Print ltr_guide_ppt_03_ah_06011 Multiple Masters1">
  <a:themeElements>
    <a:clrScheme name="Best Print ltr_guide_ppt_03_ah_06011 Multiple Masters1 2">
      <a:dk1>
        <a:srgbClr val="000000"/>
      </a:dk1>
      <a:lt1>
        <a:srgbClr val="FFFFFF"/>
      </a:lt1>
      <a:dk2>
        <a:srgbClr val="5EB6E4"/>
      </a:dk2>
      <a:lt2>
        <a:srgbClr val="4D4F53"/>
      </a:lt2>
      <a:accent1>
        <a:srgbClr val="D3CD8B"/>
      </a:accent1>
      <a:accent2>
        <a:srgbClr val="7AB800"/>
      </a:accent2>
      <a:accent3>
        <a:srgbClr val="FFFFFF"/>
      </a:accent3>
      <a:accent4>
        <a:srgbClr val="000000"/>
      </a:accent4>
      <a:accent5>
        <a:srgbClr val="E6E3C4"/>
      </a:accent5>
      <a:accent6>
        <a:srgbClr val="6EA600"/>
      </a:accent6>
      <a:hlink>
        <a:srgbClr val="00338D"/>
      </a:hlink>
      <a:folHlink>
        <a:srgbClr val="0083A9"/>
      </a:folHlink>
    </a:clrScheme>
    <a:fontScheme name="Best Print ltr_guide_ppt_03_ah_06011 Multiple Masters1">
      <a:majorFont>
        <a:latin typeface="Arial"/>
        <a:ea typeface=""/>
        <a:cs typeface="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lnDef>
  </a:objectDefaults>
  <a:extraClrSchemeLst>
    <a:extraClrScheme>
      <a:clrScheme name="Best Print ltr_guide_ppt_03_ah_06011 Multiple Masters1 1">
        <a:dk1>
          <a:srgbClr val="000000"/>
        </a:dk1>
        <a:lt1>
          <a:srgbClr val="FFFFFF"/>
        </a:lt1>
        <a:dk2>
          <a:srgbClr val="263C6B"/>
        </a:dk2>
        <a:lt2>
          <a:srgbClr val="ABAFB2"/>
        </a:lt2>
        <a:accent1>
          <a:srgbClr val="6280AF"/>
        </a:accent1>
        <a:accent2>
          <a:srgbClr val="BDD172"/>
        </a:accent2>
        <a:accent3>
          <a:srgbClr val="FFFFFF"/>
        </a:accent3>
        <a:accent4>
          <a:srgbClr val="000000"/>
        </a:accent4>
        <a:accent5>
          <a:srgbClr val="B7C0D4"/>
        </a:accent5>
        <a:accent6>
          <a:srgbClr val="ABBD67"/>
        </a:accent6>
        <a:hlink>
          <a:srgbClr val="C64120"/>
        </a:hlink>
        <a:folHlink>
          <a:srgbClr val="E989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st Print ltr_guide_ppt_03_ah_06011 Multiple Masters1 2">
        <a:dk1>
          <a:srgbClr val="000000"/>
        </a:dk1>
        <a:lt1>
          <a:srgbClr val="FFFFFF"/>
        </a:lt1>
        <a:dk2>
          <a:srgbClr val="5EB6E4"/>
        </a:dk2>
        <a:lt2>
          <a:srgbClr val="4D4F53"/>
        </a:lt2>
        <a:accent1>
          <a:srgbClr val="D3CD8B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E6E3C4"/>
        </a:accent5>
        <a:accent6>
          <a:srgbClr val="6EA600"/>
        </a:accent6>
        <a:hlink>
          <a:srgbClr val="00338D"/>
        </a:hlink>
        <a:folHlink>
          <a:srgbClr val="0083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OSU Content">
  <a:themeElements>
    <a:clrScheme name="Custom 2">
      <a:dk1>
        <a:srgbClr val="595959"/>
      </a:dk1>
      <a:lt1>
        <a:sysClr val="window" lastClr="FFFFFF"/>
      </a:lt1>
      <a:dk2>
        <a:srgbClr val="000000"/>
      </a:dk2>
      <a:lt2>
        <a:srgbClr val="FFFFFF"/>
      </a:lt2>
      <a:accent1>
        <a:srgbClr val="990000"/>
      </a:accent1>
      <a:accent2>
        <a:srgbClr val="DBA100"/>
      </a:accent2>
      <a:accent3>
        <a:srgbClr val="660000"/>
      </a:accent3>
      <a:accent4>
        <a:srgbClr val="002A42"/>
      </a:accent4>
      <a:accent5>
        <a:srgbClr val="5D3526"/>
      </a:accent5>
      <a:accent6>
        <a:srgbClr val="827C34"/>
      </a:accent6>
      <a:hlink>
        <a:srgbClr val="990000"/>
      </a:hlink>
      <a:folHlink>
        <a:srgbClr val="59595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8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4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9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3_OSU Content">
  <a:themeElements>
    <a:clrScheme name="Custom 2">
      <a:dk1>
        <a:srgbClr val="595959"/>
      </a:dk1>
      <a:lt1>
        <a:sysClr val="window" lastClr="FFFFFF"/>
      </a:lt1>
      <a:dk2>
        <a:srgbClr val="000000"/>
      </a:dk2>
      <a:lt2>
        <a:srgbClr val="FFFFFF"/>
      </a:lt2>
      <a:accent1>
        <a:srgbClr val="990000"/>
      </a:accent1>
      <a:accent2>
        <a:srgbClr val="DBA100"/>
      </a:accent2>
      <a:accent3>
        <a:srgbClr val="660000"/>
      </a:accent3>
      <a:accent4>
        <a:srgbClr val="002A42"/>
      </a:accent4>
      <a:accent5>
        <a:srgbClr val="5D3526"/>
      </a:accent5>
      <a:accent6>
        <a:srgbClr val="827C34"/>
      </a:accent6>
      <a:hlink>
        <a:srgbClr val="990000"/>
      </a:hlink>
      <a:folHlink>
        <a:srgbClr val="59595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4_OSU Conten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10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5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11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12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6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13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AA38"/>
        </a:solidFill>
        <a:ln>
          <a:solidFill>
            <a:schemeClr val="accent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hio State Scarl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14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15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16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7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8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17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9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18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19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1_Best Print ltr_guide_ppt_03_ah_06011 Multiple Masters1">
  <a:themeElements>
    <a:clrScheme name="Best Print ltr_guide_ppt_03_ah_06011 Multiple Masters1 2">
      <a:dk1>
        <a:srgbClr val="000000"/>
      </a:dk1>
      <a:lt1>
        <a:srgbClr val="FFFFFF"/>
      </a:lt1>
      <a:dk2>
        <a:srgbClr val="5EB6E4"/>
      </a:dk2>
      <a:lt2>
        <a:srgbClr val="4D4F53"/>
      </a:lt2>
      <a:accent1>
        <a:srgbClr val="D3CD8B"/>
      </a:accent1>
      <a:accent2>
        <a:srgbClr val="7AB800"/>
      </a:accent2>
      <a:accent3>
        <a:srgbClr val="FFFFFF"/>
      </a:accent3>
      <a:accent4>
        <a:srgbClr val="000000"/>
      </a:accent4>
      <a:accent5>
        <a:srgbClr val="E6E3C4"/>
      </a:accent5>
      <a:accent6>
        <a:srgbClr val="6EA600"/>
      </a:accent6>
      <a:hlink>
        <a:srgbClr val="00338D"/>
      </a:hlink>
      <a:folHlink>
        <a:srgbClr val="0083A9"/>
      </a:folHlink>
    </a:clrScheme>
    <a:fontScheme name="Best Print ltr_guide_ppt_03_ah_06011 Multiple Masters1">
      <a:majorFont>
        <a:latin typeface="Arial"/>
        <a:ea typeface=""/>
        <a:cs typeface="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lnDef>
  </a:objectDefaults>
  <a:extraClrSchemeLst>
    <a:extraClrScheme>
      <a:clrScheme name="Best Print ltr_guide_ppt_03_ah_06011 Multiple Masters1 1">
        <a:dk1>
          <a:srgbClr val="000000"/>
        </a:dk1>
        <a:lt1>
          <a:srgbClr val="FFFFFF"/>
        </a:lt1>
        <a:dk2>
          <a:srgbClr val="263C6B"/>
        </a:dk2>
        <a:lt2>
          <a:srgbClr val="ABAFB2"/>
        </a:lt2>
        <a:accent1>
          <a:srgbClr val="6280AF"/>
        </a:accent1>
        <a:accent2>
          <a:srgbClr val="BDD172"/>
        </a:accent2>
        <a:accent3>
          <a:srgbClr val="FFFFFF"/>
        </a:accent3>
        <a:accent4>
          <a:srgbClr val="000000"/>
        </a:accent4>
        <a:accent5>
          <a:srgbClr val="B7C0D4"/>
        </a:accent5>
        <a:accent6>
          <a:srgbClr val="ABBD67"/>
        </a:accent6>
        <a:hlink>
          <a:srgbClr val="C64120"/>
        </a:hlink>
        <a:folHlink>
          <a:srgbClr val="E989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st Print ltr_guide_ppt_03_ah_06011 Multiple Masters1 2">
        <a:dk1>
          <a:srgbClr val="000000"/>
        </a:dk1>
        <a:lt1>
          <a:srgbClr val="FFFFFF"/>
        </a:lt1>
        <a:dk2>
          <a:srgbClr val="5EB6E4"/>
        </a:dk2>
        <a:lt2>
          <a:srgbClr val="4D4F53"/>
        </a:lt2>
        <a:accent1>
          <a:srgbClr val="D3CD8B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E6E3C4"/>
        </a:accent5>
        <a:accent6>
          <a:srgbClr val="6EA600"/>
        </a:accent6>
        <a:hlink>
          <a:srgbClr val="00338D"/>
        </a:hlink>
        <a:folHlink>
          <a:srgbClr val="0083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20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HR_Template_Scarlet.pptx" id="{DCC1AB19-6946-4B15-9326-E095DCE1F546}" vid="{C48380AE-FBBC-4E57-858E-179913F8558B}"/>
    </a:ext>
  </a:extLst>
</a:theme>
</file>

<file path=ppt/theme/theme41.xml><?xml version="1.0" encoding="utf-8"?>
<a:theme xmlns:a="http://schemas.openxmlformats.org/drawingml/2006/main" name="10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21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3.xml><?xml version="1.0" encoding="utf-8"?>
<a:theme xmlns:a="http://schemas.openxmlformats.org/drawingml/2006/main" name="22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sz="1800" dirty="0"/>
        </a:defPPr>
      </a:lstStyle>
    </a:txDef>
  </a:objectDefaults>
  <a:extraClrSchemeLst/>
</a:theme>
</file>

<file path=ppt/theme/theme44.xml><?xml version="1.0" encoding="utf-8"?>
<a:theme xmlns:a="http://schemas.openxmlformats.org/drawingml/2006/main" name="23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sz="1800" dirty="0"/>
        </a:defPPr>
      </a:lstStyle>
    </a:txDef>
  </a:objectDefaults>
  <a:extraClrSchemeLst/>
</a:theme>
</file>

<file path=ppt/theme/theme45.xml><?xml version="1.0" encoding="utf-8"?>
<a:theme xmlns:a="http://schemas.openxmlformats.org/drawingml/2006/main" name="24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sz="1800" dirty="0"/>
        </a:defPPr>
      </a:lstStyle>
    </a:txDef>
  </a:objectDefaults>
  <a:extraClrSchemeLst/>
</a:theme>
</file>

<file path=ppt/theme/theme46.xml><?xml version="1.0" encoding="utf-8"?>
<a:theme xmlns:a="http://schemas.openxmlformats.org/drawingml/2006/main" name="ODEE Presentation Template">
  <a:themeElements>
    <a:clrScheme name="Enterprise Project">
      <a:dk1>
        <a:sysClr val="windowText" lastClr="000000"/>
      </a:dk1>
      <a:lt1>
        <a:sysClr val="window" lastClr="FFFFFF"/>
      </a:lt1>
      <a:dk2>
        <a:srgbClr val="666666"/>
      </a:dk2>
      <a:lt2>
        <a:srgbClr val="BB0000"/>
      </a:lt2>
      <a:accent1>
        <a:srgbClr val="26686D"/>
      </a:accent1>
      <a:accent2>
        <a:srgbClr val="6A6F24"/>
      </a:accent2>
      <a:accent3>
        <a:srgbClr val="851E5E"/>
      </a:accent3>
      <a:accent4>
        <a:srgbClr val="8BC9BC"/>
      </a:accent4>
      <a:accent5>
        <a:srgbClr val="D8E25B"/>
      </a:accent5>
      <a:accent6>
        <a:srgbClr val="C292AF"/>
      </a:accent6>
      <a:hlink>
        <a:srgbClr val="BB0000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25_Content Slide">
  <a:themeElements>
    <a:clrScheme name="OSU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EAEAEA"/>
      </a:accent3>
      <a:accent4>
        <a:srgbClr val="979797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8.xml><?xml version="1.0" encoding="utf-8"?>
<a:theme xmlns:a="http://schemas.openxmlformats.org/drawingml/2006/main" name="26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7B7D914-5E87-481B-AD2C-260F9420F1D0}" vid="{98E8A426-2457-4339-9813-481CBE26D5DE}"/>
    </a:ext>
  </a:extLst>
</a:theme>
</file>

<file path=ppt/theme/theme49.xml><?xml version="1.0" encoding="utf-8"?>
<a:theme xmlns:a="http://schemas.openxmlformats.org/drawingml/2006/main" name="27_Content Slide">
  <a:themeElements>
    <a:clrScheme name="OSU-Brand Guidelines 2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BB0000"/>
      </a:accent1>
      <a:accent2>
        <a:srgbClr val="666666"/>
      </a:accent2>
      <a:accent3>
        <a:srgbClr val="6EBBAB"/>
      </a:accent3>
      <a:accent4>
        <a:srgbClr val="909738"/>
      </a:accent4>
      <a:accent5>
        <a:srgbClr val="221134"/>
      </a:accent5>
      <a:accent6>
        <a:srgbClr val="839EC1"/>
      </a:accent6>
      <a:hlink>
        <a:srgbClr val="0096D2"/>
      </a:hlink>
      <a:folHlink>
        <a:srgbClr val="0057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OSU Content">
  <a:themeElements>
    <a:clrScheme name="Custom 2">
      <a:dk1>
        <a:srgbClr val="595959"/>
      </a:dk1>
      <a:lt1>
        <a:sysClr val="window" lastClr="FFFFFF"/>
      </a:lt1>
      <a:dk2>
        <a:srgbClr val="000000"/>
      </a:dk2>
      <a:lt2>
        <a:srgbClr val="FFFFFF"/>
      </a:lt2>
      <a:accent1>
        <a:srgbClr val="990000"/>
      </a:accent1>
      <a:accent2>
        <a:srgbClr val="DBA100"/>
      </a:accent2>
      <a:accent3>
        <a:srgbClr val="660000"/>
      </a:accent3>
      <a:accent4>
        <a:srgbClr val="002A42"/>
      </a:accent4>
      <a:accent5>
        <a:srgbClr val="5D3526"/>
      </a:accent5>
      <a:accent6>
        <a:srgbClr val="827C34"/>
      </a:accent6>
      <a:hlink>
        <a:srgbClr val="990000"/>
      </a:hlink>
      <a:folHlink>
        <a:srgbClr val="59595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49234</TotalTime>
  <Words>872</Words>
  <Application>Microsoft Office PowerPoint</Application>
  <PresentationFormat>On-screen Show (4:3)</PresentationFormat>
  <Paragraphs>133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68" baseType="lpstr">
      <vt:lpstr>MS PGothic</vt:lpstr>
      <vt:lpstr>MS PGothic</vt:lpstr>
      <vt:lpstr>Arial</vt:lpstr>
      <vt:lpstr>Calibri</vt:lpstr>
      <vt:lpstr>Calibri Light</vt:lpstr>
      <vt:lpstr>Courier New</vt:lpstr>
      <vt:lpstr>Lucida Grande</vt:lpstr>
      <vt:lpstr>Wingdings</vt:lpstr>
      <vt:lpstr>OSU Content</vt:lpstr>
      <vt:lpstr>Title Slide</vt:lpstr>
      <vt:lpstr>Ohio State Scarlet</vt:lpstr>
      <vt:lpstr>Content Slide</vt:lpstr>
      <vt:lpstr>1_Title Slide</vt:lpstr>
      <vt:lpstr>1_Content Slide</vt:lpstr>
      <vt:lpstr>1_OSU Content</vt:lpstr>
      <vt:lpstr>2_Title Slide</vt:lpstr>
      <vt:lpstr>2_Content Slide</vt:lpstr>
      <vt:lpstr>3_Content Slide</vt:lpstr>
      <vt:lpstr>4_Content Slide</vt:lpstr>
      <vt:lpstr>5_Content Slide</vt:lpstr>
      <vt:lpstr>3_Title Slide</vt:lpstr>
      <vt:lpstr>6_Content Slide</vt:lpstr>
      <vt:lpstr>7_Content Slide</vt:lpstr>
      <vt:lpstr>Best Print ltr_guide_ppt_03_ah_06011 Multiple Masters1</vt:lpstr>
      <vt:lpstr>2_OSU Content</vt:lpstr>
      <vt:lpstr>8_Content Slide</vt:lpstr>
      <vt:lpstr>4_Title Slide</vt:lpstr>
      <vt:lpstr>9_Content Slide</vt:lpstr>
      <vt:lpstr>3_OSU Content</vt:lpstr>
      <vt:lpstr>4_OSU Content</vt:lpstr>
      <vt:lpstr>10_Content Slide</vt:lpstr>
      <vt:lpstr>5_Title Slide</vt:lpstr>
      <vt:lpstr>11_Content Slide</vt:lpstr>
      <vt:lpstr>12_Content Slide</vt:lpstr>
      <vt:lpstr>6_Title Slide</vt:lpstr>
      <vt:lpstr>13_Content Slide</vt:lpstr>
      <vt:lpstr>1_Office Theme</vt:lpstr>
      <vt:lpstr>14_Content Slide</vt:lpstr>
      <vt:lpstr>15_Content Slide</vt:lpstr>
      <vt:lpstr>16_Content Slide</vt:lpstr>
      <vt:lpstr>7_Title Slide</vt:lpstr>
      <vt:lpstr>8_Title Slide</vt:lpstr>
      <vt:lpstr>17_Content Slide</vt:lpstr>
      <vt:lpstr>9_Title Slide</vt:lpstr>
      <vt:lpstr>18_Content Slide</vt:lpstr>
      <vt:lpstr>19_Content Slide</vt:lpstr>
      <vt:lpstr>1_Best Print ltr_guide_ppt_03_ah_06011 Multiple Masters1</vt:lpstr>
      <vt:lpstr>20_Content Slide</vt:lpstr>
      <vt:lpstr>10_Title Slide</vt:lpstr>
      <vt:lpstr>21_Content Slide</vt:lpstr>
      <vt:lpstr>22_Content Slide</vt:lpstr>
      <vt:lpstr>23_Content Slide</vt:lpstr>
      <vt:lpstr>24_Content Slide</vt:lpstr>
      <vt:lpstr>ODEE Presentation Template</vt:lpstr>
      <vt:lpstr>25_Content Slide</vt:lpstr>
      <vt:lpstr>26_Content Slide</vt:lpstr>
      <vt:lpstr>27_Content Slide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Ohio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Fiscal Officer Meeting</dc:title>
  <dc:creator>Levakis, Anastasia</dc:creator>
  <cp:lastModifiedBy>Maynard, Kelley L.</cp:lastModifiedBy>
  <cp:revision>472</cp:revision>
  <cp:lastPrinted>2018-06-13T21:18:14Z</cp:lastPrinted>
  <dcterms:created xsi:type="dcterms:W3CDTF">2013-08-30T17:46:21Z</dcterms:created>
  <dcterms:modified xsi:type="dcterms:W3CDTF">2018-06-22T17:27:22Z</dcterms:modified>
</cp:coreProperties>
</file>