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5547"/>
    <a:srgbClr val="3A7676"/>
    <a:srgbClr val="BED6C8"/>
    <a:srgbClr val="B2E2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p:scale>
          <a:sx n="26" d="100"/>
          <a:sy n="26" d="100"/>
        </p:scale>
        <p:origin x="9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P:\Imaging%20and%20Radiation%20Protection%20Group\Cath%20Lab%20Occupational%20Dosimetry%20Trials\Egg%20Nest\M3%20Live%20Dosimetry%20Data%20April%2025\Summary%20Graphs.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P:\Imaging%20and%20Radiation%20Protection%20Group\Cath%20Lab%20Occupational%20Dosimetry%20Trials\Egg%20Nest\M3%20Live%20Dosimetry%20Data%20April%2025\Summary%20Graph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Data!$B$7:$B$34</cx:f>
        <cx:lvl ptCount="28" formatCode="General">
          <cx:pt idx="0">0.21133271694624226</cx:pt>
          <cx:pt idx="1">0.13575927221833453</cx:pt>
          <cx:pt idx="2">0.17683302526186079</cx:pt>
          <cx:pt idx="3">0.35597057159026585</cx:pt>
          <cx:pt idx="6">0.0025614754098360658</cx:pt>
          <cx:pt idx="7">0.23462270133164237</cx:pt>
          <cx:pt idx="8">0</cx:pt>
          <cx:pt idx="9">0.066964285714285712</cx:pt>
          <cx:pt idx="10">0.32589285714285715</cx:pt>
          <cx:pt idx="11">0</cx:pt>
          <cx:pt idx="12">0.041297935103244837</cx:pt>
          <cx:pt idx="13">0.12665862484921594</cx:pt>
          <cx:pt idx="14">0.24834437086092714</cx:pt>
          <cx:pt idx="15">0.082171314741035853</cx:pt>
          <cx:pt idx="16">0.20540540540540539</cx:pt>
          <cx:pt idx="17">0.35725991478203867</cx:pt>
          <cx:pt idx="18">0.27516778523489932</cx:pt>
          <cx:pt idx="19">0.23809523809523808</cx:pt>
          <cx:pt idx="20">0.22075055187637974</cx:pt>
          <cx:pt idx="21">0.064322945547299545</cx:pt>
          <cx:pt idx="22">0.09517514871116986</cx:pt>
          <cx:pt idx="23">0.08005569091541942</cx:pt>
          <cx:pt idx="24">0.05084745762711864</cx:pt>
          <cx:pt idx="25">0.07882182119892138</cx:pt>
          <cx:pt idx="26">0.02560163850486431</cx:pt>
          <cx:pt idx="27">0.14094432699083861</cx:pt>
        </cx:lvl>
      </cx:numDim>
    </cx:data>
    <cx:data id="1">
      <cx:numDim type="val">
        <cx:f>Data!$B$45:$B$59</cx:f>
        <cx:lvl ptCount="15" formatCode="General">
          <cx:pt idx="0">0.19662921348314608</cx:pt>
          <cx:pt idx="1">0.40933380833630217</cx:pt>
          <cx:pt idx="2">0.17594439407675969</cx:pt>
          <cx:pt idx="3">0.056688527535711603</cx:pt>
          <cx:pt idx="6">0.1760614491351149</cx:pt>
          <cx:pt idx="7">0.76883451384417256</cx:pt>
          <cx:pt idx="8">0.2182864062973055</cx:pt>
          <cx:pt idx="9">0.1238159675236807</cx:pt>
          <cx:pt idx="10">0.238182934315531</cx:pt>
          <cx:pt idx="11">0.030039525691699601</cx:pt>
          <cx:pt idx="12">0.25970969007453898</cx:pt>
          <cx:pt idx="13">0.078124999999999986</cx:pt>
          <cx:pt idx="14">0.53165606856510916</cx:pt>
        </cx:lvl>
      </cx:numDim>
    </cx:data>
    <cx:data id="2">
      <cx:numDim type="val">
        <cx:f>Data!$N$30:$N$32</cx:f>
        <cx:lvl ptCount="3" formatCode="General"/>
      </cx:numDim>
    </cx:data>
    <cx:data id="3">
      <cx:numDim type="val">
        <cx:f>Data!$F$7:$F$34</cx:f>
        <cx:lvl ptCount="28" formatCode="General">
          <cx:pt idx="0">0.01730286619997359</cx:pt>
          <cx:pt idx="1">0.21133659902029392</cx:pt>
          <cx:pt idx="2">0.10104744300677759</cx:pt>
          <cx:pt idx="3">0.078975291799302724</cx:pt>
          <cx:pt idx="4">0.057159026598754825</cx:pt>
          <cx:pt idx="6">0.010245901639344263</cx:pt>
          <cx:pt idx="7">0.050729232720355108</cx:pt>
          <cx:pt idx="8">0.060240963855421679</cx:pt>
          <cx:pt idx="9">0.12946428571428573</cx:pt>
          <cx:pt idx="10">0.044642857142857144</cx:pt>
          <cx:pt idx="11">0</cx:pt>
          <cx:pt idx="12">0.023598820058997053</cx:pt>
          <cx:pt idx="13">0.066344993968636926</cx:pt>
          <cx:pt idx="14">0.18211920529801326</cx:pt>
          <cx:pt idx="15">0.012450199203187252</cx:pt>
          <cx:pt idx="16">0.091891891891891883</cx:pt>
          <cx:pt idx="17">0.045886594559160929</cx:pt>
          <cx:pt idx="18">0</cx:pt>
          <cx:pt idx="19">0.16666666666666666</cx:pt>
          <cx:pt idx="20">0.055187637969094934</cx:pt>
          <cx:pt idx="21">0.016635244538094708</cx:pt>
          <cx:pt idx="22">0.0079312623925974872</cx:pt>
          <cx:pt idx="23">0.0034806822137138879</cx:pt>
          <cx:pt idx="24">0.016949152542372881</cx:pt>
          <cx:pt idx="25">0.016594067620825555</cx:pt>
          <cx:pt idx="26">0.06144393241167434</cx:pt>
          <cx:pt idx="27">0.028188865398167725</cx:pt>
        </cx:lvl>
      </cx:numDim>
    </cx:data>
    <cx:data id="4">
      <cx:numDim type="val">
        <cx:f>Data!$F$45:$F$59</cx:f>
        <cx:lvl ptCount="15" formatCode="General">
          <cx:pt idx="0">0.4213886671987232</cx:pt>
          <cx:pt idx="1">0.072675454221588873</cx:pt>
          <cx:pt idx="2">0.30498640072529443</cx:pt>
          <cx:pt idx="3">0.050399784385949269</cx:pt>
          <cx:pt idx="4">0.35119319740330984</cx:pt>
          <cx:pt idx="5">0.46122448999999999</cx:pt>
          <cx:pt idx="6">0.30518930688278678</cx:pt>
          <cx:pt idx="7">0.28332260141661297</cx:pt>
          <cx:pt idx="8">0.067817135937026943</cx:pt>
          <cx:pt idx="9">0.14005412719891741</cx:pt>
          <cx:pt idx="10">0.051872314303253529</cx:pt>
          <cx:pt idx="11">0.58577075098814224</cx:pt>
          <cx:pt idx="12">0.14005492349941151</cx:pt>
          <cx:pt idx="13">0.2432065217391304</cx:pt>
          <cx:pt idx="14">0.00082941664362731543</cx:pt>
        </cx:lvl>
      </cx:numDim>
    </cx:data>
  </cx:chartData>
  <cx:chart>
    <cx:title pos="t" align="ctr" overlay="0">
      <cx:tx>
        <cx:rich>
          <a:bodyPr rot="0" spcFirstLastPara="1" vertOverflow="ellipsis" vert="horz" wrap="square" lIns="0" tIns="0" rIns="0" bIns="0" anchor="ctr" anchorCtr="1"/>
          <a:lstStyle/>
          <a:p>
            <a:pPr algn="ctr">
              <a:defRPr sz="3600"/>
            </a:pPr>
            <a:r>
              <a:rPr lang="en-US" sz="3600" b="1" dirty="0" smtClean="0"/>
              <a:t>Collar Level DAP </a:t>
            </a:r>
            <a:r>
              <a:rPr lang="en-US" sz="3600" b="1" dirty="0" err="1" smtClean="0"/>
              <a:t>Normalised</a:t>
            </a:r>
            <a:r>
              <a:rPr lang="en-US" sz="3600" b="1" dirty="0" smtClean="0"/>
              <a:t> Dose</a:t>
            </a:r>
            <a:endParaRPr lang="en-US" sz="1800" b="1" dirty="0"/>
          </a:p>
        </cx:rich>
      </cx:tx>
    </cx:title>
    <cx:plotArea>
      <cx:plotAreaRegion>
        <cx:series layoutId="boxWhisker" uniqueId="{00000000-44EC-487F-A83C-B7D4EA75F9C9}" formatIdx="0">
          <cx:tx>
            <cx:txData>
              <cx:f/>
              <cx:v>Eggnest</cx:v>
            </cx:txData>
          </cx:tx>
          <cx:spPr>
            <a:solidFill>
              <a:schemeClr val="accent1"/>
            </a:solidFill>
            <a:ln>
              <a:solidFill>
                <a:sysClr val="windowText" lastClr="000000"/>
              </a:solidFill>
            </a:ln>
          </cx:spPr>
          <cx:dataId val="0"/>
          <cx:layoutPr>
            <cx:statistics quartileMethod="exclusive"/>
          </cx:layoutPr>
        </cx:series>
        <cx:series layoutId="boxWhisker" uniqueId="{00000001-44EC-487F-A83C-B7D4EA75F9C9}" formatIdx="1">
          <cx:tx>
            <cx:txData>
              <cx:f/>
              <cx:v>Standard Shielding</cx:v>
            </cx:txData>
          </cx:tx>
          <cx:spPr>
            <a:ln>
              <a:solidFill>
                <a:sysClr val="windowText" lastClr="000000"/>
              </a:solidFill>
            </a:ln>
          </cx:spPr>
          <cx:dataId val="1"/>
          <cx:layoutPr>
            <cx:statistics quartileMethod="exclusive"/>
          </cx:layoutPr>
        </cx:series>
        <cx:series layoutId="boxWhisker" uniqueId="{00000002-44EC-487F-A83C-B7D4EA75F9C9}" formatIdx="2">
          <cx:tx>
            <cx:txData>
              <cx:f/>
              <cx:v>Standard Shielding</cx:v>
            </cx:txData>
          </cx:tx>
          <cx:spPr>
            <a:solidFill>
              <a:schemeClr val="accent2"/>
            </a:solidFill>
          </cx:spPr>
          <cx:dataId val="2"/>
          <cx:layoutPr>
            <cx:statistics quartileMethod="exclusive"/>
          </cx:layoutPr>
        </cx:series>
        <cx:series layoutId="boxWhisker" uniqueId="{00000003-44EC-487F-A83C-B7D4EA75F9C9}" formatIdx="3">
          <cx:tx>
            <cx:txData>
              <cx:f/>
              <cx:v>Eggnest</cx:v>
            </cx:txData>
          </cx:tx>
          <cx:spPr>
            <a:solidFill>
              <a:schemeClr val="accent1"/>
            </a:solidFill>
            <a:ln>
              <a:solidFill>
                <a:sysClr val="windowText" lastClr="000000"/>
              </a:solidFill>
            </a:ln>
          </cx:spPr>
          <cx:dataId val="3"/>
          <cx:layoutPr>
            <cx:statistics quartileMethod="exclusive"/>
          </cx:layoutPr>
        </cx:series>
        <cx:series layoutId="boxWhisker" uniqueId="{00000005-44EC-487F-A83C-B7D4EA75F9C9}" formatIdx="4">
          <cx:tx>
            <cx:txData>
              <cx:f/>
              <cx:v>Op 1 Collar                   Op 2 Collar</cx:v>
            </cx:txData>
          </cx:tx>
          <cx:spPr>
            <a:solidFill>
              <a:schemeClr val="accent2"/>
            </a:solidFill>
            <a:ln>
              <a:solidFill>
                <a:sysClr val="windowText" lastClr="000000"/>
              </a:solidFill>
            </a:ln>
          </cx:spPr>
          <cx:dataId val="4"/>
          <cx:layoutPr>
            <cx:statistics quartileMethod="exclusive"/>
          </cx:layoutPr>
        </cx:series>
      </cx:plotAreaRegion>
      <cx:axis id="0" hidden="1">
        <cx:catScaling/>
        <cx:title>
          <cx:tx>
            <cx:rich>
              <a:bodyPr spcFirstLastPara="1" vertOverflow="ellipsis" wrap="square" lIns="0" tIns="0" rIns="0" bIns="0" anchor="ctr" anchorCtr="1"/>
              <a:lstStyle/>
              <a:p>
                <a:pPr algn="ctr">
                  <a:defRPr sz="2000"/>
                </a:pPr>
                <a:r>
                  <a:rPr lang="en-US" sz="2000" b="1" dirty="0"/>
                  <a:t>Op 1 Collar          </a:t>
                </a:r>
                <a:r>
                  <a:rPr lang="en-US" sz="2000" b="1" dirty="0" smtClean="0"/>
                  <a:t>                                    </a:t>
                </a:r>
                <a:r>
                  <a:rPr lang="en-US" sz="2000" b="1" dirty="0"/>
                  <a:t>Op 2 Collar</a:t>
                </a:r>
              </a:p>
            </cx:rich>
          </cx:tx>
        </cx:title>
        <cx:tickLabels/>
      </cx:axis>
      <cx:axis id="1">
        <cx:valScaling max="0.80000000000000004"/>
        <cx:title>
          <cx:tx>
            <cx:rich>
              <a:bodyPr spcFirstLastPara="1" vertOverflow="ellipsis" wrap="square" lIns="0" tIns="0" rIns="0" bIns="0" anchor="ctr" anchorCtr="1"/>
              <a:lstStyle/>
              <a:p>
                <a:pPr algn="ctr">
                  <a:defRPr sz="2800"/>
                </a:pPr>
                <a:r>
                  <a:rPr lang="en-US" sz="2800" b="1" dirty="0" err="1" smtClean="0"/>
                  <a:t>uGy</a:t>
                </a:r>
                <a:r>
                  <a:rPr lang="en-US" sz="2800" b="1" dirty="0" smtClean="0"/>
                  <a:t>/Gycm2</a:t>
                </a:r>
                <a:endParaRPr lang="en-US" b="1" dirty="0"/>
              </a:p>
            </cx:rich>
          </cx:tx>
        </cx:title>
        <cx:majorGridlines/>
        <cx:tickLabels/>
        <cx:txPr>
          <a:bodyPr rot="-60000000" spcFirstLastPara="1" vertOverflow="ellipsis" vert="horz" wrap="square" lIns="0" tIns="0" rIns="0" bIns="0" anchor="ctr" anchorCtr="1"/>
          <a:lstStyle/>
          <a:p>
            <a:pPr>
              <a:defRPr sz="4400"/>
            </a:pPr>
            <a:endParaRPr lang="en-US" sz="4400"/>
          </a:p>
        </cx:txPr>
      </cx:axis>
    </cx:plotArea>
  </cx:chart>
  <cx:spPr>
    <a:ln w="28575">
      <a:solidFill>
        <a:srgbClr val="0B5547"/>
      </a:solidFill>
    </a:ln>
  </cx:spPr>
  <cx:clrMapOvr bg1="lt1" tx1="dk1" bg2="lt2" tx2="dk2" accent1="accent1" accent2="accent2" accent3="accent3" accent4="accent4" accent5="accent5" accent6="accent6" hlink="hlink" folHlink="folHlink"/>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Data!$D$7:$D$34</cx:f>
        <cx:lvl ptCount="28" formatCode="General">
          <cx:pt idx="0">0.093944538766270486</cx:pt>
          <cx:pt idx="6">0</cx:pt>
          <cx:pt idx="7">0.031705770450221944</cx:pt>
          <cx:pt idx="8">0.03012048192771084</cx:pt>
          <cx:pt idx="9">0.16964285714285715</cx:pt>
          <cx:pt idx="10">0.0044642857142857149</cx:pt>
          <cx:pt idx="11">0.0068917987594762234</cx:pt>
          <cx:pt idx="12">0.053097345132743369</cx:pt>
          <cx:pt idx="13">0.10856453558504223</cx:pt>
          <cx:pt idx="14">0.057947019867549666</cx:pt>
          <cx:pt idx="15">0.027390438247011956</cx:pt>
          <cx:pt idx="16">0.27567567567567564</cx:pt>
          <cx:pt idx="17">0.027859718125204849</cx:pt>
          <cx:pt idx="18">0.013422818791946308</cx:pt>
          <cx:pt idx="19">0.14285714285714285</cx:pt>
          <cx:pt idx="20">0.22075055187637974</cx:pt>
          <cx:pt idx="21">0.057668847732061664</cx:pt>
          <cx:pt idx="22">0.027759418374091207</cx:pt>
          <cx:pt idx="23">0.0017403411068569439</cx:pt>
          <cx:pt idx="24">0.05084745762711864</cx:pt>
          <cx:pt idx="25">0.010240655401945725</cx:pt>
          <cx:pt idx="26">0.045806906272022552</cx:pt>
        </cx:lvl>
      </cx:numDim>
    </cx:data>
    <cx:data id="1">
      <cx:numDim type="val">
        <cx:f>Data!$D$45:$D$50</cx:f>
        <cx:lvl ptCount="6" formatCode="General">
          <cx:pt idx="0">2.5347612359550564</cx:pt>
          <cx:pt idx="2">2.7802961619824709</cx:pt>
          <cx:pt idx="3">1.8866229449285774</cx:pt>
        </cx:lvl>
      </cx:numDim>
    </cx:data>
    <cx:data id="2">
      <cx:numDim type="val">
        <cx:f>Data!$N$30:$N$32</cx:f>
        <cx:lvl ptCount="3" formatCode="General"/>
      </cx:numDim>
    </cx:data>
    <cx:data id="3">
      <cx:numDim type="val">
        <cx:f>Data!$H$7:$H$34</cx:f>
        <cx:lvl ptCount="28" formatCode="General">
          <cx:pt idx="0">0.47057159026598738</cx:pt>
          <cx:pt idx="6">0.015368852459016393</cx:pt>
          <cx:pt idx="7">0.050729232720355108</cx:pt>
          <cx:pt idx="8">0.25301204819277107</cx:pt>
          <cx:pt idx="9">0.0044642857142857149</cx:pt>
          <cx:pt idx="10">0.34821428571428575</cx:pt>
          <cx:pt idx="11">0.0068917987594762234</cx:pt>
          <cx:pt idx="12">0.041297935103244837</cx:pt>
          <cx:pt idx="13">0.19300361881785286</cx:pt>
          <cx:pt idx="14">0.10761589403973511</cx:pt>
          <cx:pt idx="15">0.0099601593625498024</cx:pt>
          <cx:pt idx="16">0.048648648648648651</cx:pt>
          <cx:pt idx="17">0.03605375286791216</cx:pt>
          <cx:pt idx="18">0.0067114093959731542</cx:pt>
          <cx:pt idx="19">0.095238095238095233</cx:pt>
          <cx:pt idx="20">0.11037527593818987</cx:pt>
          <cx:pt idx="21">0.019962293445713652</cx:pt>
          <cx:pt idx="22">0.0052875082617316587</cx:pt>
          <cx:pt idx="23">0.0034806822137138879</cx:pt>
          <cx:pt idx="24">0.016949152542372881</cx:pt>
          <cx:pt idx="25">0.014519809168222359</cx:pt>
          <cx:pt idx="26">0.02560163850486431</cx:pt>
          <cx:pt idx="27">0.045806906272022552</cx:pt>
        </cx:lvl>
      </cx:numDim>
    </cx:data>
    <cx:data id="4">
      <cx:numDim type="val">
        <cx:f>Data!$H$45:$H$50</cx:f>
        <cx:lvl ptCount="6" formatCode="General">
          <cx:pt idx="0">1.3320031923383888</cx:pt>
          <cx:pt idx="1">1.8291931097008154</cx:pt>
          <cx:pt idx="2">0.20088042404096676</cx:pt>
        </cx:lvl>
      </cx:numDim>
    </cx:data>
  </cx:chartData>
  <cx:chart>
    <cx:title pos="t" align="ctr" overlay="0">
      <cx:tx>
        <cx:rich>
          <a:bodyPr rot="0" spcFirstLastPara="1" vertOverflow="ellipsis" vert="horz" wrap="square" lIns="0" tIns="0" rIns="0" bIns="0" anchor="ctr" anchorCtr="1"/>
          <a:lstStyle/>
          <a:p>
            <a:pPr algn="ctr">
              <a:defRPr sz="3600"/>
            </a:pPr>
            <a:r>
              <a:rPr lang="en-US" sz="3600" b="1" dirty="0" smtClean="0"/>
              <a:t>Hip Level DAP </a:t>
            </a:r>
            <a:r>
              <a:rPr lang="en-US" sz="3600" b="1" dirty="0" err="1" smtClean="0"/>
              <a:t>Normalised</a:t>
            </a:r>
            <a:r>
              <a:rPr lang="en-US" sz="3600" b="1" dirty="0" smtClean="0"/>
              <a:t> Dose</a:t>
            </a:r>
            <a:endParaRPr lang="en-US" sz="3600" b="1" dirty="0"/>
          </a:p>
        </cx:rich>
      </cx:tx>
    </cx:title>
    <cx:plotArea>
      <cx:plotAreaRegion>
        <cx:series layoutId="boxWhisker" uniqueId="{00000000-44EC-487F-A83C-B7D4EA75F9C9}" formatIdx="0">
          <cx:tx>
            <cx:txData>
              <cx:f/>
              <cx:v>Eggnest</cx:v>
            </cx:txData>
          </cx:tx>
          <cx:spPr>
            <a:solidFill>
              <a:schemeClr val="accent1"/>
            </a:solidFill>
            <a:ln>
              <a:solidFill>
                <a:sysClr val="windowText" lastClr="000000"/>
              </a:solidFill>
            </a:ln>
          </cx:spPr>
          <cx:dataId val="0"/>
          <cx:layoutPr>
            <cx:statistics quartileMethod="exclusive"/>
          </cx:layoutPr>
        </cx:series>
        <cx:series layoutId="boxWhisker" uniqueId="{00000001-44EC-487F-A83C-B7D4EA75F9C9}" formatIdx="1">
          <cx:tx>
            <cx:txData>
              <cx:f/>
              <cx:v>Standard Shielding</cx:v>
            </cx:txData>
          </cx:tx>
          <cx:spPr>
            <a:ln>
              <a:solidFill>
                <a:sysClr val="windowText" lastClr="000000"/>
              </a:solidFill>
            </a:ln>
          </cx:spPr>
          <cx:dataId val="1"/>
          <cx:layoutPr>
            <cx:statistics quartileMethod="exclusive"/>
          </cx:layoutPr>
        </cx:series>
        <cx:series layoutId="boxWhisker" uniqueId="{00000002-44EC-487F-A83C-B7D4EA75F9C9}" formatIdx="2">
          <cx:tx>
            <cx:txData>
              <cx:f/>
              <cx:v>Standard Shielding</cx:v>
            </cx:txData>
          </cx:tx>
          <cx:spPr>
            <a:solidFill>
              <a:schemeClr val="accent2"/>
            </a:solidFill>
          </cx:spPr>
          <cx:dataId val="2"/>
          <cx:layoutPr>
            <cx:statistics quartileMethod="exclusive"/>
          </cx:layoutPr>
        </cx:series>
        <cx:series layoutId="boxWhisker" uniqueId="{00000003-44EC-487F-A83C-B7D4EA75F9C9}" formatIdx="3">
          <cx:tx>
            <cx:txData>
              <cx:f/>
              <cx:v>Eggnest</cx:v>
            </cx:txData>
          </cx:tx>
          <cx:spPr>
            <a:solidFill>
              <a:schemeClr val="accent1"/>
            </a:solidFill>
            <a:ln>
              <a:solidFill>
                <a:sysClr val="windowText" lastClr="000000"/>
              </a:solidFill>
            </a:ln>
          </cx:spPr>
          <cx:dataId val="3"/>
          <cx:layoutPr>
            <cx:statistics quartileMethod="exclusive"/>
          </cx:layoutPr>
        </cx:series>
        <cx:series layoutId="boxWhisker" uniqueId="{00000005-44EC-487F-A83C-B7D4EA75F9C9}" formatIdx="4">
          <cx:tx>
            <cx:txData>
              <cx:f/>
              <cx:v>Op 1 Hip                                       Op 2 Hip</cx:v>
            </cx:txData>
          </cx:tx>
          <cx:spPr>
            <a:solidFill>
              <a:schemeClr val="accent2"/>
            </a:solidFill>
            <a:ln>
              <a:solidFill>
                <a:sysClr val="windowText" lastClr="000000"/>
              </a:solidFill>
            </a:ln>
          </cx:spPr>
          <cx:dataId val="4"/>
          <cx:layoutPr>
            <cx:statistics quartileMethod="exclusive"/>
          </cx:layoutPr>
        </cx:series>
      </cx:plotAreaRegion>
      <cx:axis id="0" hidden="1">
        <cx:catScaling/>
        <cx:title>
          <cx:tx>
            <cx:rich>
              <a:bodyPr spcFirstLastPara="1" vertOverflow="ellipsis" wrap="square" lIns="0" tIns="0" rIns="0" bIns="0" anchor="ctr" anchorCtr="1"/>
              <a:lstStyle/>
              <a:p>
                <a:pPr algn="ctr">
                  <a:defRPr sz="2000"/>
                </a:pPr>
                <a:r>
                  <a:rPr lang="en-US" sz="2000" b="1" dirty="0"/>
                  <a:t>Op 1 Hip                   </a:t>
                </a:r>
                <a:r>
                  <a:rPr lang="en-US" sz="2000" b="1" dirty="0" smtClean="0"/>
                  <a:t>                              </a:t>
                </a:r>
                <a:r>
                  <a:rPr lang="en-US" sz="2000" b="1" dirty="0"/>
                  <a:t>Op 2 Hip</a:t>
                </a:r>
              </a:p>
            </cx:rich>
          </cx:tx>
        </cx:title>
        <cx:tickLabels/>
      </cx:axis>
      <cx:axis id="1">
        <cx:valScaling/>
        <cx:title>
          <cx:tx>
            <cx:rich>
              <a:bodyPr spcFirstLastPara="1" vertOverflow="ellipsis" wrap="square" lIns="0" tIns="0" rIns="0" bIns="0" anchor="ctr" anchorCtr="1"/>
              <a:lstStyle/>
              <a:p>
                <a:pPr algn="ctr">
                  <a:defRPr sz="2800"/>
                </a:pPr>
                <a:r>
                  <a:rPr lang="en-US" sz="2800" b="1" dirty="0" err="1" smtClean="0"/>
                  <a:t>uGy</a:t>
                </a:r>
                <a:r>
                  <a:rPr lang="en-US" sz="2800" b="1" dirty="0" smtClean="0"/>
                  <a:t>/Gycm2</a:t>
                </a:r>
                <a:endParaRPr lang="en-US" sz="2800" b="1" dirty="0"/>
              </a:p>
            </cx:rich>
          </cx:tx>
        </cx:title>
        <cx:majorGridlines/>
        <cx:tickLabels/>
        <cx:txPr>
          <a:bodyPr rot="-60000000" spcFirstLastPara="1" vertOverflow="ellipsis" vert="horz" wrap="square" lIns="0" tIns="0" rIns="0" bIns="0" anchor="ctr" anchorCtr="1"/>
          <a:lstStyle/>
          <a:p>
            <a:pPr>
              <a:defRPr sz="4400"/>
            </a:pPr>
            <a:endParaRPr lang="en-US" sz="4400"/>
          </a:p>
        </cx:txPr>
      </cx:axis>
    </cx:plotArea>
  </cx:chart>
  <cx:spPr>
    <a:ln w="28575">
      <a:solidFill>
        <a:srgbClr val="0B5547"/>
      </a:solidFill>
    </a:ln>
  </cx:spPr>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smtClean="0"/>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3A1534-225C-4034-8AD0-4EA98A5D32FD}" type="datetimeFigureOut">
              <a:rPr lang="en-IE" smtClean="0"/>
              <a:t>03/06/2026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1607591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3A1534-225C-4034-8AD0-4EA98A5D32FD}" type="datetimeFigureOut">
              <a:rPr lang="en-IE" smtClean="0"/>
              <a:t>03/06/2026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495069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3A1534-225C-4034-8AD0-4EA98A5D32FD}" type="datetimeFigureOut">
              <a:rPr lang="en-IE" smtClean="0"/>
              <a:t>03/06/2026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118415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3A1534-225C-4034-8AD0-4EA98A5D32FD}" type="datetimeFigureOut">
              <a:rPr lang="en-IE" smtClean="0"/>
              <a:t>03/06/2026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678991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smtClean="0"/>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3A1534-225C-4034-8AD0-4EA98A5D32FD}" type="datetimeFigureOut">
              <a:rPr lang="en-IE" smtClean="0"/>
              <a:t>03/06/2026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3031257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3A1534-225C-4034-8AD0-4EA98A5D32FD}" type="datetimeFigureOut">
              <a:rPr lang="en-IE" smtClean="0"/>
              <a:t>03/06/2026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4217873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smtClean="0"/>
              <a:t>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smtClean="0"/>
              <a:t>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3A1534-225C-4034-8AD0-4EA98A5D32FD}" type="datetimeFigureOut">
              <a:rPr lang="en-IE" smtClean="0"/>
              <a:t>03/06/2026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254693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3A1534-225C-4034-8AD0-4EA98A5D32FD}" type="datetimeFigureOut">
              <a:rPr lang="en-IE" smtClean="0"/>
              <a:t>03/06/2026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217515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A1534-225C-4034-8AD0-4EA98A5D32FD}" type="datetimeFigureOut">
              <a:rPr lang="en-IE" smtClean="0"/>
              <a:t>03/06/2026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35389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smtClean="0"/>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smtClean="0"/>
              <a:t>Edit Master text styles</a:t>
            </a:r>
          </a:p>
        </p:txBody>
      </p:sp>
      <p:sp>
        <p:nvSpPr>
          <p:cNvPr id="5" name="Date Placeholder 4"/>
          <p:cNvSpPr>
            <a:spLocks noGrp="1"/>
          </p:cNvSpPr>
          <p:nvPr>
            <p:ph type="dt" sz="half" idx="10"/>
          </p:nvPr>
        </p:nvSpPr>
        <p:spPr/>
        <p:txBody>
          <a:bodyPr/>
          <a:lstStyle/>
          <a:p>
            <a:fld id="{C83A1534-225C-4034-8AD0-4EA98A5D32FD}" type="datetimeFigureOut">
              <a:rPr lang="en-IE" smtClean="0"/>
              <a:t>03/06/2026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3022600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smtClean="0"/>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smtClean="0"/>
              <a:t>Edit Master text styles</a:t>
            </a:r>
          </a:p>
        </p:txBody>
      </p:sp>
      <p:sp>
        <p:nvSpPr>
          <p:cNvPr id="5" name="Date Placeholder 4"/>
          <p:cNvSpPr>
            <a:spLocks noGrp="1"/>
          </p:cNvSpPr>
          <p:nvPr>
            <p:ph type="dt" sz="half" idx="10"/>
          </p:nvPr>
        </p:nvSpPr>
        <p:spPr/>
        <p:txBody>
          <a:bodyPr/>
          <a:lstStyle/>
          <a:p>
            <a:fld id="{C83A1534-225C-4034-8AD0-4EA98A5D32FD}" type="datetimeFigureOut">
              <a:rPr lang="en-IE" smtClean="0"/>
              <a:t>03/06/2026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3398DA-56F0-4FCA-81C4-A524ED99C457}" type="slidenum">
              <a:rPr lang="en-IE" smtClean="0"/>
              <a:t>‹#›</a:t>
            </a:fld>
            <a:endParaRPr lang="en-IE"/>
          </a:p>
        </p:txBody>
      </p:sp>
    </p:spTree>
    <p:extLst>
      <p:ext uri="{BB962C8B-B14F-4D97-AF65-F5344CB8AC3E}">
        <p14:creationId xmlns:p14="http://schemas.microsoft.com/office/powerpoint/2010/main" val="2815438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C83A1534-225C-4034-8AD0-4EA98A5D32FD}" type="datetimeFigureOut">
              <a:rPr lang="en-IE" smtClean="0"/>
              <a:t>03/06/2026</a:t>
            </a:fld>
            <a:endParaRPr lang="en-IE"/>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EA3398DA-56F0-4FCA-81C4-A524ED99C457}" type="slidenum">
              <a:rPr lang="en-IE" smtClean="0"/>
              <a:t>‹#›</a:t>
            </a:fld>
            <a:endParaRPr lang="en-IE"/>
          </a:p>
        </p:txBody>
      </p:sp>
    </p:spTree>
    <p:extLst>
      <p:ext uri="{BB962C8B-B14F-4D97-AF65-F5344CB8AC3E}">
        <p14:creationId xmlns:p14="http://schemas.microsoft.com/office/powerpoint/2010/main" val="16799734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14/relationships/chartEx" Target="../charts/chartEx2.xml"/><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 Id="rId6" Type="http://schemas.microsoft.com/office/2014/relationships/chartEx" Target="../charts/chartEx1.xml"/><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ED6C8"/>
        </a:solidFill>
        <a:effectLst/>
      </p:bgPr>
    </p:bg>
    <p:spTree>
      <p:nvGrpSpPr>
        <p:cNvPr id="1" name=""/>
        <p:cNvGrpSpPr/>
        <p:nvPr/>
      </p:nvGrpSpPr>
      <p:grpSpPr>
        <a:xfrm>
          <a:off x="0" y="0"/>
          <a:ext cx="0" cy="0"/>
          <a:chOff x="0" y="0"/>
          <a:chExt cx="0" cy="0"/>
        </a:xfrm>
      </p:grpSpPr>
      <p:sp>
        <p:nvSpPr>
          <p:cNvPr id="4" name="TextBox 3"/>
          <p:cNvSpPr txBox="1"/>
          <p:nvPr/>
        </p:nvSpPr>
        <p:spPr>
          <a:xfrm>
            <a:off x="3173507" y="951253"/>
            <a:ext cx="23774400" cy="3600986"/>
          </a:xfrm>
          <a:prstGeom prst="rect">
            <a:avLst/>
          </a:prstGeom>
          <a:solidFill>
            <a:srgbClr val="3A7676"/>
          </a:solidFill>
        </p:spPr>
        <p:txBody>
          <a:bodyPr wrap="square" rtlCol="0">
            <a:spAutoFit/>
          </a:bodyPr>
          <a:lstStyle/>
          <a:p>
            <a:pPr algn="ctr">
              <a:spcBef>
                <a:spcPts val="600"/>
              </a:spcBef>
            </a:pPr>
            <a:r>
              <a:rPr lang="en-IE" sz="7200" b="1" dirty="0" smtClean="0">
                <a:solidFill>
                  <a:schemeClr val="bg1"/>
                </a:solidFill>
              </a:rPr>
              <a:t>Evaluation of </a:t>
            </a:r>
            <a:r>
              <a:rPr lang="en-IE" sz="7200" b="1" dirty="0" smtClean="0">
                <a:solidFill>
                  <a:schemeClr val="bg1"/>
                </a:solidFill>
              </a:rPr>
              <a:t>the Nest Egg</a:t>
            </a:r>
            <a:r>
              <a:rPr lang="en-IE" sz="7200" b="1" dirty="0" smtClean="0">
                <a:solidFill>
                  <a:schemeClr val="bg1"/>
                </a:solidFill>
              </a:rPr>
              <a:t> </a:t>
            </a:r>
            <a:r>
              <a:rPr lang="en-IE" sz="7200" b="1" dirty="0" smtClean="0">
                <a:solidFill>
                  <a:schemeClr val="bg1"/>
                </a:solidFill>
              </a:rPr>
              <a:t>radiation protection device in a cardiac catheterisation lab</a:t>
            </a:r>
          </a:p>
          <a:p>
            <a:pPr algn="ctr"/>
            <a:r>
              <a:rPr lang="en-IE" sz="4800" b="1" dirty="0" smtClean="0">
                <a:solidFill>
                  <a:schemeClr val="bg1"/>
                </a:solidFill>
              </a:rPr>
              <a:t>Keith Scully</a:t>
            </a:r>
            <a:r>
              <a:rPr lang="en-IE" sz="4800" b="1" baseline="30000" dirty="0" smtClean="0">
                <a:solidFill>
                  <a:schemeClr val="bg1"/>
                </a:solidFill>
              </a:rPr>
              <a:t>1</a:t>
            </a:r>
            <a:r>
              <a:rPr lang="en-IE" sz="4800" b="1" dirty="0" smtClean="0">
                <a:solidFill>
                  <a:schemeClr val="bg1"/>
                </a:solidFill>
              </a:rPr>
              <a:t>, Eilís O’Halloran</a:t>
            </a:r>
            <a:r>
              <a:rPr lang="en-IE" sz="4800" b="1" baseline="30000" dirty="0" smtClean="0">
                <a:solidFill>
                  <a:schemeClr val="bg1"/>
                </a:solidFill>
              </a:rPr>
              <a:t>1</a:t>
            </a:r>
            <a:r>
              <a:rPr lang="en-IE" sz="4800" b="1" dirty="0" smtClean="0">
                <a:solidFill>
                  <a:schemeClr val="bg1"/>
                </a:solidFill>
              </a:rPr>
              <a:t>, Emerald House</a:t>
            </a:r>
            <a:r>
              <a:rPr lang="en-IE" sz="4800" b="1" baseline="30000" dirty="0" smtClean="0">
                <a:solidFill>
                  <a:schemeClr val="bg1"/>
                </a:solidFill>
              </a:rPr>
              <a:t>1</a:t>
            </a:r>
          </a:p>
          <a:p>
            <a:pPr algn="ctr"/>
            <a:r>
              <a:rPr lang="en-IE" sz="3600" b="1" dirty="0" smtClean="0">
                <a:solidFill>
                  <a:schemeClr val="bg1"/>
                </a:solidFill>
              </a:rPr>
              <a:t>1. Department of Medical Physics and Clinical Engineering, University Hospital Galway</a:t>
            </a:r>
            <a:endParaRPr lang="en-IE" sz="3600" b="1" dirty="0">
              <a:solidFill>
                <a:schemeClr val="bg1"/>
              </a:solidFill>
            </a:endParaRPr>
          </a:p>
        </p:txBody>
      </p:sp>
      <p:sp>
        <p:nvSpPr>
          <p:cNvPr id="5" name="TextBox 4"/>
          <p:cNvSpPr txBox="1"/>
          <p:nvPr/>
        </p:nvSpPr>
        <p:spPr>
          <a:xfrm>
            <a:off x="709435" y="5989118"/>
            <a:ext cx="14040000" cy="7755969"/>
          </a:xfrm>
          <a:prstGeom prst="rect">
            <a:avLst/>
          </a:prstGeom>
          <a:solidFill>
            <a:schemeClr val="bg1"/>
          </a:solidFill>
        </p:spPr>
        <p:txBody>
          <a:bodyPr wrap="square" rtlCol="0">
            <a:spAutoFit/>
          </a:bodyPr>
          <a:lstStyle/>
          <a:p>
            <a:r>
              <a:rPr lang="en-IE" sz="4000" dirty="0" smtClean="0"/>
              <a:t>Cardiologists are of particular interest in the monitoring of occupational radiation exposure doses due to their relatively close proximity to the patient, the source of scatter, coupled with generally high workload procedures.</a:t>
            </a:r>
          </a:p>
          <a:p>
            <a:endParaRPr lang="en-IE" sz="2000" dirty="0"/>
          </a:p>
          <a:p>
            <a:r>
              <a:rPr lang="en-IE" sz="4000" dirty="0" smtClean="0"/>
              <a:t>This work compares the scatter protection provided by a 360</a:t>
            </a:r>
            <a:r>
              <a:rPr lang="en-IE" sz="4000" baseline="30000" dirty="0" smtClean="0"/>
              <a:t>o</a:t>
            </a:r>
            <a:r>
              <a:rPr lang="en-IE" sz="4000" dirty="0" smtClean="0"/>
              <a:t>, whole room, radiation protection device with that of standard shielding. The standard room shielding consists of the table lead skirts and a ceiling suspended lead screen. The added protection device consists of a carbon fibre base secured to the patient couch from which flexible shielding skirts wrap the patient couch and retractable flip shielding side panels along the side and around head of the patient bed provide additional scatter shielding.</a:t>
            </a:r>
            <a:endParaRPr lang="en-IE" sz="4000" dirty="0"/>
          </a:p>
        </p:txBody>
      </p:sp>
      <p:sp>
        <p:nvSpPr>
          <p:cNvPr id="7" name="TextBox 6"/>
          <p:cNvSpPr txBox="1"/>
          <p:nvPr/>
        </p:nvSpPr>
        <p:spPr>
          <a:xfrm>
            <a:off x="674702" y="5154079"/>
            <a:ext cx="14040000" cy="830997"/>
          </a:xfrm>
          <a:prstGeom prst="rect">
            <a:avLst/>
          </a:prstGeom>
          <a:solidFill>
            <a:srgbClr val="3A7676"/>
          </a:solidFill>
        </p:spPr>
        <p:txBody>
          <a:bodyPr wrap="square" rtlCol="0">
            <a:spAutoFit/>
          </a:bodyPr>
          <a:lstStyle/>
          <a:p>
            <a:r>
              <a:rPr lang="en-IE" sz="4800" b="1" dirty="0" smtClean="0">
                <a:solidFill>
                  <a:schemeClr val="bg1"/>
                </a:solidFill>
              </a:rPr>
              <a:t>Introduction</a:t>
            </a:r>
            <a:endParaRPr lang="en-IE" sz="3600" b="1" dirty="0">
              <a:solidFill>
                <a:schemeClr val="bg1"/>
              </a:solidFill>
            </a:endParaRPr>
          </a:p>
        </p:txBody>
      </p:sp>
      <p:sp>
        <p:nvSpPr>
          <p:cNvPr id="8" name="TextBox 7"/>
          <p:cNvSpPr txBox="1"/>
          <p:nvPr/>
        </p:nvSpPr>
        <p:spPr>
          <a:xfrm>
            <a:off x="15551337" y="5569578"/>
            <a:ext cx="14040000" cy="30254436"/>
          </a:xfrm>
          <a:prstGeom prst="rect">
            <a:avLst/>
          </a:prstGeom>
          <a:solidFill>
            <a:schemeClr val="bg1"/>
          </a:solidFill>
        </p:spPr>
        <p:txBody>
          <a:bodyPr wrap="square" rtlCol="0">
            <a:spAutoFit/>
          </a:bodyPr>
          <a:lstStyle/>
          <a:p>
            <a:endParaRPr lang="en-IE" sz="4000" dirty="0" smtClean="0"/>
          </a:p>
          <a:p>
            <a:r>
              <a:rPr lang="en-IE" sz="4000" dirty="0" smtClean="0"/>
              <a:t>The dose distributions for both operators at collar and hip level, with and without the additional shielding, are presented in Fig. 2. and Fig. 3. </a:t>
            </a:r>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smtClean="0"/>
          </a:p>
          <a:p>
            <a:endParaRPr lang="en-IE" sz="4000" dirty="0"/>
          </a:p>
          <a:p>
            <a:endParaRPr lang="en-IE" sz="4000" dirty="0" smtClean="0"/>
          </a:p>
          <a:p>
            <a:r>
              <a:rPr lang="en-IE" sz="4000" dirty="0" smtClean="0"/>
              <a:t>Table 1. shows the percentage reduction in the average and median DAP normalised doses for cases with and without the shielding device in place.</a:t>
            </a:r>
          </a:p>
          <a:p>
            <a:endParaRPr lang="en-IE" sz="4000" dirty="0"/>
          </a:p>
          <a:p>
            <a:endParaRPr lang="en-IE" sz="4000" dirty="0" smtClean="0"/>
          </a:p>
          <a:p>
            <a:endParaRPr lang="en-IE" sz="4000" dirty="0" smtClean="0"/>
          </a:p>
          <a:p>
            <a:endParaRPr lang="en-IE" sz="4000" dirty="0"/>
          </a:p>
          <a:p>
            <a:endParaRPr lang="en-IE" sz="4000" dirty="0"/>
          </a:p>
          <a:p>
            <a:endParaRPr lang="en-IE" sz="4000" dirty="0" smtClean="0"/>
          </a:p>
          <a:p>
            <a:endParaRPr lang="en-IE" sz="4000" dirty="0" smtClean="0"/>
          </a:p>
          <a:p>
            <a:r>
              <a:rPr lang="en-IE" sz="4000" dirty="0" smtClean="0"/>
              <a:t>A greater than 95% dose reduction was observed for the primary operator at hip level and over 80% reduction for the secondary operator. The collar level reduction was greater than 70% for the secondary operator. The measured reduction in collar level doses for the primary operator was less significant, approximately 41% reduction in the average and 33% reduction in the median doses.</a:t>
            </a:r>
          </a:p>
        </p:txBody>
      </p:sp>
      <p:sp>
        <p:nvSpPr>
          <p:cNvPr id="10" name="Rectangle 9"/>
          <p:cNvSpPr/>
          <p:nvPr/>
        </p:nvSpPr>
        <p:spPr>
          <a:xfrm>
            <a:off x="26947907" y="951253"/>
            <a:ext cx="3327306" cy="3600986"/>
          </a:xfrm>
          <a:prstGeom prst="rect">
            <a:avLst/>
          </a:prstGeom>
          <a:solidFill>
            <a:srgbClr val="3A76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Rectangle 12"/>
          <p:cNvSpPr/>
          <p:nvPr/>
        </p:nvSpPr>
        <p:spPr>
          <a:xfrm>
            <a:off x="-1" y="951253"/>
            <a:ext cx="3173507" cy="3600986"/>
          </a:xfrm>
          <a:prstGeom prst="rect">
            <a:avLst/>
          </a:prstGeom>
          <a:solidFill>
            <a:srgbClr val="3A76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1030" name="Picture 6" descr="Staff News HSE West and North West (@StaffNewsWNW) / Posts /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93549" y="1333735"/>
            <a:ext cx="2836022" cy="283602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rogress with Outpatient Waiting List at Galway University Hospitals  Continues | HSE West North West"/>
          <p:cNvPicPr>
            <a:picLocks noChangeAspect="1" noChangeArrowheads="1"/>
          </p:cNvPicPr>
          <p:nvPr/>
        </p:nvPicPr>
        <p:blipFill rotWithShape="1">
          <a:blip r:embed="rId3">
            <a:extLst>
              <a:ext uri="{28A0092B-C50C-407E-A947-70E740481C1C}">
                <a14:useLocalDpi xmlns:a14="http://schemas.microsoft.com/office/drawing/2010/main" val="0"/>
              </a:ext>
            </a:extLst>
          </a:blip>
          <a:srcRect r="23538"/>
          <a:stretch/>
        </p:blipFill>
        <p:spPr bwMode="auto">
          <a:xfrm>
            <a:off x="229118" y="1333735"/>
            <a:ext cx="2821568" cy="283680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15533919" y="5129180"/>
            <a:ext cx="14040000" cy="830997"/>
          </a:xfrm>
          <a:prstGeom prst="rect">
            <a:avLst/>
          </a:prstGeom>
          <a:solidFill>
            <a:srgbClr val="3A7676"/>
          </a:solidFill>
        </p:spPr>
        <p:txBody>
          <a:bodyPr wrap="square" rtlCol="0">
            <a:spAutoFit/>
          </a:bodyPr>
          <a:lstStyle/>
          <a:p>
            <a:r>
              <a:rPr lang="en-IE" sz="4800" b="1" dirty="0" smtClean="0">
                <a:solidFill>
                  <a:schemeClr val="bg1"/>
                </a:solidFill>
              </a:rPr>
              <a:t>Results</a:t>
            </a:r>
            <a:endParaRPr lang="en-IE" sz="3600" b="1" dirty="0">
              <a:solidFill>
                <a:schemeClr val="bg1"/>
              </a:solidFill>
            </a:endParaRPr>
          </a:p>
        </p:txBody>
      </p:sp>
      <p:sp>
        <p:nvSpPr>
          <p:cNvPr id="17" name="TextBox 16"/>
          <p:cNvSpPr txBox="1"/>
          <p:nvPr/>
        </p:nvSpPr>
        <p:spPr>
          <a:xfrm>
            <a:off x="15533919" y="36383044"/>
            <a:ext cx="14040000" cy="830997"/>
          </a:xfrm>
          <a:prstGeom prst="rect">
            <a:avLst/>
          </a:prstGeom>
          <a:solidFill>
            <a:srgbClr val="3A7676"/>
          </a:solidFill>
        </p:spPr>
        <p:txBody>
          <a:bodyPr wrap="square" rtlCol="0">
            <a:spAutoFit/>
          </a:bodyPr>
          <a:lstStyle/>
          <a:p>
            <a:r>
              <a:rPr lang="en-IE" sz="4800" b="1" dirty="0" smtClean="0">
                <a:solidFill>
                  <a:schemeClr val="bg1"/>
                </a:solidFill>
              </a:rPr>
              <a:t>Conclusion </a:t>
            </a:r>
            <a:endParaRPr lang="en-IE" sz="3600" b="1" dirty="0">
              <a:solidFill>
                <a:schemeClr val="bg1"/>
              </a:solidFill>
            </a:endParaRPr>
          </a:p>
        </p:txBody>
      </p:sp>
      <mc:AlternateContent xmlns:mc="http://schemas.openxmlformats.org/markup-compatibility/2006" xmlns:a14="http://schemas.microsoft.com/office/drawing/2010/main">
        <mc:Choice Requires="a14">
          <p:sp>
            <p:nvSpPr>
              <p:cNvPr id="18" name="TextBox 17"/>
              <p:cNvSpPr txBox="1"/>
              <p:nvPr/>
            </p:nvSpPr>
            <p:spPr>
              <a:xfrm>
                <a:off x="709435" y="14154819"/>
                <a:ext cx="14040000" cy="28100000"/>
              </a:xfrm>
              <a:prstGeom prst="rect">
                <a:avLst/>
              </a:prstGeom>
              <a:solidFill>
                <a:schemeClr val="bg1"/>
              </a:solidFill>
            </p:spPr>
            <p:txBody>
              <a:bodyPr wrap="square" rtlCol="0">
                <a:spAutoFit/>
              </a:bodyPr>
              <a:lstStyle/>
              <a:p>
                <a:endParaRPr lang="en-IE" sz="4000" dirty="0" smtClean="0"/>
              </a:p>
              <a:p>
                <a:r>
                  <a:rPr lang="en-IE" sz="4000" dirty="0" smtClean="0"/>
                  <a:t>To compare the additional protection provided by the system, occupational doses for both the primary and secondary operators, in this case the  Cardiologist and Specialist Registrar were measured during multiple procedures carried out on a Phillips </a:t>
                </a:r>
                <a:r>
                  <a:rPr lang="en-IE" sz="4000" dirty="0" err="1" smtClean="0"/>
                  <a:t>Azurion</a:t>
                </a:r>
                <a:r>
                  <a:rPr lang="en-IE" sz="4000" dirty="0" smtClean="0"/>
                  <a:t> 7 M12 image guidance C-arm system. </a:t>
                </a:r>
              </a:p>
              <a:p>
                <a:endParaRPr lang="en-IE" sz="2000" dirty="0"/>
              </a:p>
              <a:p>
                <a:r>
                  <a:rPr lang="en-IE" sz="4000" dirty="0" smtClean="0"/>
                  <a:t>Doses were measured for a sampling of coronary angiography and PCI procedures of varying complexities and screening durations. Accumulated doses for each case were recorded using </a:t>
                </a:r>
                <a:r>
                  <a:rPr lang="en-IE" sz="4000" dirty="0" err="1" smtClean="0"/>
                  <a:t>Raysafe</a:t>
                </a:r>
                <a:r>
                  <a:rPr lang="en-IE" sz="4000" dirty="0" smtClean="0"/>
                  <a:t> i3 real time dosimeters, measuring the scatter dose outside of the lead apron and thyroid collar shield at hip and collar level, representative of body and eye dose.</a:t>
                </a:r>
              </a:p>
              <a:p>
                <a:endParaRPr lang="en-IE" sz="2000" dirty="0"/>
              </a:p>
              <a:p>
                <a:r>
                  <a:rPr lang="en-IE" sz="4000" dirty="0" smtClean="0"/>
                  <a:t>The typical locations of the 1</a:t>
                </a:r>
                <a:r>
                  <a:rPr lang="en-IE" sz="4000" baseline="30000" dirty="0" smtClean="0"/>
                  <a:t>st</a:t>
                </a:r>
                <a:r>
                  <a:rPr lang="en-IE" sz="4000" dirty="0" smtClean="0"/>
                  <a:t> and 2</a:t>
                </a:r>
                <a:r>
                  <a:rPr lang="en-IE" sz="4000" baseline="30000" dirty="0" smtClean="0"/>
                  <a:t>nd</a:t>
                </a:r>
                <a:r>
                  <a:rPr lang="en-IE" sz="4000" dirty="0" smtClean="0"/>
                  <a:t> operator within the catheterisation lab and the placement of the real time dosimeter badges are presented in Fig. 1.</a:t>
                </a:r>
              </a:p>
              <a:p>
                <a:endParaRPr lang="en-IE" sz="4000" dirty="0"/>
              </a:p>
              <a:p>
                <a:endParaRPr lang="en-IE" sz="4000" dirty="0" smtClean="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a:p>
              <a:p>
                <a:endParaRPr lang="en-IE" sz="4000" dirty="0" smtClean="0"/>
              </a:p>
              <a:p>
                <a:endParaRPr lang="en-IE" sz="4000" dirty="0" smtClean="0"/>
              </a:p>
              <a:p>
                <a:endParaRPr lang="en-IE" sz="4000" dirty="0"/>
              </a:p>
              <a:p>
                <a:r>
                  <a:rPr lang="en-IE" sz="4000" dirty="0" smtClean="0"/>
                  <a:t>The 4 recorded doses, at hip and collar level for both operators were normalised by the total procedure dose-area-product (DAP) for each case to account for case complexity and patient variation. This provided a doe conversion factor (</a:t>
                </a:r>
                <a14:m>
                  <m:oMath xmlns:m="http://schemas.openxmlformats.org/officeDocument/2006/math">
                    <m:r>
                      <m:rPr>
                        <m:sty m:val="p"/>
                      </m:rPr>
                      <a:rPr lang="en-IE" sz="4000" b="0" i="0" smtClean="0">
                        <a:latin typeface="Cambria Math" panose="02040503050406030204" pitchFamily="18" charset="0"/>
                      </a:rPr>
                      <m:t>μSv</m:t>
                    </m:r>
                    <m:r>
                      <a:rPr lang="en-IE" sz="4000" b="0" i="0" smtClean="0">
                        <a:latin typeface="Cambria Math" panose="02040503050406030204" pitchFamily="18" charset="0"/>
                      </a:rPr>
                      <m:t>/</m:t>
                    </m:r>
                    <m:r>
                      <m:rPr>
                        <m:sty m:val="p"/>
                      </m:rPr>
                      <a:rPr lang="en-IE" sz="4000" b="0" i="0" smtClean="0">
                        <a:latin typeface="Cambria Math" panose="02040503050406030204" pitchFamily="18" charset="0"/>
                      </a:rPr>
                      <m:t>Gy</m:t>
                    </m:r>
                    <m:r>
                      <a:rPr lang="en-IE" sz="4000" b="0" i="0" smtClean="0">
                        <a:latin typeface="Cambria Math" panose="02040503050406030204" pitchFamily="18" charset="0"/>
                        <a:ea typeface="Cambria Math" panose="02040503050406030204" pitchFamily="18" charset="0"/>
                      </a:rPr>
                      <m:t>∙</m:t>
                    </m:r>
                    <m:sSup>
                      <m:sSupPr>
                        <m:ctrlPr>
                          <a:rPr lang="en-IE" sz="4000" b="0" i="1" smtClean="0">
                            <a:latin typeface="Cambria Math" panose="02040503050406030204" pitchFamily="18" charset="0"/>
                            <a:ea typeface="Cambria Math" panose="02040503050406030204" pitchFamily="18" charset="0"/>
                          </a:rPr>
                        </m:ctrlPr>
                      </m:sSupPr>
                      <m:e>
                        <m:r>
                          <m:rPr>
                            <m:sty m:val="p"/>
                          </m:rPr>
                          <a:rPr lang="en-IE" sz="4000" b="0" i="0" smtClean="0">
                            <a:latin typeface="Cambria Math" panose="02040503050406030204" pitchFamily="18" charset="0"/>
                            <a:ea typeface="Cambria Math" panose="02040503050406030204" pitchFamily="18" charset="0"/>
                          </a:rPr>
                          <m:t>cm</m:t>
                        </m:r>
                      </m:e>
                      <m:sup>
                        <m:r>
                          <a:rPr lang="en-IE" sz="4000" b="0" i="0" smtClean="0">
                            <a:latin typeface="Cambria Math" panose="02040503050406030204" pitchFamily="18" charset="0"/>
                            <a:ea typeface="Cambria Math" panose="02040503050406030204" pitchFamily="18" charset="0"/>
                          </a:rPr>
                          <m:t>2</m:t>
                        </m:r>
                      </m:sup>
                    </m:sSup>
                  </m:oMath>
                </a14:m>
                <a:r>
                  <a:rPr lang="en-IE" sz="4000" dirty="0" smtClean="0"/>
                  <a:t>) for each dosimeter location for each operator. The mean, median and distribution of these DAP normalised doses were compared to assess the dose reduction capabilities of the device at different locations for both operators.</a:t>
                </a:r>
              </a:p>
              <a:p>
                <a:endParaRPr lang="en-IE" sz="2000" dirty="0"/>
              </a:p>
              <a:p>
                <a:r>
                  <a:rPr lang="en-IE" sz="4000" dirty="0" smtClean="0"/>
                  <a:t>It should be noted that the </a:t>
                </a:r>
                <a:r>
                  <a:rPr lang="en-IE" sz="4000" dirty="0" err="1" smtClean="0"/>
                  <a:t>Raysafe</a:t>
                </a:r>
                <a:r>
                  <a:rPr lang="en-IE" sz="4000" dirty="0" smtClean="0"/>
                  <a:t> i3 dosimeters measure dose in terms of </a:t>
                </a:r>
                <a:r>
                  <a:rPr lang="en-IE" sz="4000" dirty="0" err="1" smtClean="0"/>
                  <a:t>H</a:t>
                </a:r>
                <a:r>
                  <a:rPr lang="en-IE" sz="4000" baseline="-25000" dirty="0" err="1" smtClean="0"/>
                  <a:t>p</a:t>
                </a:r>
                <a:r>
                  <a:rPr lang="en-IE" sz="4000" dirty="0" smtClean="0"/>
                  <a:t>(10) and so are not a direct operational quantity for eye dose. However, for the purposes of considering the relative dose reductions provided by the system rather than absolute dose measurements, this was not considered an issue under the assumption that the relationship between</a:t>
                </a:r>
                <a:r>
                  <a:rPr lang="en-IE" sz="4000" dirty="0"/>
                  <a:t> </a:t>
                </a:r>
                <a:r>
                  <a:rPr lang="en-IE" sz="4000" dirty="0" err="1"/>
                  <a:t>H</a:t>
                </a:r>
                <a:r>
                  <a:rPr lang="en-IE" sz="4000" baseline="-25000" dirty="0" err="1"/>
                  <a:t>p</a:t>
                </a:r>
                <a:r>
                  <a:rPr lang="en-IE" sz="4000" dirty="0"/>
                  <a:t>(10)</a:t>
                </a:r>
                <a:r>
                  <a:rPr lang="en-IE" sz="4000" dirty="0" smtClean="0"/>
                  <a:t> and </a:t>
                </a:r>
                <a:r>
                  <a:rPr lang="en-IE" sz="4000" dirty="0" err="1" smtClean="0"/>
                  <a:t>H</a:t>
                </a:r>
                <a:r>
                  <a:rPr lang="en-IE" sz="4000" baseline="-25000" dirty="0" err="1" smtClean="0"/>
                  <a:t>p</a:t>
                </a:r>
                <a:r>
                  <a:rPr lang="en-IE" sz="4000" dirty="0" smtClean="0"/>
                  <a:t>(3) is consistent for the scatter energies measured throughout these cardiac procedures.</a:t>
                </a:r>
                <a:endParaRPr lang="en-IE" sz="4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709435" y="14154819"/>
                <a:ext cx="14040000" cy="28100000"/>
              </a:xfrm>
              <a:prstGeom prst="rect">
                <a:avLst/>
              </a:prstGeom>
              <a:blipFill>
                <a:blip r:embed="rId4"/>
                <a:stretch>
                  <a:fillRect l="-1519" r="-1736"/>
                </a:stretch>
              </a:blipFill>
            </p:spPr>
            <p:txBody>
              <a:bodyPr/>
              <a:lstStyle/>
              <a:p>
                <a:r>
                  <a:rPr lang="en-IE">
                    <a:noFill/>
                  </a:rPr>
                  <a:t> </a:t>
                </a:r>
              </a:p>
            </p:txBody>
          </p:sp>
        </mc:Fallback>
      </mc:AlternateContent>
      <p:sp>
        <p:nvSpPr>
          <p:cNvPr id="19" name="TextBox 18"/>
          <p:cNvSpPr txBox="1"/>
          <p:nvPr/>
        </p:nvSpPr>
        <p:spPr>
          <a:xfrm>
            <a:off x="15533919" y="37214041"/>
            <a:ext cx="14040000" cy="5016758"/>
          </a:xfrm>
          <a:prstGeom prst="rect">
            <a:avLst/>
          </a:prstGeom>
          <a:solidFill>
            <a:schemeClr val="bg1"/>
          </a:solidFill>
        </p:spPr>
        <p:txBody>
          <a:bodyPr wrap="square" rtlCol="0">
            <a:spAutoFit/>
          </a:bodyPr>
          <a:lstStyle/>
          <a:p>
            <a:r>
              <a:rPr lang="en-IE" sz="4000" dirty="0" smtClean="0"/>
              <a:t>This work highlights the potential dose reductions that can be achieved using this device, but with a strong dependency on the correct use of existing shielding. The potential eye dose reductions are likely more significant, particularly for the secondary operator. Body doses, as measured at hip level, would be heavily attenuated by the user’s lead apron, meaning the high relative dose reductions at those areas would translate into less of an effect in absolute dose terms. </a:t>
            </a:r>
            <a:endParaRPr lang="en-IE" sz="4000" dirty="0"/>
          </a:p>
        </p:txBody>
      </p:sp>
      <p:pic>
        <p:nvPicPr>
          <p:cNvPr id="26" name="Picture 25"/>
          <p:cNvPicPr>
            <a:picLocks noChangeAspect="1"/>
          </p:cNvPicPr>
          <p:nvPr/>
        </p:nvPicPr>
        <p:blipFill rotWithShape="1">
          <a:blip r:embed="rId5"/>
          <a:srcRect l="5208" r="1922"/>
          <a:stretch/>
        </p:blipFill>
        <p:spPr>
          <a:xfrm>
            <a:off x="699248" y="24084731"/>
            <a:ext cx="13990909" cy="7021378"/>
          </a:xfrm>
          <a:prstGeom prst="rect">
            <a:avLst/>
          </a:prstGeom>
        </p:spPr>
      </p:pic>
      <mc:AlternateContent xmlns:mc="http://schemas.openxmlformats.org/markup-compatibility/2006">
        <mc:Choice xmlns:cx1="http://schemas.microsoft.com/office/drawing/2015/9/8/chartex" Requires="cx1">
          <p:graphicFrame>
            <p:nvGraphicFramePr>
              <p:cNvPr id="21" name="Chart 20">
                <a:extLst>
                  <a:ext uri="{FF2B5EF4-FFF2-40B4-BE49-F238E27FC236}">
                    <a16:creationId xmlns:a16="http://schemas.microsoft.com/office/drawing/2014/main" id="{00000000-0008-0000-0200-000002000000}"/>
                  </a:ext>
                </a:extLst>
              </p:cNvPr>
              <p:cNvGraphicFramePr/>
              <p:nvPr>
                <p:extLst>
                  <p:ext uri="{D42A27DB-BD31-4B8C-83A1-F6EECF244321}">
                    <p14:modId xmlns:p14="http://schemas.microsoft.com/office/powerpoint/2010/main" val="3306736462"/>
                  </p:ext>
                </p:extLst>
              </p:nvPr>
            </p:nvGraphicFramePr>
            <p:xfrm>
              <a:off x="15911337" y="8162772"/>
              <a:ext cx="13320000" cy="6840000"/>
            </p:xfrm>
            <a:graphic>
              <a:graphicData uri="http://schemas.microsoft.com/office/drawing/2014/chartex">
                <cx:chart xmlns:cx="http://schemas.microsoft.com/office/drawing/2014/chartex" xmlns:r="http://schemas.openxmlformats.org/officeDocument/2006/relationships" r:id="rId6"/>
              </a:graphicData>
            </a:graphic>
          </p:graphicFrame>
        </mc:Choice>
        <mc:Fallback>
          <p:pic>
            <p:nvPicPr>
              <p:cNvPr id="21" name="Chart 20">
                <a:extLst>
                  <a:ext uri="{FF2B5EF4-FFF2-40B4-BE49-F238E27FC236}">
                    <a16:creationId xmlns:a16="http://schemas.microsoft.com/office/drawing/2014/main" id="{00000000-0008-0000-0200-000002000000}"/>
                  </a:ext>
                </a:extLst>
              </p:cNvPr>
              <p:cNvPicPr>
                <a:picLocks noGrp="1" noRot="1" noChangeAspect="1" noMove="1" noResize="1" noEditPoints="1" noAdjustHandles="1" noChangeArrowheads="1" noChangeShapeType="1"/>
              </p:cNvPicPr>
              <p:nvPr/>
            </p:nvPicPr>
            <p:blipFill>
              <a:blip r:embed="rId7"/>
              <a:stretch>
                <a:fillRect/>
              </a:stretch>
            </p:blipFill>
            <p:spPr>
              <a:xfrm>
                <a:off x="15911337" y="8162772"/>
                <a:ext cx="13320000" cy="6840000"/>
              </a:xfrm>
              <a:prstGeom prst="rect">
                <a:avLst/>
              </a:prstGeom>
            </p:spPr>
          </p:pic>
        </mc:Fallback>
      </mc:AlternateContent>
      <mc:AlternateContent xmlns:mc="http://schemas.openxmlformats.org/markup-compatibility/2006">
        <mc:Choice xmlns:cx1="http://schemas.microsoft.com/office/drawing/2015/9/8/chartex" Requires="cx1">
          <p:graphicFrame>
            <p:nvGraphicFramePr>
              <p:cNvPr id="23" name="Chart 22">
                <a:extLst>
                  <a:ext uri="{FF2B5EF4-FFF2-40B4-BE49-F238E27FC236}">
                    <a16:creationId xmlns:a16="http://schemas.microsoft.com/office/drawing/2014/main" id="{00000000-0008-0000-0200-000003000000}"/>
                  </a:ext>
                </a:extLst>
              </p:cNvPr>
              <p:cNvGraphicFramePr/>
              <p:nvPr>
                <p:extLst>
                  <p:ext uri="{D42A27DB-BD31-4B8C-83A1-F6EECF244321}">
                    <p14:modId xmlns:p14="http://schemas.microsoft.com/office/powerpoint/2010/main" val="1606144217"/>
                  </p:ext>
                </p:extLst>
              </p:nvPr>
            </p:nvGraphicFramePr>
            <p:xfrm>
              <a:off x="15893919" y="16608634"/>
              <a:ext cx="13320000" cy="6840000"/>
            </p:xfrm>
            <a:graphic>
              <a:graphicData uri="http://schemas.microsoft.com/office/drawing/2014/chartex">
                <cx:chart xmlns:cx="http://schemas.microsoft.com/office/drawing/2014/chartex" xmlns:r="http://schemas.openxmlformats.org/officeDocument/2006/relationships" r:id="rId8"/>
              </a:graphicData>
            </a:graphic>
          </p:graphicFrame>
        </mc:Choice>
        <mc:Fallback>
          <p:pic>
            <p:nvPicPr>
              <p:cNvPr id="23" name="Chart 22">
                <a:extLst>
                  <a:ext uri="{FF2B5EF4-FFF2-40B4-BE49-F238E27FC236}">
                    <a16:creationId xmlns:a16="http://schemas.microsoft.com/office/drawing/2014/main" id="{00000000-0008-0000-0200-000003000000}"/>
                  </a:ext>
                </a:extLst>
              </p:cNvPr>
              <p:cNvPicPr>
                <a:picLocks noGrp="1" noRot="1" noChangeAspect="1" noMove="1" noResize="1" noEditPoints="1" noAdjustHandles="1" noChangeArrowheads="1" noChangeShapeType="1"/>
              </p:cNvPicPr>
              <p:nvPr/>
            </p:nvPicPr>
            <p:blipFill>
              <a:blip r:embed="rId9"/>
              <a:stretch>
                <a:fillRect/>
              </a:stretch>
            </p:blipFill>
            <p:spPr>
              <a:xfrm>
                <a:off x="15893919" y="16608634"/>
                <a:ext cx="13320000" cy="6840000"/>
              </a:xfrm>
              <a:prstGeom prst="rect">
                <a:avLst/>
              </a:prstGeom>
            </p:spPr>
          </p:pic>
        </mc:Fallback>
      </mc:AlternateContent>
      <p:sp>
        <p:nvSpPr>
          <p:cNvPr id="11" name="TextBox 10"/>
          <p:cNvSpPr txBox="1"/>
          <p:nvPr/>
        </p:nvSpPr>
        <p:spPr>
          <a:xfrm>
            <a:off x="16384911" y="15263909"/>
            <a:ext cx="12338014" cy="1200329"/>
          </a:xfrm>
          <a:prstGeom prst="rect">
            <a:avLst/>
          </a:prstGeom>
          <a:noFill/>
        </p:spPr>
        <p:txBody>
          <a:bodyPr wrap="square" rtlCol="0">
            <a:spAutoFit/>
          </a:bodyPr>
          <a:lstStyle/>
          <a:p>
            <a:r>
              <a:rPr lang="en-IE" sz="2400" b="1" dirty="0" smtClean="0">
                <a:latin typeface="Arial" panose="020B0604020202020204" pitchFamily="34" charset="0"/>
                <a:cs typeface="Arial" panose="020B0604020202020204" pitchFamily="34" charset="0"/>
              </a:rPr>
              <a:t>Fig. 2. </a:t>
            </a:r>
            <a:r>
              <a:rPr lang="en-IE" sz="2400" dirty="0" smtClean="0">
                <a:latin typeface="Arial" panose="020B0604020202020204" pitchFamily="34" charset="0"/>
                <a:cs typeface="Arial" panose="020B0604020202020204" pitchFamily="34" charset="0"/>
              </a:rPr>
              <a:t>Boxplots showing the distribution of normalised dose distributions measured at collar level for the primary and secondary operator, for cases with and without the protection device in the place. </a:t>
            </a:r>
            <a:endParaRPr lang="en-IE" sz="2400" dirty="0">
              <a:latin typeface="Arial" panose="020B0604020202020204" pitchFamily="34" charset="0"/>
              <a:cs typeface="Arial" panose="020B0604020202020204" pitchFamily="34" charset="0"/>
            </a:endParaRPr>
          </a:p>
        </p:txBody>
      </p:sp>
      <p:sp>
        <p:nvSpPr>
          <p:cNvPr id="25" name="TextBox 24"/>
          <p:cNvSpPr txBox="1"/>
          <p:nvPr/>
        </p:nvSpPr>
        <p:spPr>
          <a:xfrm>
            <a:off x="16402330" y="23597510"/>
            <a:ext cx="12338014" cy="1200329"/>
          </a:xfrm>
          <a:prstGeom prst="rect">
            <a:avLst/>
          </a:prstGeom>
          <a:noFill/>
        </p:spPr>
        <p:txBody>
          <a:bodyPr wrap="square" rtlCol="0">
            <a:spAutoFit/>
          </a:bodyPr>
          <a:lstStyle/>
          <a:p>
            <a:r>
              <a:rPr lang="en-IE" sz="2400" b="1" dirty="0" smtClean="0">
                <a:latin typeface="Arial" panose="020B0604020202020204" pitchFamily="34" charset="0"/>
                <a:cs typeface="Arial" panose="020B0604020202020204" pitchFamily="34" charset="0"/>
              </a:rPr>
              <a:t>Fig. 3. </a:t>
            </a:r>
            <a:r>
              <a:rPr lang="en-IE" sz="2400" dirty="0" smtClean="0">
                <a:latin typeface="Arial" panose="020B0604020202020204" pitchFamily="34" charset="0"/>
                <a:cs typeface="Arial" panose="020B0604020202020204" pitchFamily="34" charset="0"/>
              </a:rPr>
              <a:t>Boxplots showing the distribution of normalised dose distributions measured at hip level for the primary and secondary operator, for cases with and without the protection device in the place. </a:t>
            </a:r>
            <a:endParaRPr lang="en-IE" sz="2400" dirty="0">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10"/>
          <a:stretch>
            <a:fillRect/>
          </a:stretch>
        </p:blipFill>
        <p:spPr>
          <a:xfrm>
            <a:off x="21051913" y="8740741"/>
            <a:ext cx="3004011" cy="404386"/>
          </a:xfrm>
          <a:prstGeom prst="rect">
            <a:avLst/>
          </a:prstGeom>
        </p:spPr>
      </p:pic>
      <p:pic>
        <p:nvPicPr>
          <p:cNvPr id="27" name="Picture 26"/>
          <p:cNvPicPr>
            <a:picLocks noChangeAspect="1"/>
          </p:cNvPicPr>
          <p:nvPr/>
        </p:nvPicPr>
        <p:blipFill>
          <a:blip r:embed="rId10"/>
          <a:stretch>
            <a:fillRect/>
          </a:stretch>
        </p:blipFill>
        <p:spPr>
          <a:xfrm>
            <a:off x="21051912" y="17183741"/>
            <a:ext cx="3004011" cy="404386"/>
          </a:xfrm>
          <a:prstGeom prst="rect">
            <a:avLst/>
          </a:prstGeom>
        </p:spPr>
      </p:pic>
      <p:graphicFrame>
        <p:nvGraphicFramePr>
          <p:cNvPr id="24" name="Table 23"/>
          <p:cNvGraphicFramePr>
            <a:graphicFrameLocks noGrp="1"/>
          </p:cNvGraphicFramePr>
          <p:nvPr>
            <p:extLst>
              <p:ext uri="{D42A27DB-BD31-4B8C-83A1-F6EECF244321}">
                <p14:modId xmlns:p14="http://schemas.microsoft.com/office/powerpoint/2010/main" val="571660039"/>
              </p:ext>
            </p:extLst>
          </p:nvPr>
        </p:nvGraphicFramePr>
        <p:xfrm>
          <a:off x="15893917" y="27853823"/>
          <a:ext cx="13320000" cy="2468880"/>
        </p:xfrm>
        <a:graphic>
          <a:graphicData uri="http://schemas.openxmlformats.org/drawingml/2006/table">
            <a:tbl>
              <a:tblPr firstRow="1" bandRow="1">
                <a:tableStyleId>{7DF18680-E054-41AD-8BC1-D1AEF772440D}</a:tableStyleId>
              </a:tblPr>
              <a:tblGrid>
                <a:gridCol w="2664000">
                  <a:extLst>
                    <a:ext uri="{9D8B030D-6E8A-4147-A177-3AD203B41FA5}">
                      <a16:colId xmlns:a16="http://schemas.microsoft.com/office/drawing/2014/main" val="4067391452"/>
                    </a:ext>
                  </a:extLst>
                </a:gridCol>
                <a:gridCol w="2586364">
                  <a:extLst>
                    <a:ext uri="{9D8B030D-6E8A-4147-A177-3AD203B41FA5}">
                      <a16:colId xmlns:a16="http://schemas.microsoft.com/office/drawing/2014/main" val="3018399129"/>
                    </a:ext>
                  </a:extLst>
                </a:gridCol>
                <a:gridCol w="2526631">
                  <a:extLst>
                    <a:ext uri="{9D8B030D-6E8A-4147-A177-3AD203B41FA5}">
                      <a16:colId xmlns:a16="http://schemas.microsoft.com/office/drawing/2014/main" val="685743587"/>
                    </a:ext>
                  </a:extLst>
                </a:gridCol>
                <a:gridCol w="2791327">
                  <a:extLst>
                    <a:ext uri="{9D8B030D-6E8A-4147-A177-3AD203B41FA5}">
                      <a16:colId xmlns:a16="http://schemas.microsoft.com/office/drawing/2014/main" val="1856915861"/>
                    </a:ext>
                  </a:extLst>
                </a:gridCol>
                <a:gridCol w="2751678">
                  <a:extLst>
                    <a:ext uri="{9D8B030D-6E8A-4147-A177-3AD203B41FA5}">
                      <a16:colId xmlns:a16="http://schemas.microsoft.com/office/drawing/2014/main" val="3474767965"/>
                    </a:ext>
                  </a:extLst>
                </a:gridCol>
              </a:tblGrid>
              <a:tr h="794084">
                <a:tc>
                  <a:txBody>
                    <a:bodyPr/>
                    <a:lstStyle/>
                    <a:p>
                      <a:endParaRPr lang="en-IE" sz="2400" dirty="0"/>
                    </a:p>
                  </a:txBody>
                  <a:tcPr/>
                </a:tc>
                <a:tc>
                  <a:txBody>
                    <a:bodyPr/>
                    <a:lstStyle/>
                    <a:p>
                      <a:r>
                        <a:rPr lang="en-IE" sz="2400" dirty="0" smtClean="0"/>
                        <a:t>Primary</a:t>
                      </a:r>
                      <a:r>
                        <a:rPr lang="en-IE" sz="2400" baseline="0" dirty="0" smtClean="0"/>
                        <a:t> Operator</a:t>
                      </a:r>
                    </a:p>
                    <a:p>
                      <a:r>
                        <a:rPr lang="en-IE" sz="2400" baseline="0" dirty="0" smtClean="0"/>
                        <a:t>Hip Level</a:t>
                      </a:r>
                      <a:endParaRPr lang="en-IE" sz="2400" dirty="0"/>
                    </a:p>
                  </a:txBody>
                  <a:tcPr/>
                </a:tc>
                <a:tc>
                  <a:txBody>
                    <a:bodyPr/>
                    <a:lstStyle/>
                    <a:p>
                      <a:r>
                        <a:rPr lang="en-IE" sz="2400" dirty="0" smtClean="0"/>
                        <a:t>Primary</a:t>
                      </a:r>
                      <a:r>
                        <a:rPr lang="en-IE" sz="2400" baseline="0" dirty="0" smtClean="0"/>
                        <a:t> Operator</a:t>
                      </a:r>
                    </a:p>
                    <a:p>
                      <a:r>
                        <a:rPr lang="en-IE" sz="2400" baseline="0" dirty="0" smtClean="0"/>
                        <a:t>Collar Level</a:t>
                      </a:r>
                      <a:endParaRPr lang="en-IE" sz="2400" dirty="0" smtClean="0"/>
                    </a:p>
                  </a:txBody>
                  <a:tcPr/>
                </a:tc>
                <a:tc>
                  <a:txBody>
                    <a:bodyPr/>
                    <a:lstStyle/>
                    <a:p>
                      <a:r>
                        <a:rPr lang="en-IE" sz="2400" dirty="0" smtClean="0"/>
                        <a:t>Secondary</a:t>
                      </a:r>
                      <a:r>
                        <a:rPr lang="en-IE" sz="2400" baseline="0" dirty="0" smtClean="0"/>
                        <a:t> Operator</a:t>
                      </a:r>
                    </a:p>
                    <a:p>
                      <a:r>
                        <a:rPr lang="en-IE" sz="2400" baseline="0" dirty="0" smtClean="0"/>
                        <a:t>Hip Level</a:t>
                      </a:r>
                      <a:endParaRPr lang="en-IE" sz="2400" dirty="0" smtClean="0"/>
                    </a:p>
                  </a:txBody>
                  <a:tcPr/>
                </a:tc>
                <a:tc>
                  <a:txBody>
                    <a:bodyPr/>
                    <a:lstStyle/>
                    <a:p>
                      <a:r>
                        <a:rPr lang="en-IE" sz="2400" dirty="0" smtClean="0"/>
                        <a:t>Secondary</a:t>
                      </a:r>
                      <a:r>
                        <a:rPr lang="en-IE" sz="2400" baseline="0" dirty="0" smtClean="0"/>
                        <a:t> Operator</a:t>
                      </a:r>
                    </a:p>
                    <a:p>
                      <a:r>
                        <a:rPr lang="en-IE" sz="2400" baseline="0" dirty="0" smtClean="0"/>
                        <a:t>Collar Level</a:t>
                      </a:r>
                      <a:endParaRPr lang="en-IE" sz="2400" dirty="0" smtClean="0"/>
                    </a:p>
                  </a:txBody>
                  <a:tcPr/>
                </a:tc>
                <a:extLst>
                  <a:ext uri="{0D108BD9-81ED-4DB2-BD59-A6C34878D82A}">
                    <a16:rowId xmlns:a16="http://schemas.microsoft.com/office/drawing/2014/main" val="1277874394"/>
                  </a:ext>
                </a:extLst>
              </a:tr>
              <a:tr h="794084">
                <a:tc>
                  <a:txBody>
                    <a:bodyPr/>
                    <a:lstStyle/>
                    <a:p>
                      <a:r>
                        <a:rPr lang="en-IE" sz="2400" b="1" dirty="0" smtClean="0"/>
                        <a:t>% Reduction in</a:t>
                      </a:r>
                      <a:r>
                        <a:rPr lang="en-IE" sz="2400" b="1" baseline="0" dirty="0" smtClean="0"/>
                        <a:t> Mean Dose/Dap</a:t>
                      </a:r>
                      <a:endParaRPr lang="en-IE" sz="2400" b="1" dirty="0"/>
                    </a:p>
                  </a:txBody>
                  <a:tcPr/>
                </a:tc>
                <a:tc>
                  <a:txBody>
                    <a:bodyPr/>
                    <a:lstStyle/>
                    <a:p>
                      <a:pPr algn="ctr"/>
                      <a:r>
                        <a:rPr lang="en-IE" sz="2800" dirty="0" smtClean="0"/>
                        <a:t>96.4 %</a:t>
                      </a:r>
                      <a:endParaRPr lang="en-IE" sz="2800" dirty="0"/>
                    </a:p>
                  </a:txBody>
                  <a:tcPr anchor="ctr"/>
                </a:tc>
                <a:tc>
                  <a:txBody>
                    <a:bodyPr/>
                    <a:lstStyle/>
                    <a:p>
                      <a:pPr algn="ctr"/>
                      <a:r>
                        <a:rPr lang="en-IE" sz="2800" dirty="0" smtClean="0"/>
                        <a:t>41.2 %</a:t>
                      </a:r>
                      <a:endParaRPr lang="en-IE" sz="2800" dirty="0"/>
                    </a:p>
                  </a:txBody>
                  <a:tcPr anchor="ctr"/>
                </a:tc>
                <a:tc>
                  <a:txBody>
                    <a:bodyPr/>
                    <a:lstStyle/>
                    <a:p>
                      <a:pPr algn="ctr"/>
                      <a:r>
                        <a:rPr lang="en-IE" sz="2800" dirty="0" smtClean="0"/>
                        <a:t>86.5 %</a:t>
                      </a:r>
                      <a:endParaRPr lang="en-IE" sz="2800" dirty="0"/>
                    </a:p>
                  </a:txBody>
                  <a:tcPr anchor="ctr"/>
                </a:tc>
                <a:tc>
                  <a:txBody>
                    <a:bodyPr/>
                    <a:lstStyle/>
                    <a:p>
                      <a:pPr algn="ctr"/>
                      <a:r>
                        <a:rPr lang="en-IE" sz="2800" dirty="0" smtClean="0"/>
                        <a:t>75.2 %</a:t>
                      </a:r>
                      <a:endParaRPr lang="en-IE" sz="2800" dirty="0"/>
                    </a:p>
                  </a:txBody>
                  <a:tcPr anchor="ctr"/>
                </a:tc>
                <a:extLst>
                  <a:ext uri="{0D108BD9-81ED-4DB2-BD59-A6C34878D82A}">
                    <a16:rowId xmlns:a16="http://schemas.microsoft.com/office/drawing/2014/main" val="920166007"/>
                  </a:ext>
                </a:extLst>
              </a:tr>
              <a:tr h="794084">
                <a:tc>
                  <a:txBody>
                    <a:bodyPr/>
                    <a:lstStyle/>
                    <a:p>
                      <a:pPr marL="0" marR="0" lvl="0" indent="0" algn="l" defTabSz="3027487" rtl="0" eaLnBrk="1" fontAlgn="auto" latinLnBrk="0" hangingPunct="1">
                        <a:lnSpc>
                          <a:spcPct val="100000"/>
                        </a:lnSpc>
                        <a:spcBef>
                          <a:spcPts val="0"/>
                        </a:spcBef>
                        <a:spcAft>
                          <a:spcPts val="0"/>
                        </a:spcAft>
                        <a:buClrTx/>
                        <a:buSzTx/>
                        <a:buFontTx/>
                        <a:buNone/>
                        <a:tabLst/>
                        <a:defRPr/>
                      </a:pPr>
                      <a:r>
                        <a:rPr lang="en-IE" sz="2400" b="1" dirty="0" smtClean="0"/>
                        <a:t>% Reduction in</a:t>
                      </a:r>
                      <a:r>
                        <a:rPr lang="en-IE" sz="2400" b="1" baseline="0" dirty="0" smtClean="0"/>
                        <a:t> Median Dose/Dap</a:t>
                      </a:r>
                      <a:endParaRPr lang="en-IE" sz="2400" b="1" dirty="0" smtClean="0"/>
                    </a:p>
                  </a:txBody>
                  <a:tcPr/>
                </a:tc>
                <a:tc>
                  <a:txBody>
                    <a:bodyPr/>
                    <a:lstStyle/>
                    <a:p>
                      <a:pPr algn="ctr"/>
                      <a:r>
                        <a:rPr lang="en-IE" sz="2800" dirty="0" smtClean="0"/>
                        <a:t>98 %</a:t>
                      </a:r>
                      <a:endParaRPr lang="en-IE" sz="2800" dirty="0"/>
                    </a:p>
                  </a:txBody>
                  <a:tcPr anchor="ctr"/>
                </a:tc>
                <a:tc>
                  <a:txBody>
                    <a:bodyPr/>
                    <a:lstStyle/>
                    <a:p>
                      <a:pPr algn="ctr"/>
                      <a:r>
                        <a:rPr lang="en-IE" sz="2800" dirty="0" smtClean="0"/>
                        <a:t>33.3 %</a:t>
                      </a:r>
                      <a:endParaRPr lang="en-IE" sz="2800" dirty="0"/>
                    </a:p>
                  </a:txBody>
                  <a:tcPr anchor="ctr"/>
                </a:tc>
                <a:tc>
                  <a:txBody>
                    <a:bodyPr/>
                    <a:lstStyle/>
                    <a:p>
                      <a:pPr algn="ctr"/>
                      <a:r>
                        <a:rPr lang="en-IE" sz="2800" dirty="0" smtClean="0"/>
                        <a:t>83.7 %</a:t>
                      </a:r>
                      <a:endParaRPr lang="en-IE" sz="2800" dirty="0"/>
                    </a:p>
                  </a:txBody>
                  <a:tcPr anchor="ctr"/>
                </a:tc>
                <a:tc>
                  <a:txBody>
                    <a:bodyPr/>
                    <a:lstStyle/>
                    <a:p>
                      <a:pPr algn="ctr"/>
                      <a:r>
                        <a:rPr lang="en-IE" sz="2800" dirty="0" smtClean="0"/>
                        <a:t>81.1 %</a:t>
                      </a:r>
                      <a:endParaRPr lang="en-IE" sz="2800" dirty="0"/>
                    </a:p>
                  </a:txBody>
                  <a:tcPr anchor="ctr"/>
                </a:tc>
                <a:extLst>
                  <a:ext uri="{0D108BD9-81ED-4DB2-BD59-A6C34878D82A}">
                    <a16:rowId xmlns:a16="http://schemas.microsoft.com/office/drawing/2014/main" val="3676161837"/>
                  </a:ext>
                </a:extLst>
              </a:tr>
            </a:tbl>
          </a:graphicData>
        </a:graphic>
      </p:graphicFrame>
      <p:sp>
        <p:nvSpPr>
          <p:cNvPr id="29" name="TextBox 28"/>
          <p:cNvSpPr txBox="1"/>
          <p:nvPr/>
        </p:nvSpPr>
        <p:spPr>
          <a:xfrm>
            <a:off x="16384909" y="30414217"/>
            <a:ext cx="12338015" cy="830997"/>
          </a:xfrm>
          <a:prstGeom prst="rect">
            <a:avLst/>
          </a:prstGeom>
          <a:noFill/>
        </p:spPr>
        <p:txBody>
          <a:bodyPr wrap="square" rtlCol="0">
            <a:spAutoFit/>
          </a:bodyPr>
          <a:lstStyle/>
          <a:p>
            <a:r>
              <a:rPr lang="en-IE" sz="2400" b="1" dirty="0" smtClean="0">
                <a:latin typeface="Arial" panose="020B0604020202020204" pitchFamily="34" charset="0"/>
                <a:cs typeface="Arial" panose="020B0604020202020204" pitchFamily="34" charset="0"/>
              </a:rPr>
              <a:t>Table 1. </a:t>
            </a:r>
            <a:r>
              <a:rPr lang="en-IE" sz="2400" dirty="0" smtClean="0">
                <a:latin typeface="Arial" panose="020B0604020202020204" pitchFamily="34" charset="0"/>
                <a:cs typeface="Arial" panose="020B0604020202020204" pitchFamily="34" charset="0"/>
              </a:rPr>
              <a:t>Percentage reductions in the measured mean and median normalised dose values at hip and collar levels for the primary and secondary operator. </a:t>
            </a:r>
            <a:endParaRPr lang="en-IE" sz="2400" dirty="0">
              <a:latin typeface="Arial" panose="020B0604020202020204" pitchFamily="34" charset="0"/>
              <a:cs typeface="Arial" panose="020B0604020202020204" pitchFamily="34" charset="0"/>
            </a:endParaRPr>
          </a:p>
        </p:txBody>
      </p:sp>
      <p:sp>
        <p:nvSpPr>
          <p:cNvPr id="28" name="TextBox 27"/>
          <p:cNvSpPr txBox="1"/>
          <p:nvPr/>
        </p:nvSpPr>
        <p:spPr>
          <a:xfrm>
            <a:off x="1553197" y="30736777"/>
            <a:ext cx="12338014" cy="1200329"/>
          </a:xfrm>
          <a:prstGeom prst="rect">
            <a:avLst/>
          </a:prstGeom>
          <a:noFill/>
        </p:spPr>
        <p:txBody>
          <a:bodyPr wrap="square" rtlCol="0">
            <a:spAutoFit/>
          </a:bodyPr>
          <a:lstStyle/>
          <a:p>
            <a:r>
              <a:rPr lang="en-IE" sz="2400" b="1" dirty="0" smtClean="0">
                <a:latin typeface="Arial" panose="020B0604020202020204" pitchFamily="34" charset="0"/>
                <a:cs typeface="Arial" panose="020B0604020202020204" pitchFamily="34" charset="0"/>
              </a:rPr>
              <a:t>Fig. 2. </a:t>
            </a:r>
            <a:r>
              <a:rPr lang="en-IE" sz="2400" dirty="0" smtClean="0">
                <a:latin typeface="Arial" panose="020B0604020202020204" pitchFamily="34" charset="0"/>
                <a:cs typeface="Arial" panose="020B0604020202020204" pitchFamily="34" charset="0"/>
              </a:rPr>
              <a:t>Diagrams showing plan view of operator positions during a Cath lab case (A) and Side view showing operator positions along with C-arm, real time dosimeters and standard shielding protection (B). </a:t>
            </a:r>
            <a:endParaRPr lang="en-IE" sz="2400" dirty="0">
              <a:latin typeface="Arial" panose="020B0604020202020204" pitchFamily="34" charset="0"/>
              <a:cs typeface="Arial" panose="020B0604020202020204" pitchFamily="34" charset="0"/>
            </a:endParaRPr>
          </a:p>
        </p:txBody>
      </p:sp>
      <p:sp>
        <p:nvSpPr>
          <p:cNvPr id="14" name="TextBox 13"/>
          <p:cNvSpPr txBox="1"/>
          <p:nvPr/>
        </p:nvSpPr>
        <p:spPr>
          <a:xfrm>
            <a:off x="699248" y="14060886"/>
            <a:ext cx="14040000" cy="830997"/>
          </a:xfrm>
          <a:prstGeom prst="rect">
            <a:avLst/>
          </a:prstGeom>
          <a:solidFill>
            <a:srgbClr val="3A7676"/>
          </a:solidFill>
        </p:spPr>
        <p:txBody>
          <a:bodyPr wrap="square" rtlCol="0">
            <a:spAutoFit/>
          </a:bodyPr>
          <a:lstStyle/>
          <a:p>
            <a:r>
              <a:rPr lang="en-IE" sz="4800" b="1" dirty="0" smtClean="0">
                <a:solidFill>
                  <a:schemeClr val="bg1"/>
                </a:solidFill>
              </a:rPr>
              <a:t>Methodology</a:t>
            </a:r>
            <a:endParaRPr lang="en-IE" sz="3600" b="1" dirty="0">
              <a:solidFill>
                <a:schemeClr val="bg1"/>
              </a:solidFill>
            </a:endParaRPr>
          </a:p>
        </p:txBody>
      </p:sp>
    </p:spTree>
    <p:extLst>
      <p:ext uri="{BB962C8B-B14F-4D97-AF65-F5344CB8AC3E}">
        <p14:creationId xmlns:p14="http://schemas.microsoft.com/office/powerpoint/2010/main" val="3508842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426</TotalTime>
  <Words>847</Words>
  <Application>Microsoft Office PowerPoint</Application>
  <PresentationFormat>Custom</PresentationFormat>
  <Paragraphs>95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HSE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Scully</dc:creator>
  <cp:lastModifiedBy>Philip Doyle</cp:lastModifiedBy>
  <cp:revision>28</cp:revision>
  <dcterms:created xsi:type="dcterms:W3CDTF">2026-03-09T08:37:06Z</dcterms:created>
  <dcterms:modified xsi:type="dcterms:W3CDTF">2026-06-03T19:51:18Z</dcterms:modified>
</cp:coreProperties>
</file>