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4" r:id="rId9"/>
    <p:sldId id="270" r:id="rId10"/>
    <p:sldId id="267" r:id="rId11"/>
    <p:sldId id="269" r:id="rId12"/>
    <p:sldId id="268"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5" autoAdjust="0"/>
    <p:restoredTop sz="94660"/>
  </p:normalViewPr>
  <p:slideViewPr>
    <p:cSldViewPr snapToGrid="0">
      <p:cViewPr varScale="1">
        <p:scale>
          <a:sx n="69" d="100"/>
          <a:sy n="69" d="100"/>
        </p:scale>
        <p:origin x="448"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FC01036-AEB9-42A7-8FC7-60039497C06E}" type="datetimeFigureOut">
              <a:rPr lang="en-US" smtClean="0"/>
              <a:t>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959208-ED15-4666-A678-5B72BAA32076}" type="slidenum">
              <a:rPr lang="en-US" smtClean="0"/>
              <a:t>‹#›</a:t>
            </a:fld>
            <a:endParaRPr lang="en-US"/>
          </a:p>
        </p:txBody>
      </p:sp>
    </p:spTree>
    <p:extLst>
      <p:ext uri="{BB962C8B-B14F-4D97-AF65-F5344CB8AC3E}">
        <p14:creationId xmlns:p14="http://schemas.microsoft.com/office/powerpoint/2010/main" val="23108834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FC01036-AEB9-42A7-8FC7-60039497C06E}" type="datetimeFigureOut">
              <a:rPr lang="en-US" smtClean="0"/>
              <a:t>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959208-ED15-4666-A678-5B72BAA32076}" type="slidenum">
              <a:rPr lang="en-US" smtClean="0"/>
              <a:t>‹#›</a:t>
            </a:fld>
            <a:endParaRPr lang="en-US"/>
          </a:p>
        </p:txBody>
      </p:sp>
    </p:spTree>
    <p:extLst>
      <p:ext uri="{BB962C8B-B14F-4D97-AF65-F5344CB8AC3E}">
        <p14:creationId xmlns:p14="http://schemas.microsoft.com/office/powerpoint/2010/main" val="40061957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FC01036-AEB9-42A7-8FC7-60039497C06E}" type="datetimeFigureOut">
              <a:rPr lang="en-US" smtClean="0"/>
              <a:t>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959208-ED15-4666-A678-5B72BAA32076}" type="slidenum">
              <a:rPr lang="en-US" smtClean="0"/>
              <a:t>‹#›</a:t>
            </a:fld>
            <a:endParaRPr lang="en-US"/>
          </a:p>
        </p:txBody>
      </p:sp>
    </p:spTree>
    <p:extLst>
      <p:ext uri="{BB962C8B-B14F-4D97-AF65-F5344CB8AC3E}">
        <p14:creationId xmlns:p14="http://schemas.microsoft.com/office/powerpoint/2010/main" val="29310900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FC01036-AEB9-42A7-8FC7-60039497C06E}" type="datetimeFigureOut">
              <a:rPr lang="en-US" smtClean="0"/>
              <a:t>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959208-ED15-4666-A678-5B72BAA32076}" type="slidenum">
              <a:rPr lang="en-US" smtClean="0"/>
              <a:t>‹#›</a:t>
            </a:fld>
            <a:endParaRPr lang="en-US"/>
          </a:p>
        </p:txBody>
      </p:sp>
    </p:spTree>
    <p:extLst>
      <p:ext uri="{BB962C8B-B14F-4D97-AF65-F5344CB8AC3E}">
        <p14:creationId xmlns:p14="http://schemas.microsoft.com/office/powerpoint/2010/main" val="594391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FC01036-AEB9-42A7-8FC7-60039497C06E}" type="datetimeFigureOut">
              <a:rPr lang="en-US" smtClean="0"/>
              <a:t>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959208-ED15-4666-A678-5B72BAA32076}" type="slidenum">
              <a:rPr lang="en-US" smtClean="0"/>
              <a:t>‹#›</a:t>
            </a:fld>
            <a:endParaRPr lang="en-US"/>
          </a:p>
        </p:txBody>
      </p:sp>
    </p:spTree>
    <p:extLst>
      <p:ext uri="{BB962C8B-B14F-4D97-AF65-F5344CB8AC3E}">
        <p14:creationId xmlns:p14="http://schemas.microsoft.com/office/powerpoint/2010/main" val="14509679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FC01036-AEB9-42A7-8FC7-60039497C06E}" type="datetimeFigureOut">
              <a:rPr lang="en-US" smtClean="0"/>
              <a:t>11/3/2017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959208-ED15-4666-A678-5B72BAA32076}" type="slidenum">
              <a:rPr lang="en-US" smtClean="0"/>
              <a:t>‹#›</a:t>
            </a:fld>
            <a:endParaRPr lang="en-US"/>
          </a:p>
        </p:txBody>
      </p:sp>
    </p:spTree>
    <p:extLst>
      <p:ext uri="{BB962C8B-B14F-4D97-AF65-F5344CB8AC3E}">
        <p14:creationId xmlns:p14="http://schemas.microsoft.com/office/powerpoint/2010/main" val="4699876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FC01036-AEB9-42A7-8FC7-60039497C06E}" type="datetimeFigureOut">
              <a:rPr lang="en-US" smtClean="0"/>
              <a:t>11/3/2017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7959208-ED15-4666-A678-5B72BAA32076}" type="slidenum">
              <a:rPr lang="en-US" smtClean="0"/>
              <a:t>‹#›</a:t>
            </a:fld>
            <a:endParaRPr lang="en-US"/>
          </a:p>
        </p:txBody>
      </p:sp>
    </p:spTree>
    <p:extLst>
      <p:ext uri="{BB962C8B-B14F-4D97-AF65-F5344CB8AC3E}">
        <p14:creationId xmlns:p14="http://schemas.microsoft.com/office/powerpoint/2010/main" val="35056321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FC01036-AEB9-42A7-8FC7-60039497C06E}" type="datetimeFigureOut">
              <a:rPr lang="en-US" smtClean="0"/>
              <a:t>11/3/2017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7959208-ED15-4666-A678-5B72BAA32076}" type="slidenum">
              <a:rPr lang="en-US" smtClean="0"/>
              <a:t>‹#›</a:t>
            </a:fld>
            <a:endParaRPr lang="en-US"/>
          </a:p>
        </p:txBody>
      </p:sp>
    </p:spTree>
    <p:extLst>
      <p:ext uri="{BB962C8B-B14F-4D97-AF65-F5344CB8AC3E}">
        <p14:creationId xmlns:p14="http://schemas.microsoft.com/office/powerpoint/2010/main" val="7897922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C01036-AEB9-42A7-8FC7-60039497C06E}" type="datetimeFigureOut">
              <a:rPr lang="en-US" smtClean="0"/>
              <a:t>11/3/2017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7959208-ED15-4666-A678-5B72BAA32076}" type="slidenum">
              <a:rPr lang="en-US" smtClean="0"/>
              <a:t>‹#›</a:t>
            </a:fld>
            <a:endParaRPr lang="en-US"/>
          </a:p>
        </p:txBody>
      </p:sp>
    </p:spTree>
    <p:extLst>
      <p:ext uri="{BB962C8B-B14F-4D97-AF65-F5344CB8AC3E}">
        <p14:creationId xmlns:p14="http://schemas.microsoft.com/office/powerpoint/2010/main" val="7892063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FC01036-AEB9-42A7-8FC7-60039497C06E}" type="datetimeFigureOut">
              <a:rPr lang="en-US" smtClean="0"/>
              <a:t>11/3/2017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959208-ED15-4666-A678-5B72BAA32076}" type="slidenum">
              <a:rPr lang="en-US" smtClean="0"/>
              <a:t>‹#›</a:t>
            </a:fld>
            <a:endParaRPr lang="en-US"/>
          </a:p>
        </p:txBody>
      </p:sp>
    </p:spTree>
    <p:extLst>
      <p:ext uri="{BB962C8B-B14F-4D97-AF65-F5344CB8AC3E}">
        <p14:creationId xmlns:p14="http://schemas.microsoft.com/office/powerpoint/2010/main" val="15568446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FC01036-AEB9-42A7-8FC7-60039497C06E}" type="datetimeFigureOut">
              <a:rPr lang="en-US" smtClean="0"/>
              <a:t>11/3/2017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959208-ED15-4666-A678-5B72BAA32076}" type="slidenum">
              <a:rPr lang="en-US" smtClean="0"/>
              <a:t>‹#›</a:t>
            </a:fld>
            <a:endParaRPr lang="en-US"/>
          </a:p>
        </p:txBody>
      </p:sp>
    </p:spTree>
    <p:extLst>
      <p:ext uri="{BB962C8B-B14F-4D97-AF65-F5344CB8AC3E}">
        <p14:creationId xmlns:p14="http://schemas.microsoft.com/office/powerpoint/2010/main" val="9661676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C01036-AEB9-42A7-8FC7-60039497C06E}" type="datetimeFigureOut">
              <a:rPr lang="en-US" smtClean="0"/>
              <a:t>11/3/2017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959208-ED15-4666-A678-5B72BAA32076}" type="slidenum">
              <a:rPr lang="en-US" smtClean="0"/>
              <a:t>‹#›</a:t>
            </a:fld>
            <a:endParaRPr lang="en-US"/>
          </a:p>
        </p:txBody>
      </p:sp>
    </p:spTree>
    <p:extLst>
      <p:ext uri="{BB962C8B-B14F-4D97-AF65-F5344CB8AC3E}">
        <p14:creationId xmlns:p14="http://schemas.microsoft.com/office/powerpoint/2010/main" val="1861248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mailto:Columbus-AthensASF@osu.edu"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www.schweitzerfellowship.org/chapters/columbus/"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870284" y="211010"/>
            <a:ext cx="2322187" cy="1438746"/>
          </a:xfrm>
          <a:prstGeom prst="rect">
            <a:avLst/>
          </a:prstGeom>
        </p:spPr>
      </p:pic>
      <p:sp>
        <p:nvSpPr>
          <p:cNvPr id="2" name="Title 1"/>
          <p:cNvSpPr>
            <a:spLocks noGrp="1"/>
          </p:cNvSpPr>
          <p:nvPr>
            <p:ph type="ctrTitle"/>
          </p:nvPr>
        </p:nvSpPr>
        <p:spPr>
          <a:xfrm>
            <a:off x="1440871" y="893107"/>
            <a:ext cx="9144000" cy="2387600"/>
          </a:xfrm>
        </p:spPr>
        <p:txBody>
          <a:bodyPr>
            <a:normAutofit/>
          </a:bodyPr>
          <a:lstStyle/>
          <a:p>
            <a:r>
              <a:rPr lang="en-US" b="1" dirty="0"/>
              <a:t>Columbus-Athens Schweitzer Fellows </a:t>
            </a:r>
            <a:r>
              <a:rPr lang="en-US" b="1" dirty="0" smtClean="0"/>
              <a:t>Program</a:t>
            </a:r>
            <a:endParaRPr lang="en-US" b="1" dirty="0"/>
          </a:p>
        </p:txBody>
      </p:sp>
      <p:pic>
        <p:nvPicPr>
          <p:cNvPr id="7" name="Picture 6"/>
          <p:cNvPicPr>
            <a:picLocks noChangeAspect="1"/>
          </p:cNvPicPr>
          <p:nvPr/>
        </p:nvPicPr>
        <p:blipFill>
          <a:blip r:embed="rId3"/>
          <a:stretch>
            <a:fillRect/>
          </a:stretch>
        </p:blipFill>
        <p:spPr>
          <a:xfrm>
            <a:off x="1096076" y="3280707"/>
            <a:ext cx="9999846" cy="3202005"/>
          </a:xfrm>
          <a:prstGeom prst="rect">
            <a:avLst/>
          </a:prstGeom>
        </p:spPr>
      </p:pic>
    </p:spTree>
    <p:extLst>
      <p:ext uri="{BB962C8B-B14F-4D97-AF65-F5344CB8AC3E}">
        <p14:creationId xmlns:p14="http://schemas.microsoft.com/office/powerpoint/2010/main" val="20212682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200" b="1" dirty="0"/>
              <a:t>Eligibility</a:t>
            </a:r>
          </a:p>
        </p:txBody>
      </p:sp>
      <p:sp>
        <p:nvSpPr>
          <p:cNvPr id="3" name="Content Placeholder 2"/>
          <p:cNvSpPr>
            <a:spLocks noGrp="1"/>
          </p:cNvSpPr>
          <p:nvPr>
            <p:ph idx="1"/>
          </p:nvPr>
        </p:nvSpPr>
        <p:spPr/>
        <p:txBody>
          <a:bodyPr>
            <a:normAutofit fontScale="92500" lnSpcReduction="10000"/>
          </a:bodyPr>
          <a:lstStyle/>
          <a:p>
            <a:r>
              <a:rPr lang="en-US" dirty="0" smtClean="0"/>
              <a:t>Be enrolled in 2018-2019 in a graduate or professional degree-granting program from any accredited academic institution in the Columbus-Athens area</a:t>
            </a:r>
          </a:p>
          <a:p>
            <a:r>
              <a:rPr lang="en-US" dirty="0" smtClean="0"/>
              <a:t>Propose a community service project to provide direct service to an underserved population</a:t>
            </a:r>
          </a:p>
          <a:p>
            <a:pPr lvl="1">
              <a:buFontTx/>
              <a:buChar char="-"/>
            </a:pPr>
            <a:r>
              <a:rPr lang="en-US" dirty="0" smtClean="0"/>
              <a:t>Project should address a need of a local community related to health or social determinants of health</a:t>
            </a:r>
          </a:p>
          <a:p>
            <a:pPr lvl="1">
              <a:buFontTx/>
              <a:buChar char="-"/>
            </a:pPr>
            <a:r>
              <a:rPr lang="en-US" dirty="0" smtClean="0"/>
              <a:t>Research, fundraising/administrative, and policy-based projects are not eligible</a:t>
            </a:r>
          </a:p>
          <a:p>
            <a:pPr marL="228600" lvl="1">
              <a:spcBef>
                <a:spcPts val="1000"/>
              </a:spcBef>
            </a:pPr>
            <a:r>
              <a:rPr lang="en-US" sz="2800" dirty="0"/>
              <a:t>Identify </a:t>
            </a:r>
            <a:r>
              <a:rPr lang="en-US" sz="2800" dirty="0" smtClean="0"/>
              <a:t>a </a:t>
            </a:r>
            <a:r>
              <a:rPr lang="en-US" sz="2800" dirty="0"/>
              <a:t>local community </a:t>
            </a:r>
            <a:r>
              <a:rPr lang="en-US" sz="2800" dirty="0" smtClean="0"/>
              <a:t>agency partner and a faculty mentor</a:t>
            </a:r>
          </a:p>
          <a:p>
            <a:pPr marL="228600" lvl="1">
              <a:spcBef>
                <a:spcPts val="1000"/>
              </a:spcBef>
            </a:pPr>
            <a:r>
              <a:rPr lang="en-US" sz="2800" dirty="0" smtClean="0"/>
              <a:t>Agree to attend orientation on </a:t>
            </a:r>
            <a:r>
              <a:rPr lang="en-US" sz="2800" b="1" dirty="0" smtClean="0"/>
              <a:t>Saturday, April 14, 2018 </a:t>
            </a:r>
            <a:r>
              <a:rPr lang="en-US" sz="2800" dirty="0" smtClean="0"/>
              <a:t>and the Celebration of Service in </a:t>
            </a:r>
            <a:r>
              <a:rPr lang="en-US" sz="2800" b="1" dirty="0" smtClean="0"/>
              <a:t>May 2019 </a:t>
            </a:r>
          </a:p>
          <a:p>
            <a:pPr marL="0" lvl="1" indent="0">
              <a:spcBef>
                <a:spcPts val="1000"/>
              </a:spcBef>
              <a:buNone/>
            </a:pPr>
            <a:endParaRPr lang="en-US" sz="2800" dirty="0"/>
          </a:p>
          <a:p>
            <a:pPr marL="228600" lvl="1">
              <a:spcBef>
                <a:spcPts val="1000"/>
              </a:spcBef>
            </a:pPr>
            <a:endParaRPr lang="en-US" sz="2800" dirty="0"/>
          </a:p>
          <a:p>
            <a:pPr lvl="1">
              <a:buFontTx/>
              <a:buChar char="-"/>
            </a:pPr>
            <a:endParaRPr lang="en-US" dirty="0"/>
          </a:p>
        </p:txBody>
      </p:sp>
    </p:spTree>
    <p:extLst>
      <p:ext uri="{BB962C8B-B14F-4D97-AF65-F5344CB8AC3E}">
        <p14:creationId xmlns:p14="http://schemas.microsoft.com/office/powerpoint/2010/main" val="11752643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200" b="1" dirty="0"/>
              <a:t>Advice</a:t>
            </a:r>
          </a:p>
        </p:txBody>
      </p:sp>
      <p:sp>
        <p:nvSpPr>
          <p:cNvPr id="3" name="Content Placeholder 2"/>
          <p:cNvSpPr>
            <a:spLocks noGrp="1"/>
          </p:cNvSpPr>
          <p:nvPr>
            <p:ph idx="1"/>
          </p:nvPr>
        </p:nvSpPr>
        <p:spPr/>
        <p:txBody>
          <a:bodyPr>
            <a:normAutofit fontScale="92500"/>
          </a:bodyPr>
          <a:lstStyle/>
          <a:p>
            <a:r>
              <a:rPr lang="en-US" dirty="0" smtClean="0"/>
              <a:t>Think broadly about health as a state of complete physical, mental and social well-being and not merely the absence of disease or infirmity.  Projects can target not only clinical health issues, but also can address many community issues that affect one’s health and well-being.</a:t>
            </a:r>
          </a:p>
          <a:p>
            <a:r>
              <a:rPr lang="en-US" dirty="0" smtClean="0"/>
              <a:t>Meet with community partner to ensure that project addresses a community need.</a:t>
            </a:r>
          </a:p>
          <a:p>
            <a:r>
              <a:rPr lang="en-US" dirty="0"/>
              <a:t>T</a:t>
            </a:r>
            <a:r>
              <a:rPr lang="en-US" dirty="0" smtClean="0"/>
              <a:t>hink </a:t>
            </a:r>
            <a:r>
              <a:rPr lang="en-US" dirty="0"/>
              <a:t>through the ways in which </a:t>
            </a:r>
            <a:r>
              <a:rPr lang="en-US" dirty="0" smtClean="0"/>
              <a:t>you </a:t>
            </a:r>
            <a:r>
              <a:rPr lang="en-US" dirty="0"/>
              <a:t>own energies and talents might contribute, even in small ways, to ameliorating </a:t>
            </a:r>
            <a:r>
              <a:rPr lang="en-US" dirty="0" smtClean="0"/>
              <a:t>a community need.</a:t>
            </a:r>
          </a:p>
          <a:p>
            <a:r>
              <a:rPr lang="en-US" dirty="0" smtClean="0"/>
              <a:t>Review past Fellows’ projects and partners for ideas.</a:t>
            </a:r>
          </a:p>
          <a:p>
            <a:r>
              <a:rPr lang="en-US" dirty="0" smtClean="0"/>
              <a:t>Be </a:t>
            </a:r>
            <a:r>
              <a:rPr lang="en-US" dirty="0"/>
              <a:t>creative!</a:t>
            </a:r>
          </a:p>
          <a:p>
            <a:endParaRPr lang="en-US" dirty="0" smtClean="0"/>
          </a:p>
        </p:txBody>
      </p:sp>
    </p:spTree>
    <p:extLst>
      <p:ext uri="{BB962C8B-B14F-4D97-AF65-F5344CB8AC3E}">
        <p14:creationId xmlns:p14="http://schemas.microsoft.com/office/powerpoint/2010/main" val="12206074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ctr">
              <a:buNone/>
            </a:pPr>
            <a:r>
              <a:rPr lang="en-US" sz="7200" i="1" dirty="0"/>
              <a:t>Q</a:t>
            </a:r>
            <a:r>
              <a:rPr lang="en-US" sz="7200" i="1" dirty="0" smtClean="0"/>
              <a:t>uestions</a:t>
            </a:r>
            <a:r>
              <a:rPr lang="en-US" sz="7200" i="1" dirty="0" smtClean="0"/>
              <a:t>?</a:t>
            </a:r>
          </a:p>
          <a:p>
            <a:pPr marL="0" indent="0" algn="ctr">
              <a:buNone/>
            </a:pPr>
            <a:endParaRPr lang="en-US" sz="7200" i="1" dirty="0" smtClean="0"/>
          </a:p>
          <a:p>
            <a:pPr marL="0" indent="0" algn="ctr">
              <a:buNone/>
            </a:pPr>
            <a:r>
              <a:rPr lang="en-US" dirty="0" smtClean="0"/>
              <a:t>For more information, contact </a:t>
            </a:r>
          </a:p>
          <a:p>
            <a:pPr marL="0" indent="0" algn="ctr">
              <a:buNone/>
            </a:pPr>
            <a:r>
              <a:rPr lang="en-US" dirty="0" smtClean="0"/>
              <a:t>Drs. Lizzie Fitzgerald and Maria Gallo </a:t>
            </a:r>
          </a:p>
          <a:p>
            <a:pPr marL="0" indent="0" algn="ctr">
              <a:buNone/>
            </a:pPr>
            <a:r>
              <a:rPr lang="en-US" dirty="0" smtClean="0"/>
              <a:t>at </a:t>
            </a:r>
            <a:r>
              <a:rPr lang="en-US" u="sng" dirty="0" smtClean="0">
                <a:hlinkClick r:id="rId2"/>
              </a:rPr>
              <a:t>Columbus-AthensASF@osu.edu</a:t>
            </a:r>
            <a:endParaRPr lang="en-US" dirty="0" smtClean="0"/>
          </a:p>
        </p:txBody>
      </p:sp>
    </p:spTree>
    <p:extLst>
      <p:ext uri="{BB962C8B-B14F-4D97-AF65-F5344CB8AC3E}">
        <p14:creationId xmlns:p14="http://schemas.microsoft.com/office/powerpoint/2010/main" val="20439304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8758" y="807033"/>
            <a:ext cx="4523873" cy="1223898"/>
          </a:xfrm>
        </p:spPr>
        <p:txBody>
          <a:bodyPr>
            <a:noAutofit/>
          </a:bodyPr>
          <a:lstStyle/>
          <a:p>
            <a:r>
              <a:rPr lang="en-US" b="1" i="1" dirty="0" smtClean="0"/>
              <a:t>Who was              </a:t>
            </a:r>
            <a:r>
              <a:rPr lang="en-US" b="1" i="1" dirty="0" smtClean="0">
                <a:solidFill>
                  <a:srgbClr val="222222"/>
                </a:solidFill>
                <a:effectLst/>
              </a:rPr>
              <a:t>Albert Schweitzer?</a:t>
            </a:r>
            <a:r>
              <a:rPr lang="en-US" b="0" i="1" u="none" strike="noStrike" dirty="0" smtClean="0">
                <a:solidFill>
                  <a:srgbClr val="0B0080"/>
                </a:solidFill>
                <a:effectLst/>
              </a:rPr>
              <a:t> </a:t>
            </a:r>
            <a:endParaRPr lang="en-US" dirty="0"/>
          </a:p>
        </p:txBody>
      </p:sp>
      <p:pic>
        <p:nvPicPr>
          <p:cNvPr id="4" name="Content Placeholder 3"/>
          <p:cNvPicPr>
            <a:picLocks noGrp="1" noChangeAspect="1"/>
          </p:cNvPicPr>
          <p:nvPr>
            <p:ph idx="1"/>
          </p:nvPr>
        </p:nvPicPr>
        <p:blipFill>
          <a:blip r:embed="rId2"/>
          <a:stretch>
            <a:fillRect/>
          </a:stretch>
        </p:blipFill>
        <p:spPr>
          <a:xfrm>
            <a:off x="4625194" y="112269"/>
            <a:ext cx="2345285" cy="3383198"/>
          </a:xfrm>
          <a:prstGeom prst="rect">
            <a:avLst/>
          </a:prstGeom>
        </p:spPr>
      </p:pic>
      <p:sp>
        <p:nvSpPr>
          <p:cNvPr id="5" name="Rectangle 4"/>
          <p:cNvSpPr/>
          <p:nvPr/>
        </p:nvSpPr>
        <p:spPr>
          <a:xfrm>
            <a:off x="324406" y="2079773"/>
            <a:ext cx="3932152" cy="3939540"/>
          </a:xfrm>
          <a:prstGeom prst="rect">
            <a:avLst/>
          </a:prstGeom>
        </p:spPr>
        <p:txBody>
          <a:bodyPr wrap="square">
            <a:spAutoFit/>
          </a:bodyPr>
          <a:lstStyle/>
          <a:p>
            <a:pPr algn="ctr"/>
            <a:r>
              <a:rPr lang="en-US" sz="2400" b="0" i="0" dirty="0" smtClean="0">
                <a:solidFill>
                  <a:srgbClr val="222222"/>
                </a:solidFill>
                <a:effectLst/>
                <a:latin typeface="+mj-lt"/>
              </a:rPr>
              <a:t>French-German theologian, organist, writer, humanitarian, philosopher, and physician</a:t>
            </a:r>
          </a:p>
          <a:p>
            <a:pPr algn="ctr"/>
            <a:endParaRPr lang="en-US" sz="2400" dirty="0">
              <a:solidFill>
                <a:srgbClr val="222222"/>
              </a:solidFill>
              <a:latin typeface="+mj-lt"/>
            </a:endParaRPr>
          </a:p>
          <a:p>
            <a:pPr marL="173038" indent="-173038">
              <a:spcAft>
                <a:spcPts val="600"/>
              </a:spcAft>
              <a:buFont typeface="Arial" panose="020B0604020202020204" pitchFamily="34" charset="0"/>
              <a:buChar char="•"/>
            </a:pPr>
            <a:r>
              <a:rPr lang="en-US" sz="2400" dirty="0" smtClean="0">
                <a:latin typeface="+mj-lt"/>
              </a:rPr>
              <a:t>Received </a:t>
            </a:r>
            <a:r>
              <a:rPr lang="en-US" sz="2400" dirty="0">
                <a:latin typeface="+mj-lt"/>
              </a:rPr>
              <a:t>the 1952 Nobel Peace Prize </a:t>
            </a:r>
          </a:p>
          <a:p>
            <a:pPr marL="173038" indent="-173038">
              <a:spcAft>
                <a:spcPts val="600"/>
              </a:spcAft>
              <a:buFont typeface="Arial" panose="020B0604020202020204" pitchFamily="34" charset="0"/>
              <a:buChar char="•"/>
            </a:pPr>
            <a:r>
              <a:rPr lang="en-US" sz="2400" dirty="0" smtClean="0">
                <a:latin typeface="+mj-lt"/>
              </a:rPr>
              <a:t>Medical doctor / missionary</a:t>
            </a:r>
          </a:p>
          <a:p>
            <a:pPr marL="173038" indent="-173038">
              <a:spcAft>
                <a:spcPts val="600"/>
              </a:spcAft>
              <a:buFont typeface="Arial" panose="020B0604020202020204" pitchFamily="34" charset="0"/>
              <a:buChar char="•"/>
            </a:pPr>
            <a:r>
              <a:rPr lang="en-US" sz="2400" dirty="0" smtClean="0">
                <a:latin typeface="+mj-lt"/>
              </a:rPr>
              <a:t>Founded the</a:t>
            </a:r>
            <a:r>
              <a:rPr lang="en-US" sz="2400" dirty="0">
                <a:latin typeface="+mj-lt"/>
              </a:rPr>
              <a:t> Albert Schweitzer Hospital </a:t>
            </a:r>
            <a:r>
              <a:rPr lang="en-US" sz="2400" dirty="0" smtClean="0">
                <a:latin typeface="+mj-lt"/>
              </a:rPr>
              <a:t>in </a:t>
            </a:r>
            <a:r>
              <a:rPr lang="en-US" sz="2400" dirty="0" err="1" smtClean="0">
                <a:latin typeface="+mj-lt"/>
              </a:rPr>
              <a:t>Lambaréné</a:t>
            </a:r>
            <a:r>
              <a:rPr lang="en-US" sz="2400" dirty="0" smtClean="0">
                <a:latin typeface="+mj-lt"/>
              </a:rPr>
              <a:t> (now </a:t>
            </a:r>
            <a:r>
              <a:rPr lang="en-US" sz="2400" dirty="0">
                <a:latin typeface="+mj-lt"/>
              </a:rPr>
              <a:t>in </a:t>
            </a:r>
            <a:r>
              <a:rPr lang="en-US" sz="2400" dirty="0" smtClean="0">
                <a:latin typeface="+mj-lt"/>
              </a:rPr>
              <a:t>Gabon)</a:t>
            </a:r>
            <a:endParaRPr lang="en-US" sz="2400" dirty="0">
              <a:latin typeface="+mj-lt"/>
            </a:endParaRPr>
          </a:p>
        </p:txBody>
      </p:sp>
      <p:pic>
        <p:nvPicPr>
          <p:cNvPr id="6" name="Picture 5"/>
          <p:cNvPicPr>
            <a:picLocks noChangeAspect="1"/>
          </p:cNvPicPr>
          <p:nvPr/>
        </p:nvPicPr>
        <p:blipFill>
          <a:blip r:embed="rId3"/>
          <a:stretch>
            <a:fillRect/>
          </a:stretch>
        </p:blipFill>
        <p:spPr>
          <a:xfrm>
            <a:off x="7161131" y="844921"/>
            <a:ext cx="4826374" cy="5705527"/>
          </a:xfrm>
          <a:prstGeom prst="rect">
            <a:avLst/>
          </a:prstGeom>
        </p:spPr>
      </p:pic>
      <p:sp>
        <p:nvSpPr>
          <p:cNvPr id="7" name="TextBox 6"/>
          <p:cNvSpPr txBox="1"/>
          <p:nvPr/>
        </p:nvSpPr>
        <p:spPr>
          <a:xfrm>
            <a:off x="5321361" y="4810951"/>
            <a:ext cx="1914869" cy="1231106"/>
          </a:xfrm>
          <a:prstGeom prst="rect">
            <a:avLst/>
          </a:prstGeom>
          <a:noFill/>
        </p:spPr>
        <p:txBody>
          <a:bodyPr wrap="square" rtlCol="0">
            <a:spAutoFit/>
          </a:bodyPr>
          <a:lstStyle/>
          <a:p>
            <a:r>
              <a:rPr lang="en-US" b="1" dirty="0" err="1" smtClean="0"/>
              <a:t>Lambaréné</a:t>
            </a:r>
            <a:endParaRPr lang="en-US" b="1" dirty="0" smtClean="0"/>
          </a:p>
          <a:p>
            <a:r>
              <a:rPr lang="en-US" sz="1400" dirty="0" smtClean="0">
                <a:latin typeface="+mj-lt"/>
              </a:rPr>
              <a:t>~200 </a:t>
            </a:r>
            <a:r>
              <a:rPr lang="en-US" sz="1400" dirty="0">
                <a:latin typeface="+mj-lt"/>
              </a:rPr>
              <a:t>miles (14 days by </a:t>
            </a:r>
            <a:r>
              <a:rPr lang="en-US" sz="1400" dirty="0" smtClean="0">
                <a:latin typeface="+mj-lt"/>
              </a:rPr>
              <a:t>raft) upstream </a:t>
            </a:r>
            <a:r>
              <a:rPr lang="en-US" sz="1400" dirty="0">
                <a:latin typeface="+mj-lt"/>
              </a:rPr>
              <a:t>from the mouth of the </a:t>
            </a:r>
            <a:r>
              <a:rPr lang="en-US" sz="1400" dirty="0" err="1">
                <a:latin typeface="+mj-lt"/>
              </a:rPr>
              <a:t>Ogooué</a:t>
            </a:r>
            <a:r>
              <a:rPr lang="en-US" sz="1400" dirty="0">
                <a:latin typeface="+mj-lt"/>
              </a:rPr>
              <a:t> at Port </a:t>
            </a:r>
            <a:r>
              <a:rPr lang="en-US" sz="1400" dirty="0" err="1">
                <a:latin typeface="+mj-lt"/>
              </a:rPr>
              <a:t>Gentil</a:t>
            </a:r>
            <a:r>
              <a:rPr lang="en-US" sz="1400" dirty="0">
                <a:latin typeface="+mj-lt"/>
              </a:rPr>
              <a:t> </a:t>
            </a:r>
            <a:endParaRPr lang="en-US" sz="1400" b="1" dirty="0">
              <a:latin typeface="+mj-lt"/>
            </a:endParaRPr>
          </a:p>
        </p:txBody>
      </p:sp>
      <p:cxnSp>
        <p:nvCxnSpPr>
          <p:cNvPr id="11" name="Straight Arrow Connector 10"/>
          <p:cNvCxnSpPr/>
          <p:nvPr/>
        </p:nvCxnSpPr>
        <p:spPr>
          <a:xfrm flipV="1">
            <a:off x="6591352" y="3750858"/>
            <a:ext cx="1843847" cy="1254279"/>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Oval 11"/>
          <p:cNvSpPr/>
          <p:nvPr/>
        </p:nvSpPr>
        <p:spPr>
          <a:xfrm>
            <a:off x="8359121" y="3449926"/>
            <a:ext cx="577516" cy="355439"/>
          </a:xfrm>
          <a:prstGeom prst="ellipse">
            <a:avLst/>
          </a:prstGeom>
          <a:solidFill>
            <a:schemeClr val="bg1">
              <a:alpha val="0"/>
            </a:scheme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625194" y="3436330"/>
            <a:ext cx="2897204" cy="584775"/>
          </a:xfrm>
          <a:prstGeom prst="rect">
            <a:avLst/>
          </a:prstGeom>
          <a:noFill/>
        </p:spPr>
        <p:txBody>
          <a:bodyPr wrap="square" rtlCol="0">
            <a:spAutoFit/>
          </a:bodyPr>
          <a:lstStyle/>
          <a:p>
            <a:r>
              <a:rPr lang="en-US" sz="1400" b="0" i="0" dirty="0" smtClean="0">
                <a:solidFill>
                  <a:srgbClr val="222222"/>
                </a:solidFill>
                <a:effectLst/>
                <a:latin typeface="Arial" panose="020B0604020202020204" pitchFamily="34" charset="0"/>
              </a:rPr>
              <a:t>(14 Jan 1875 - 4 Sept 1965)</a:t>
            </a:r>
          </a:p>
          <a:p>
            <a:endParaRPr lang="en-US" dirty="0"/>
          </a:p>
        </p:txBody>
      </p:sp>
    </p:spTree>
    <p:extLst>
      <p:ext uri="{BB962C8B-B14F-4D97-AF65-F5344CB8AC3E}">
        <p14:creationId xmlns:p14="http://schemas.microsoft.com/office/powerpoint/2010/main" val="40210194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Albert Schweitzer Fellowship</a:t>
            </a:r>
            <a:endParaRPr lang="en-US" b="1" dirty="0"/>
          </a:p>
        </p:txBody>
      </p:sp>
      <p:sp>
        <p:nvSpPr>
          <p:cNvPr id="3" name="Content Placeholder 2"/>
          <p:cNvSpPr>
            <a:spLocks noGrp="1"/>
          </p:cNvSpPr>
          <p:nvPr>
            <p:ph idx="1"/>
          </p:nvPr>
        </p:nvSpPr>
        <p:spPr>
          <a:xfrm>
            <a:off x="838200" y="1536867"/>
            <a:ext cx="10515600" cy="4351338"/>
          </a:xfrm>
        </p:spPr>
        <p:txBody>
          <a:bodyPr>
            <a:noAutofit/>
          </a:bodyPr>
          <a:lstStyle/>
          <a:p>
            <a:pPr marL="0" indent="0">
              <a:buNone/>
            </a:pPr>
            <a:r>
              <a:rPr lang="en-US" sz="3000" dirty="0" smtClean="0">
                <a:latin typeface="+mj-lt"/>
              </a:rPr>
              <a:t>Founded </a:t>
            </a:r>
            <a:r>
              <a:rPr lang="en-US" sz="3000" dirty="0">
                <a:latin typeface="+mj-lt"/>
              </a:rPr>
              <a:t>in 1940 by </a:t>
            </a:r>
            <a:r>
              <a:rPr lang="en-US" sz="3000" dirty="0" smtClean="0">
                <a:latin typeface="+mj-lt"/>
              </a:rPr>
              <a:t>Schweitzer to </a:t>
            </a:r>
            <a:r>
              <a:rPr lang="en-US" sz="3000" dirty="0">
                <a:latin typeface="+mj-lt"/>
              </a:rPr>
              <a:t>unite </a:t>
            </a:r>
            <a:r>
              <a:rPr lang="en-US" sz="3000" dirty="0" smtClean="0">
                <a:latin typeface="+mj-lt"/>
              </a:rPr>
              <a:t>U.S. supporters of his hospital its </a:t>
            </a:r>
            <a:r>
              <a:rPr lang="en-US" sz="3000" dirty="0">
                <a:latin typeface="+mj-lt"/>
              </a:rPr>
              <a:t>European supply </a:t>
            </a:r>
            <a:r>
              <a:rPr lang="en-US" sz="3000" dirty="0" smtClean="0">
                <a:latin typeface="+mj-lt"/>
              </a:rPr>
              <a:t>lines was cut off by the war.</a:t>
            </a:r>
          </a:p>
          <a:p>
            <a:pPr marL="0" indent="0">
              <a:buNone/>
            </a:pPr>
            <a:r>
              <a:rPr lang="en-US" sz="3000" dirty="0" err="1" smtClean="0">
                <a:latin typeface="+mj-lt"/>
              </a:rPr>
              <a:t>Lambaréné</a:t>
            </a:r>
            <a:r>
              <a:rPr lang="en-US" sz="3000" dirty="0" smtClean="0">
                <a:latin typeface="+mj-lt"/>
              </a:rPr>
              <a:t> </a:t>
            </a:r>
            <a:r>
              <a:rPr lang="en-US" sz="3000" dirty="0">
                <a:latin typeface="+mj-lt"/>
              </a:rPr>
              <a:t>Hospital was just </a:t>
            </a:r>
            <a:r>
              <a:rPr lang="en-US" sz="3000" dirty="0" smtClean="0">
                <a:latin typeface="+mj-lt"/>
              </a:rPr>
              <a:t>“…</a:t>
            </a:r>
            <a:r>
              <a:rPr lang="en-US" sz="3000" i="1" dirty="0" smtClean="0">
                <a:latin typeface="+mj-lt"/>
              </a:rPr>
              <a:t>my </a:t>
            </a:r>
            <a:r>
              <a:rPr lang="en-US" sz="3000" i="1" dirty="0">
                <a:latin typeface="+mj-lt"/>
              </a:rPr>
              <a:t>own improvisation on the theme of Reverence for Life. Everyone can have their own </a:t>
            </a:r>
            <a:r>
              <a:rPr lang="en-US" sz="3000" i="1" dirty="0" err="1">
                <a:latin typeface="+mj-lt"/>
              </a:rPr>
              <a:t>Lambaréné</a:t>
            </a:r>
            <a:r>
              <a:rPr lang="en-US" sz="3000" dirty="0">
                <a:latin typeface="+mj-lt"/>
              </a:rPr>
              <a:t>." </a:t>
            </a:r>
            <a:r>
              <a:rPr lang="en-US" sz="3000" dirty="0" smtClean="0">
                <a:latin typeface="+mj-lt"/>
              </a:rPr>
              <a:t> - Albert Schweitzer</a:t>
            </a:r>
          </a:p>
          <a:p>
            <a:pPr marL="0" indent="0">
              <a:buNone/>
            </a:pPr>
            <a:r>
              <a:rPr lang="en-US" sz="3000" dirty="0" smtClean="0">
                <a:latin typeface="+mj-lt"/>
              </a:rPr>
              <a:t>The U.S. Schweitzer Fellows Program launched in 1991</a:t>
            </a:r>
          </a:p>
          <a:p>
            <a:r>
              <a:rPr lang="en-US" sz="2400" dirty="0" smtClean="0">
                <a:latin typeface="+mj-lt"/>
              </a:rPr>
              <a:t>Supports and trains emerging health-focused graduate and professional students in creating and carrying out yearlong service projects that address unmet community needs </a:t>
            </a:r>
          </a:p>
          <a:p>
            <a:r>
              <a:rPr lang="en-US" sz="2600" dirty="0" smtClean="0">
                <a:latin typeface="+mj-lt"/>
              </a:rPr>
              <a:t>Young </a:t>
            </a:r>
            <a:r>
              <a:rPr lang="en-US" sz="2600" dirty="0">
                <a:latin typeface="+mj-lt"/>
              </a:rPr>
              <a:t>Americans in health-related professional fields find or create "their own </a:t>
            </a:r>
            <a:r>
              <a:rPr lang="en-US" sz="2600" dirty="0" err="1">
                <a:latin typeface="+mj-lt"/>
              </a:rPr>
              <a:t>Lambaréné</a:t>
            </a:r>
            <a:r>
              <a:rPr lang="en-US" sz="2600" dirty="0">
                <a:latin typeface="+mj-lt"/>
              </a:rPr>
              <a:t>" in the US or </a:t>
            </a:r>
            <a:r>
              <a:rPr lang="en-US" sz="2600" dirty="0" smtClean="0">
                <a:latin typeface="+mj-lt"/>
              </a:rPr>
              <a:t>internationally </a:t>
            </a:r>
          </a:p>
        </p:txBody>
      </p:sp>
    </p:spTree>
    <p:extLst>
      <p:ext uri="{BB962C8B-B14F-4D97-AF65-F5344CB8AC3E}">
        <p14:creationId xmlns:p14="http://schemas.microsoft.com/office/powerpoint/2010/main" val="4893678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200" b="1" dirty="0" smtClean="0"/>
              <a:t>Columbus – Athens Schweitzer Fellows Program</a:t>
            </a:r>
            <a:endParaRPr lang="en-US" sz="4200" b="1" dirty="0"/>
          </a:p>
        </p:txBody>
      </p:sp>
      <p:pic>
        <p:nvPicPr>
          <p:cNvPr id="4" name="Content Placeholder 3"/>
          <p:cNvPicPr>
            <a:picLocks noGrp="1" noChangeAspect="1"/>
          </p:cNvPicPr>
          <p:nvPr>
            <p:ph idx="1"/>
          </p:nvPr>
        </p:nvPicPr>
        <p:blipFill>
          <a:blip r:embed="rId2"/>
          <a:stretch>
            <a:fillRect/>
          </a:stretch>
        </p:blipFill>
        <p:spPr>
          <a:xfrm>
            <a:off x="8467023" y="2669570"/>
            <a:ext cx="2314575" cy="838200"/>
          </a:xfrm>
          <a:prstGeom prst="rect">
            <a:avLst/>
          </a:prstGeom>
        </p:spPr>
      </p:pic>
      <p:sp>
        <p:nvSpPr>
          <p:cNvPr id="5" name="Rectangle 4"/>
          <p:cNvSpPr/>
          <p:nvPr/>
        </p:nvSpPr>
        <p:spPr>
          <a:xfrm>
            <a:off x="6576310" y="3507770"/>
            <a:ext cx="6096000" cy="3046988"/>
          </a:xfrm>
          <a:prstGeom prst="rect">
            <a:avLst/>
          </a:prstGeom>
        </p:spPr>
        <p:txBody>
          <a:bodyPr>
            <a:spAutoFit/>
          </a:bodyPr>
          <a:lstStyle/>
          <a:p>
            <a:pPr algn="ctr"/>
            <a:r>
              <a:rPr lang="en-US" sz="1600" b="0" i="0" dirty="0" smtClean="0">
                <a:solidFill>
                  <a:srgbClr val="515152"/>
                </a:solidFill>
                <a:effectLst/>
                <a:latin typeface="Droid Serif"/>
              </a:rPr>
              <a:t>Office of Outreach &amp; Engagement</a:t>
            </a:r>
          </a:p>
          <a:p>
            <a:pPr algn="ctr"/>
            <a:r>
              <a:rPr lang="en-US" sz="1600" b="0" i="0" dirty="0" smtClean="0">
                <a:solidFill>
                  <a:srgbClr val="515152"/>
                </a:solidFill>
                <a:effectLst/>
                <a:latin typeface="Droid Serif"/>
              </a:rPr>
              <a:t>College of Arts &amp; Sciences</a:t>
            </a:r>
          </a:p>
          <a:p>
            <a:pPr algn="ctr"/>
            <a:r>
              <a:rPr lang="en-US" sz="1600" b="0" i="0" dirty="0" smtClean="0">
                <a:solidFill>
                  <a:srgbClr val="515152"/>
                </a:solidFill>
                <a:effectLst/>
                <a:latin typeface="Droid Serif"/>
              </a:rPr>
              <a:t>College of Dentistry</a:t>
            </a:r>
          </a:p>
          <a:p>
            <a:pPr algn="ctr"/>
            <a:r>
              <a:rPr lang="en-US" sz="1600" b="0" i="0" dirty="0" smtClean="0">
                <a:solidFill>
                  <a:srgbClr val="515152"/>
                </a:solidFill>
                <a:effectLst/>
                <a:latin typeface="Droid Serif"/>
              </a:rPr>
              <a:t>College of Education and Human Ecology</a:t>
            </a:r>
            <a:br>
              <a:rPr lang="en-US" sz="1600" b="0" i="0" dirty="0" smtClean="0">
                <a:solidFill>
                  <a:srgbClr val="515152"/>
                </a:solidFill>
                <a:effectLst/>
                <a:latin typeface="Droid Serif"/>
              </a:rPr>
            </a:br>
            <a:r>
              <a:rPr lang="en-US" sz="1600" b="0" i="0" dirty="0" smtClean="0">
                <a:solidFill>
                  <a:srgbClr val="515152"/>
                </a:solidFill>
                <a:effectLst/>
                <a:latin typeface="Droid Serif"/>
              </a:rPr>
              <a:t>Fisher College of Business</a:t>
            </a:r>
            <a:br>
              <a:rPr lang="en-US" sz="1600" b="0" i="0" dirty="0" smtClean="0">
                <a:solidFill>
                  <a:srgbClr val="515152"/>
                </a:solidFill>
                <a:effectLst/>
                <a:latin typeface="Droid Serif"/>
              </a:rPr>
            </a:br>
            <a:r>
              <a:rPr lang="en-US" sz="1600" b="0" i="0" dirty="0" smtClean="0">
                <a:solidFill>
                  <a:srgbClr val="515152"/>
                </a:solidFill>
                <a:effectLst/>
                <a:latin typeface="Droid Serif"/>
              </a:rPr>
              <a:t>College of Medicine</a:t>
            </a:r>
            <a:br>
              <a:rPr lang="en-US" sz="1600" b="0" i="0" dirty="0" smtClean="0">
                <a:solidFill>
                  <a:srgbClr val="515152"/>
                </a:solidFill>
                <a:effectLst/>
                <a:latin typeface="Droid Serif"/>
              </a:rPr>
            </a:br>
            <a:r>
              <a:rPr lang="en-US" sz="1600" b="0" i="0" dirty="0" smtClean="0">
                <a:solidFill>
                  <a:srgbClr val="515152"/>
                </a:solidFill>
                <a:effectLst/>
                <a:latin typeface="Droid Serif"/>
              </a:rPr>
              <a:t>College of Nursing</a:t>
            </a:r>
            <a:br>
              <a:rPr lang="en-US" sz="1600" b="0" i="0" dirty="0" smtClean="0">
                <a:solidFill>
                  <a:srgbClr val="515152"/>
                </a:solidFill>
                <a:effectLst/>
                <a:latin typeface="Droid Serif"/>
              </a:rPr>
            </a:br>
            <a:r>
              <a:rPr lang="en-US" sz="1600" b="0" i="0" dirty="0" smtClean="0">
                <a:solidFill>
                  <a:srgbClr val="515152"/>
                </a:solidFill>
                <a:effectLst/>
                <a:latin typeface="Droid Serif"/>
              </a:rPr>
              <a:t>College of Optometry</a:t>
            </a:r>
            <a:br>
              <a:rPr lang="en-US" sz="1600" b="0" i="0" dirty="0" smtClean="0">
                <a:solidFill>
                  <a:srgbClr val="515152"/>
                </a:solidFill>
                <a:effectLst/>
                <a:latin typeface="Droid Serif"/>
              </a:rPr>
            </a:br>
            <a:r>
              <a:rPr lang="en-US" sz="1600" b="0" i="0" dirty="0" smtClean="0">
                <a:solidFill>
                  <a:srgbClr val="515152"/>
                </a:solidFill>
                <a:effectLst/>
                <a:latin typeface="Droid Serif"/>
              </a:rPr>
              <a:t>College of Pharmacy</a:t>
            </a:r>
            <a:br>
              <a:rPr lang="en-US" sz="1600" b="0" i="0" dirty="0" smtClean="0">
                <a:solidFill>
                  <a:srgbClr val="515152"/>
                </a:solidFill>
                <a:effectLst/>
                <a:latin typeface="Droid Serif"/>
              </a:rPr>
            </a:br>
            <a:r>
              <a:rPr lang="en-US" sz="1600" b="0" i="0" dirty="0" smtClean="0">
                <a:solidFill>
                  <a:srgbClr val="515152"/>
                </a:solidFill>
                <a:effectLst/>
                <a:latin typeface="Droid Serif"/>
              </a:rPr>
              <a:t>College of Public Health</a:t>
            </a:r>
            <a:br>
              <a:rPr lang="en-US" sz="1600" b="0" i="0" dirty="0" smtClean="0">
                <a:solidFill>
                  <a:srgbClr val="515152"/>
                </a:solidFill>
                <a:effectLst/>
                <a:latin typeface="Droid Serif"/>
              </a:rPr>
            </a:br>
            <a:r>
              <a:rPr lang="en-US" sz="1600" b="0" i="0" dirty="0" smtClean="0">
                <a:solidFill>
                  <a:srgbClr val="515152"/>
                </a:solidFill>
                <a:effectLst/>
                <a:latin typeface="Droid Serif"/>
              </a:rPr>
              <a:t>College of Social Work</a:t>
            </a:r>
            <a:br>
              <a:rPr lang="en-US" sz="1600" b="0" i="0" dirty="0" smtClean="0">
                <a:solidFill>
                  <a:srgbClr val="515152"/>
                </a:solidFill>
                <a:effectLst/>
                <a:latin typeface="Droid Serif"/>
              </a:rPr>
            </a:br>
            <a:r>
              <a:rPr lang="en-US" sz="1600" b="0" i="0" dirty="0" smtClean="0">
                <a:solidFill>
                  <a:srgbClr val="515152"/>
                </a:solidFill>
                <a:effectLst/>
                <a:latin typeface="Droid Serif"/>
              </a:rPr>
              <a:t>College of Veterinary Medicine</a:t>
            </a:r>
            <a:endParaRPr lang="en-US" sz="1600" b="0" i="0" dirty="0">
              <a:solidFill>
                <a:srgbClr val="515152"/>
              </a:solidFill>
              <a:effectLst/>
              <a:latin typeface="Droid Serif"/>
            </a:endParaRPr>
          </a:p>
        </p:txBody>
      </p:sp>
      <p:pic>
        <p:nvPicPr>
          <p:cNvPr id="6" name="Picture 5"/>
          <p:cNvPicPr>
            <a:picLocks noChangeAspect="1"/>
          </p:cNvPicPr>
          <p:nvPr/>
        </p:nvPicPr>
        <p:blipFill>
          <a:blip r:embed="rId3"/>
          <a:stretch>
            <a:fillRect/>
          </a:stretch>
        </p:blipFill>
        <p:spPr>
          <a:xfrm>
            <a:off x="4608871" y="2798543"/>
            <a:ext cx="3000375" cy="2143125"/>
          </a:xfrm>
          <a:prstGeom prst="rect">
            <a:avLst/>
          </a:prstGeom>
        </p:spPr>
      </p:pic>
      <p:pic>
        <p:nvPicPr>
          <p:cNvPr id="7" name="Picture 6"/>
          <p:cNvPicPr>
            <a:picLocks noChangeAspect="1"/>
          </p:cNvPicPr>
          <p:nvPr/>
        </p:nvPicPr>
        <p:blipFill>
          <a:blip r:embed="rId4"/>
          <a:stretch>
            <a:fillRect/>
          </a:stretch>
        </p:blipFill>
        <p:spPr>
          <a:xfrm>
            <a:off x="914800" y="2798543"/>
            <a:ext cx="2656172" cy="745024"/>
          </a:xfrm>
          <a:prstGeom prst="rect">
            <a:avLst/>
          </a:prstGeom>
        </p:spPr>
      </p:pic>
      <p:sp>
        <p:nvSpPr>
          <p:cNvPr id="8" name="TextBox 7"/>
          <p:cNvSpPr txBox="1"/>
          <p:nvPr/>
        </p:nvSpPr>
        <p:spPr>
          <a:xfrm>
            <a:off x="267877" y="3603708"/>
            <a:ext cx="4340994" cy="1354217"/>
          </a:xfrm>
          <a:prstGeom prst="rect">
            <a:avLst/>
          </a:prstGeom>
          <a:noFill/>
        </p:spPr>
        <p:txBody>
          <a:bodyPr wrap="square" rtlCol="0">
            <a:spAutoFit/>
          </a:bodyPr>
          <a:lstStyle/>
          <a:p>
            <a:pPr algn="ctr"/>
            <a:r>
              <a:rPr lang="en-US" sz="1600" dirty="0">
                <a:solidFill>
                  <a:srgbClr val="515152"/>
                </a:solidFill>
                <a:latin typeface="Droid Serif"/>
              </a:rPr>
              <a:t>Heritage College of Osteopathic Medicine</a:t>
            </a:r>
          </a:p>
          <a:p>
            <a:pPr algn="ctr"/>
            <a:r>
              <a:rPr lang="en-US" sz="1600" dirty="0">
                <a:solidFill>
                  <a:srgbClr val="515152"/>
                </a:solidFill>
                <a:latin typeface="Droid Serif"/>
              </a:rPr>
              <a:t>College of Health Sciences and Professions</a:t>
            </a:r>
          </a:p>
          <a:p>
            <a:pPr algn="ctr"/>
            <a:r>
              <a:rPr lang="en-US" sz="1600" dirty="0">
                <a:solidFill>
                  <a:srgbClr val="515152"/>
                </a:solidFill>
                <a:latin typeface="Droid Serif"/>
              </a:rPr>
              <a:t>The Gladys W. &amp; David H. Patton College of Education</a:t>
            </a:r>
          </a:p>
          <a:p>
            <a:endParaRPr lang="en-US" dirty="0"/>
          </a:p>
        </p:txBody>
      </p:sp>
      <p:sp>
        <p:nvSpPr>
          <p:cNvPr id="9" name="TextBox 8"/>
          <p:cNvSpPr txBox="1"/>
          <p:nvPr/>
        </p:nvSpPr>
        <p:spPr>
          <a:xfrm>
            <a:off x="568291" y="1640779"/>
            <a:ext cx="10905424" cy="492443"/>
          </a:xfrm>
          <a:prstGeom prst="rect">
            <a:avLst/>
          </a:prstGeom>
          <a:noFill/>
        </p:spPr>
        <p:txBody>
          <a:bodyPr wrap="square" rtlCol="0">
            <a:spAutoFit/>
          </a:bodyPr>
          <a:lstStyle/>
          <a:p>
            <a:r>
              <a:rPr lang="en-US" sz="2600" dirty="0" smtClean="0">
                <a:latin typeface="+mj-lt"/>
              </a:rPr>
              <a:t>Chapter began in September 2010 and was funded by a consortium of partners: </a:t>
            </a:r>
          </a:p>
        </p:txBody>
      </p:sp>
    </p:spTree>
    <p:extLst>
      <p:ext uri="{BB962C8B-B14F-4D97-AF65-F5344CB8AC3E}">
        <p14:creationId xmlns:p14="http://schemas.microsoft.com/office/powerpoint/2010/main" val="12097031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800" dirty="0" smtClean="0"/>
              <a:t>Columbus – Athens Schweitzer Fellows Program</a:t>
            </a:r>
            <a:br>
              <a:rPr lang="en-US" sz="3800" dirty="0" smtClean="0"/>
            </a:br>
            <a:r>
              <a:rPr lang="en-US" sz="4000" b="1" dirty="0" smtClean="0"/>
              <a:t>Goals</a:t>
            </a:r>
            <a:endParaRPr lang="en-US" sz="3800" b="1" dirty="0"/>
          </a:p>
        </p:txBody>
      </p:sp>
      <p:sp>
        <p:nvSpPr>
          <p:cNvPr id="3" name="Content Placeholder 2"/>
          <p:cNvSpPr>
            <a:spLocks noGrp="1"/>
          </p:cNvSpPr>
          <p:nvPr>
            <p:ph idx="1"/>
          </p:nvPr>
        </p:nvSpPr>
        <p:spPr/>
        <p:txBody>
          <a:bodyPr>
            <a:noAutofit/>
          </a:bodyPr>
          <a:lstStyle/>
          <a:p>
            <a:r>
              <a:rPr lang="en-US" sz="3000" dirty="0" smtClean="0">
                <a:latin typeface="+mj-lt"/>
              </a:rPr>
              <a:t>To provide skilled and compassionate direct services that address important unmet needs of local underserved individuals and communities; </a:t>
            </a:r>
          </a:p>
          <a:p>
            <a:r>
              <a:rPr lang="en-US" sz="3000" dirty="0" smtClean="0">
                <a:latin typeface="+mj-lt"/>
              </a:rPr>
              <a:t>To support and train emerging professional leaders in ways that strengthen their commitment to, and skills in, public service; </a:t>
            </a:r>
          </a:p>
          <a:p>
            <a:r>
              <a:rPr lang="en-US" sz="3000" dirty="0" smtClean="0">
                <a:latin typeface="+mj-lt"/>
              </a:rPr>
              <a:t>To develop a pipeline of emerging professionals with the capacity to effect change in the social and health care systems that will reduce and ultimately eliminate disparities impacting people’s health and lives.</a:t>
            </a:r>
            <a:endParaRPr lang="en-US" sz="3000" dirty="0">
              <a:latin typeface="+mj-lt"/>
            </a:endParaRPr>
          </a:p>
        </p:txBody>
      </p:sp>
    </p:spTree>
    <p:extLst>
      <p:ext uri="{BB962C8B-B14F-4D97-AF65-F5344CB8AC3E}">
        <p14:creationId xmlns:p14="http://schemas.microsoft.com/office/powerpoint/2010/main" val="8006092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09324" y="997853"/>
            <a:ext cx="10515600" cy="4351338"/>
          </a:xfrm>
        </p:spPr>
        <p:txBody>
          <a:bodyPr/>
          <a:lstStyle/>
          <a:p>
            <a:pPr marL="0" indent="0" algn="ctr">
              <a:buNone/>
            </a:pPr>
            <a:r>
              <a:rPr lang="en-US" sz="4000" dirty="0" smtClean="0">
                <a:latin typeface="+mj-lt"/>
              </a:rPr>
              <a:t>“</a:t>
            </a:r>
            <a:r>
              <a:rPr lang="en-US" sz="4000" i="1" dirty="0" smtClean="0">
                <a:latin typeface="+mj-lt"/>
              </a:rPr>
              <a:t>Being a Fellow is not just a 12-month, one-service-project deal; it is a lifelong commitment and mission. It has reminded me that school is not all about scholarships, credentials and grades, but about being agents of change.” </a:t>
            </a:r>
          </a:p>
          <a:p>
            <a:pPr marL="0" indent="0">
              <a:buNone/>
            </a:pPr>
            <a:r>
              <a:rPr lang="en-US" sz="2200" dirty="0" smtClean="0">
                <a:latin typeface="+mj-lt"/>
              </a:rPr>
              <a:t>					</a:t>
            </a:r>
          </a:p>
          <a:p>
            <a:pPr marL="0" indent="0">
              <a:buNone/>
            </a:pPr>
            <a:r>
              <a:rPr lang="en-US" sz="2200" dirty="0">
                <a:latin typeface="+mj-lt"/>
              </a:rPr>
              <a:t>	</a:t>
            </a:r>
            <a:r>
              <a:rPr lang="en-US" sz="2200" dirty="0" smtClean="0">
                <a:latin typeface="+mj-lt"/>
              </a:rPr>
              <a:t>				- Tessa Yoder, Columbus-Athens Schweitzer Fellow</a:t>
            </a:r>
            <a:endParaRPr lang="en-US" sz="2200" dirty="0">
              <a:latin typeface="+mj-lt"/>
            </a:endParaRPr>
          </a:p>
        </p:txBody>
      </p:sp>
    </p:spTree>
    <p:extLst>
      <p:ext uri="{BB962C8B-B14F-4D97-AF65-F5344CB8AC3E}">
        <p14:creationId xmlns:p14="http://schemas.microsoft.com/office/powerpoint/2010/main" val="30832261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200" b="1" dirty="0"/>
              <a:t>What will the </a:t>
            </a:r>
            <a:r>
              <a:rPr lang="en-US" sz="4200" b="1" dirty="0" smtClean="0"/>
              <a:t>2018-2019 Fellows do?</a:t>
            </a:r>
            <a:endParaRPr lang="en-US" sz="4200" b="1" dirty="0"/>
          </a:p>
        </p:txBody>
      </p:sp>
      <p:sp>
        <p:nvSpPr>
          <p:cNvPr id="3" name="Content Placeholder 2"/>
          <p:cNvSpPr>
            <a:spLocks noGrp="1"/>
          </p:cNvSpPr>
          <p:nvPr>
            <p:ph idx="1"/>
          </p:nvPr>
        </p:nvSpPr>
        <p:spPr/>
        <p:txBody>
          <a:bodyPr>
            <a:noAutofit/>
          </a:bodyPr>
          <a:lstStyle/>
          <a:p>
            <a:pPr marL="0" indent="0">
              <a:spcBef>
                <a:spcPts val="1800"/>
              </a:spcBef>
              <a:buNone/>
            </a:pPr>
            <a:r>
              <a:rPr lang="en-US" dirty="0"/>
              <a:t>D</a:t>
            </a:r>
            <a:r>
              <a:rPr lang="en-US" dirty="0" smtClean="0"/>
              <a:t>esign and carry out projects </a:t>
            </a:r>
          </a:p>
          <a:p>
            <a:pPr marL="461963" indent="-230188">
              <a:spcBef>
                <a:spcPts val="200"/>
              </a:spcBef>
            </a:pPr>
            <a:r>
              <a:rPr lang="en-US" sz="2200" b="1" dirty="0" smtClean="0"/>
              <a:t>&gt;200 hours of service </a:t>
            </a:r>
            <a:r>
              <a:rPr lang="en-US" sz="2200" dirty="0" smtClean="0"/>
              <a:t>in partnership with an existing community agency and under the supervision of an </a:t>
            </a:r>
            <a:r>
              <a:rPr lang="en-US" sz="2200" b="1" dirty="0" smtClean="0"/>
              <a:t>academic and community-based mentor</a:t>
            </a:r>
          </a:p>
          <a:p>
            <a:pPr marL="461963" indent="-230188">
              <a:spcBef>
                <a:spcPts val="200"/>
              </a:spcBef>
            </a:pPr>
            <a:r>
              <a:rPr lang="en-US" sz="2200" b="1" dirty="0" smtClean="0"/>
              <a:t>Of these 200 hours, at least 150 </a:t>
            </a:r>
            <a:r>
              <a:rPr lang="en-US" sz="2200" b="1" dirty="0"/>
              <a:t>hours </a:t>
            </a:r>
            <a:r>
              <a:rPr lang="en-US" sz="2200" b="1" dirty="0" smtClean="0"/>
              <a:t>should consist of </a:t>
            </a:r>
            <a:r>
              <a:rPr lang="en-US" sz="2200" b="1" dirty="0"/>
              <a:t>direct client </a:t>
            </a:r>
            <a:r>
              <a:rPr lang="en-US" sz="2200" dirty="0"/>
              <a:t>contact with an emphasis placed on activities that will have an enduring benefit to the </a:t>
            </a:r>
            <a:r>
              <a:rPr lang="en-US" sz="2200" dirty="0" smtClean="0"/>
              <a:t>agency</a:t>
            </a:r>
            <a:endParaRPr lang="en-US" sz="2200" dirty="0"/>
          </a:p>
          <a:p>
            <a:pPr marL="0" indent="0">
              <a:spcBef>
                <a:spcPts val="1800"/>
              </a:spcBef>
              <a:buNone/>
            </a:pPr>
            <a:r>
              <a:rPr lang="en-US" dirty="0" smtClean="0"/>
              <a:t>Receive $3,000 stipend </a:t>
            </a:r>
          </a:p>
          <a:p>
            <a:pPr marL="0" indent="0">
              <a:spcBef>
                <a:spcPts val="1800"/>
              </a:spcBef>
              <a:buNone/>
            </a:pPr>
            <a:r>
              <a:rPr lang="en-US" dirty="0" smtClean="0"/>
              <a:t>Participate </a:t>
            </a:r>
            <a:r>
              <a:rPr lang="en-US" dirty="0"/>
              <a:t>in reflective leadership development programming</a:t>
            </a:r>
          </a:p>
          <a:p>
            <a:pPr marL="461963" indent="-230188">
              <a:spcBef>
                <a:spcPts val="200"/>
              </a:spcBef>
            </a:pPr>
            <a:r>
              <a:rPr lang="en-US" sz="2200" dirty="0" smtClean="0"/>
              <a:t>Participate in orientation</a:t>
            </a:r>
            <a:endParaRPr lang="en-US" sz="2200" dirty="0"/>
          </a:p>
          <a:p>
            <a:pPr marL="461963" indent="-230188">
              <a:spcBef>
                <a:spcPts val="200"/>
              </a:spcBef>
            </a:pPr>
            <a:r>
              <a:rPr lang="en-US" sz="2200" dirty="0" smtClean="0"/>
              <a:t>Attend monthly meetings and submit monthly reports </a:t>
            </a:r>
            <a:endParaRPr lang="en-US" sz="2200" dirty="0"/>
          </a:p>
          <a:p>
            <a:pPr marL="461963" indent="-230188">
              <a:spcBef>
                <a:spcPts val="200"/>
              </a:spcBef>
            </a:pPr>
            <a:r>
              <a:rPr lang="en-US" sz="2200" dirty="0"/>
              <a:t>Site visits from </a:t>
            </a:r>
            <a:r>
              <a:rPr lang="en-US" sz="2200" dirty="0" smtClean="0"/>
              <a:t>co-directors</a:t>
            </a:r>
            <a:endParaRPr lang="en-US" sz="2200" dirty="0"/>
          </a:p>
          <a:p>
            <a:pPr marL="461963" indent="-230188">
              <a:spcBef>
                <a:spcPts val="200"/>
              </a:spcBef>
            </a:pPr>
            <a:r>
              <a:rPr lang="en-US" sz="2200" dirty="0" smtClean="0"/>
              <a:t>Possibly </a:t>
            </a:r>
            <a:r>
              <a:rPr lang="en-US" sz="2200" dirty="0"/>
              <a:t>attend the SPARK! Gala &amp; Conference in Boston in </a:t>
            </a:r>
            <a:r>
              <a:rPr lang="en-US" sz="2200" dirty="0" smtClean="0"/>
              <a:t>October</a:t>
            </a:r>
          </a:p>
          <a:p>
            <a:pPr marL="461963" indent="-230188">
              <a:spcBef>
                <a:spcPts val="200"/>
              </a:spcBef>
            </a:pPr>
            <a:r>
              <a:rPr lang="en-US" sz="2200" dirty="0" smtClean="0"/>
              <a:t>Present at the end-of-year </a:t>
            </a:r>
            <a:r>
              <a:rPr lang="en-US" sz="2200" dirty="0"/>
              <a:t>Celebration of Service</a:t>
            </a:r>
          </a:p>
          <a:p>
            <a:pPr marL="231775" indent="0">
              <a:spcBef>
                <a:spcPts val="200"/>
              </a:spcBef>
              <a:buNone/>
            </a:pPr>
            <a:endParaRPr lang="en-US" sz="2200" dirty="0"/>
          </a:p>
          <a:p>
            <a:pPr marL="0" indent="0">
              <a:buNone/>
            </a:pPr>
            <a:endParaRPr lang="en-US" sz="3200" dirty="0" smtClean="0"/>
          </a:p>
        </p:txBody>
      </p:sp>
    </p:spTree>
    <p:extLst>
      <p:ext uri="{BB962C8B-B14F-4D97-AF65-F5344CB8AC3E}">
        <p14:creationId xmlns:p14="http://schemas.microsoft.com/office/powerpoint/2010/main" val="12698236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a:t>Fellows for Life</a:t>
            </a:r>
          </a:p>
        </p:txBody>
      </p:sp>
      <p:sp>
        <p:nvSpPr>
          <p:cNvPr id="3" name="Content Placeholder 2"/>
          <p:cNvSpPr>
            <a:spLocks noGrp="1"/>
          </p:cNvSpPr>
          <p:nvPr>
            <p:ph idx="1"/>
          </p:nvPr>
        </p:nvSpPr>
        <p:spPr/>
        <p:txBody>
          <a:bodyPr>
            <a:normAutofit lnSpcReduction="10000"/>
          </a:bodyPr>
          <a:lstStyle/>
          <a:p>
            <a:r>
              <a:rPr lang="en-US" dirty="0" smtClean="0"/>
              <a:t>Fellows </a:t>
            </a:r>
            <a:r>
              <a:rPr lang="en-US" dirty="0"/>
              <a:t>for Life alumni </a:t>
            </a:r>
            <a:r>
              <a:rPr lang="en-US" dirty="0" smtClean="0"/>
              <a:t>national network </a:t>
            </a:r>
            <a:r>
              <a:rPr lang="en-US" dirty="0"/>
              <a:t>now includes more than 3,000 physicians, nurses, lawyers, public health specialists, social workers, pharmacists, occupational therapists, and other leaders in health-related </a:t>
            </a:r>
            <a:r>
              <a:rPr lang="en-US" dirty="0" smtClean="0"/>
              <a:t>fields.</a:t>
            </a:r>
            <a:endParaRPr lang="en-US" dirty="0"/>
          </a:p>
          <a:p>
            <a:r>
              <a:rPr lang="en-US" dirty="0"/>
              <a:t>ASF supports our alumni by providing opportunities for them to continue to network and inspire one another as well as participate in service projects and learn from experts in the field. </a:t>
            </a:r>
            <a:endParaRPr lang="en-US" dirty="0" smtClean="0"/>
          </a:p>
          <a:p>
            <a:pPr marL="0" indent="0" algn="ctr">
              <a:buNone/>
            </a:pPr>
            <a:endParaRPr lang="en-US" i="1" dirty="0" smtClean="0"/>
          </a:p>
          <a:p>
            <a:pPr marL="0" indent="0" algn="ctr">
              <a:buNone/>
            </a:pPr>
            <a:r>
              <a:rPr lang="en-US" i="1" dirty="0" smtClean="0"/>
              <a:t>Goal is to perpetuate </a:t>
            </a:r>
            <a:r>
              <a:rPr lang="en-US" i="1" dirty="0"/>
              <a:t>Dr. Schweitzer’s legacy of humanitarian service</a:t>
            </a:r>
            <a:r>
              <a:rPr lang="en-US" i="1" dirty="0" smtClean="0"/>
              <a:t>.</a:t>
            </a:r>
          </a:p>
          <a:p>
            <a:pPr marL="0" indent="0" algn="ctr">
              <a:buNone/>
            </a:pPr>
            <a:r>
              <a:rPr lang="en-US" sz="3200" b="1" i="1" dirty="0" smtClean="0"/>
              <a:t>To develop leaders in service.</a:t>
            </a:r>
            <a:endParaRPr lang="en-US" sz="3200" b="1" i="1" dirty="0"/>
          </a:p>
          <a:p>
            <a:endParaRPr lang="en-US" dirty="0"/>
          </a:p>
        </p:txBody>
      </p:sp>
    </p:spTree>
    <p:extLst>
      <p:ext uri="{BB962C8B-B14F-4D97-AF65-F5344CB8AC3E}">
        <p14:creationId xmlns:p14="http://schemas.microsoft.com/office/powerpoint/2010/main" val="20157096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a:t>Applications</a:t>
            </a:r>
          </a:p>
        </p:txBody>
      </p:sp>
      <p:sp>
        <p:nvSpPr>
          <p:cNvPr id="3" name="Content Placeholder 2"/>
          <p:cNvSpPr>
            <a:spLocks noGrp="1"/>
          </p:cNvSpPr>
          <p:nvPr>
            <p:ph idx="1"/>
          </p:nvPr>
        </p:nvSpPr>
        <p:spPr/>
        <p:txBody>
          <a:bodyPr/>
          <a:lstStyle/>
          <a:p>
            <a:r>
              <a:rPr lang="en-US" dirty="0" smtClean="0"/>
              <a:t>Apply online through the Columbus-Athens ASF website:</a:t>
            </a:r>
          </a:p>
          <a:p>
            <a:pPr marL="0" indent="0" algn="ctr">
              <a:buNone/>
            </a:pPr>
            <a:r>
              <a:rPr lang="en-US" dirty="0" smtClean="0">
                <a:hlinkClick r:id="rId2"/>
              </a:rPr>
              <a:t>http</a:t>
            </a:r>
            <a:r>
              <a:rPr lang="en-US" dirty="0">
                <a:hlinkClick r:id="rId2"/>
              </a:rPr>
              <a:t>://www.schweitzerfellowship.org/chapters/columbus</a:t>
            </a:r>
            <a:r>
              <a:rPr lang="en-US" dirty="0" smtClean="0">
                <a:hlinkClick r:id="rId2"/>
              </a:rPr>
              <a:t>/</a:t>
            </a:r>
            <a:r>
              <a:rPr lang="en-US" dirty="0" smtClean="0"/>
              <a:t> </a:t>
            </a:r>
          </a:p>
          <a:p>
            <a:endParaRPr lang="en-US" dirty="0" smtClean="0"/>
          </a:p>
          <a:p>
            <a:r>
              <a:rPr lang="en-US" dirty="0" smtClean="0"/>
              <a:t>Applications due </a:t>
            </a:r>
            <a:r>
              <a:rPr lang="en-US" b="1" dirty="0" smtClean="0"/>
              <a:t>Tuesday, </a:t>
            </a:r>
            <a:r>
              <a:rPr lang="en-US" b="1" dirty="0" smtClean="0"/>
              <a:t>February </a:t>
            </a:r>
            <a:r>
              <a:rPr lang="en-US" b="1" dirty="0" smtClean="0"/>
              <a:t>13, 2018</a:t>
            </a:r>
            <a:endParaRPr lang="en-US" b="1" dirty="0" smtClean="0"/>
          </a:p>
        </p:txBody>
      </p:sp>
    </p:spTree>
    <p:extLst>
      <p:ext uri="{BB962C8B-B14F-4D97-AF65-F5344CB8AC3E}">
        <p14:creationId xmlns:p14="http://schemas.microsoft.com/office/powerpoint/2010/main" val="84724294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5520</TotalTime>
  <Words>760</Words>
  <Application>Microsoft Office PowerPoint</Application>
  <PresentationFormat>Widescreen</PresentationFormat>
  <Paragraphs>73</Paragraphs>
  <Slides>12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Calibri Light</vt:lpstr>
      <vt:lpstr>Droid Serif</vt:lpstr>
      <vt:lpstr>Office Theme</vt:lpstr>
      <vt:lpstr>Columbus-Athens Schweitzer Fellows Program</vt:lpstr>
      <vt:lpstr>Who was              Albert Schweitzer? </vt:lpstr>
      <vt:lpstr>Albert Schweitzer Fellowship</vt:lpstr>
      <vt:lpstr>Columbus – Athens Schweitzer Fellows Program</vt:lpstr>
      <vt:lpstr>Columbus – Athens Schweitzer Fellows Program Goals</vt:lpstr>
      <vt:lpstr>PowerPoint Presentation</vt:lpstr>
      <vt:lpstr>What will the 2018-2019 Fellows do?</vt:lpstr>
      <vt:lpstr>Fellows for Life</vt:lpstr>
      <vt:lpstr>Applications</vt:lpstr>
      <vt:lpstr>Eligibility</vt:lpstr>
      <vt:lpstr>Advice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Columbus-Athens Schweitzer Fellows Program</dc:title>
  <dc:creator>Gallo, Maria</dc:creator>
  <cp:lastModifiedBy>Gallo, Maria</cp:lastModifiedBy>
  <cp:revision>36</cp:revision>
  <dcterms:created xsi:type="dcterms:W3CDTF">2017-08-28T15:18:53Z</dcterms:created>
  <dcterms:modified xsi:type="dcterms:W3CDTF">2017-11-03T11:36:54Z</dcterms:modified>
</cp:coreProperties>
</file>