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2" autoAdjust="0"/>
    <p:restoredTop sz="94660"/>
  </p:normalViewPr>
  <p:slideViewPr>
    <p:cSldViewPr>
      <p:cViewPr varScale="1">
        <p:scale>
          <a:sx n="74" d="100"/>
          <a:sy n="74" d="100"/>
        </p:scale>
        <p:origin x="-113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C0BBF2-A814-4C49-B6B8-3834D43F4CE5}" type="datetimeFigureOut">
              <a:rPr lang="en-US" smtClean="0"/>
              <a:t>7/2/2014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907AC1-5220-4B83-BCAC-FCBF8B06B948}" type="slidenum">
              <a:rPr lang="en-US" smtClean="0"/>
              <a:t>‹#›</a:t>
            </a:fld>
            <a:endParaRPr lang="en-US"/>
          </a:p>
        </p:txBody>
      </p:sp>
    </p:spTree>
    <p:extLst>
      <p:ext uri="{BB962C8B-B14F-4D97-AF65-F5344CB8AC3E}">
        <p14:creationId xmlns:p14="http://schemas.microsoft.com/office/powerpoint/2010/main" val="37802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457153">
              <a:defRPr/>
            </a:pPr>
            <a:r>
              <a:rPr lang="en-US" b="1" dirty="0" smtClean="0"/>
              <a:t>In addition to discovery, WorldCat Discovery also provides the ability  for searchers to borrow, buy or connect to full text. </a:t>
            </a:r>
            <a:r>
              <a:rPr lang="en-US" dirty="0" smtClean="0"/>
              <a:t>Users choose the preferred content delivery method: link to full text, borrow from another library through interlibrary loan, link directly to your OPAC or buy items directly from content providers.  If you subscribe to OCLC Resource Sharing and use WorldShare ILL or ILLiad, you can use the service to support user-initiated ILL requests as you have in FirstSearch for many years.</a:t>
            </a:r>
          </a:p>
        </p:txBody>
      </p:sp>
      <p:sp>
        <p:nvSpPr>
          <p:cNvPr id="4" name="Slide Number Placeholder 3"/>
          <p:cNvSpPr>
            <a:spLocks noGrp="1"/>
          </p:cNvSpPr>
          <p:nvPr>
            <p:ph type="sldNum" sz="quarter" idx="10"/>
          </p:nvPr>
        </p:nvSpPr>
        <p:spPr/>
        <p:txBody>
          <a:bodyPr/>
          <a:lstStyle/>
          <a:p>
            <a:fld id="{6F896307-7DAF-5642-9DCB-6041360F1C6E}" type="slidenum">
              <a:rPr lang="en-US" smtClean="0"/>
              <a:pPr/>
              <a:t>1</a:t>
            </a:fld>
            <a:endParaRPr lang="en-US" dirty="0"/>
          </a:p>
        </p:txBody>
      </p:sp>
    </p:spTree>
    <p:extLst>
      <p:ext uri="{BB962C8B-B14F-4D97-AF65-F5344CB8AC3E}">
        <p14:creationId xmlns:p14="http://schemas.microsoft.com/office/powerpoint/2010/main" val="3470635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A01B418-CE60-4D47-805A-D572F6F870D7}"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53">
              <a:defRPr/>
            </a:pPr>
            <a:r>
              <a:rPr lang="en-US" baseline="0" dirty="0" smtClean="0"/>
              <a:t>The knowledge base includes collections from over 5,600 providers.  In some cases, you might purchase E-books title by title instead of collection by collection.  EBL and </a:t>
            </a:r>
            <a:r>
              <a:rPr lang="en-US" baseline="0" dirty="0" err="1" smtClean="0"/>
              <a:t>ebrary</a:t>
            </a:r>
            <a:r>
              <a:rPr lang="en-US" baseline="0" dirty="0" smtClean="0"/>
              <a:t> currently provide OCLC with your specific title list so that we can register your collection automatically.  And if you have a Demand Driven Acquisitions plan, we can separate the collections between DDA titles and purchased titles.  We’ve also implemented specific library collections based on US government documents, and most recently we implemented library-specific E collections from Ingram.</a:t>
            </a:r>
          </a:p>
          <a:p>
            <a:endParaRPr lang="en-US" dirty="0" smtClean="0"/>
          </a:p>
          <a:p>
            <a:r>
              <a:rPr lang="en-US" dirty="0" smtClean="0"/>
              <a:t>Previously, OCLC received the provider</a:t>
            </a:r>
            <a:r>
              <a:rPr lang="en-US" baseline="0" dirty="0" smtClean="0"/>
              <a:t> data, loaded it into the knowledge base, and it automatically went to the libraries that have registered the specific collection. </a:t>
            </a:r>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we talked with the knowledge base community, we found that individual libraries were making changes to the metadata one library at a time, each duplicating effort.  With WorldCat, the library community manages the bibliographic metadata cooperatively so that each library can benefit from the work of others.  Why not take this same approach with the knowledge base data?  This lead to our new knowledge base cooperative data management functionality that is being implemented in multiple phases.  With the first phase that was implemented last March, the community has a chance to review the changes to the collection and either approve or deny them before they are distributed to all libraries registered for the collection.</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second phase, which OCLC implemented last May, libraries are able to update the metadata associated with titles in the existing collections.  If you notice that an ISBN needs </a:t>
            </a:r>
            <a:r>
              <a:rPr lang="en-US" baseline="0" smtClean="0"/>
              <a:t>to be updated</a:t>
            </a:r>
            <a:r>
              <a:rPr lang="en-US" baseline="0" dirty="0" smtClean="0"/>
              <a:t>, you can update and submit it to the global knowledge base so that all libraries can benefit from your work and you can benefit from updates from others.  Modifications also go through the approval process that I mentioned previously.</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53">
              <a:defRPr/>
            </a:pPr>
            <a:r>
              <a:rPr lang="en-US" dirty="0" smtClean="0"/>
              <a:t>In</a:t>
            </a:r>
            <a:r>
              <a:rPr lang="en-US" baseline="0" dirty="0" smtClean="0"/>
              <a:t> the third phase which is coming soon, you will be able to add new titles to existing collections and also add new collections that you want to share with the community.  We are very excited about this new cooperative data management of the knowledge base data, and we will be announcing more information in the coming months.  We look forward to receiving your input as you begin using the new functionality.</a:t>
            </a:r>
            <a:endParaRPr lang="en-US" dirty="0" smtClean="0"/>
          </a:p>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Library specific</a:t>
            </a:r>
            <a:r>
              <a:rPr lang="en-US" baseline="0" dirty="0" smtClean="0"/>
              <a:t> holdings, especially to support DDA.  Currently supported with EBL and </a:t>
            </a:r>
            <a:r>
              <a:rPr lang="en-US" baseline="0" dirty="0" err="1" smtClean="0"/>
              <a:t>ebrary</a:t>
            </a:r>
            <a:r>
              <a:rPr lang="en-US" baseline="0" dirty="0" smtClean="0"/>
              <a:t>.  New document outlining how you can use the KB to support.  Other providers coming in the future.</a:t>
            </a:r>
            <a:endParaRPr lang="en-US" dirty="0"/>
          </a:p>
        </p:txBody>
      </p:sp>
      <p:sp>
        <p:nvSpPr>
          <p:cNvPr id="4" name="Slide Number Placeholder 3"/>
          <p:cNvSpPr>
            <a:spLocks noGrp="1"/>
          </p:cNvSpPr>
          <p:nvPr>
            <p:ph type="sldNum" sz="quarter" idx="10"/>
          </p:nvPr>
        </p:nvSpPr>
        <p:spPr/>
        <p:txBody>
          <a:bodyPr/>
          <a:lstStyle/>
          <a:p>
            <a:pPr>
              <a:defRPr/>
            </a:pPr>
            <a:fld id="{EA01B418-CE60-4D47-805A-D572F6F870D7}"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With your WorldCat Discovery Services subscription, you’ll also receive CONTENTdm “quick start” to help you manage your library’s digital collections and make them available on the Web. </a:t>
            </a:r>
            <a:br>
              <a:rPr lang="en-US" dirty="0" smtClean="0"/>
            </a:br>
            <a:r>
              <a:rPr lang="en-US" dirty="0" smtClean="0"/>
              <a:t>This option is included in your WorldCat Discovery subscription at no additional charge to help your library make its digital content available to more people.  </a:t>
            </a:r>
          </a:p>
          <a:p>
            <a:endParaRPr lang="en-US" dirty="0" smtClean="0"/>
          </a:p>
          <a:p>
            <a:r>
              <a:rPr lang="en-US" dirty="0" smtClean="0"/>
              <a:t>CONTENTdm “quick start” </a:t>
            </a:r>
            <a:r>
              <a:rPr lang="en-US" baseline="0" dirty="0" smtClean="0"/>
              <a:t>includes: </a:t>
            </a:r>
            <a:endParaRPr lang="en-US" dirty="0" smtClean="0"/>
          </a:p>
          <a:p>
            <a:pPr>
              <a:buFont typeface="Arial" pitchFamily="34" charset="0"/>
              <a:buChar char="•"/>
            </a:pPr>
            <a:r>
              <a:rPr lang="en-US" dirty="0" smtClean="0"/>
              <a:t>The CONTENTdm software hosted by OCLC</a:t>
            </a:r>
          </a:p>
          <a:p>
            <a:pPr>
              <a:buFont typeface="Arial" pitchFamily="34" charset="0"/>
              <a:buChar char="•"/>
            </a:pPr>
            <a:r>
              <a:rPr lang="en-US" dirty="0" smtClean="0"/>
              <a:t>Three Project Clients for building your digital collections</a:t>
            </a:r>
          </a:p>
          <a:p>
            <a:pPr>
              <a:buFont typeface="Arial" pitchFamily="34" charset="0"/>
              <a:buChar char="•"/>
            </a:pPr>
            <a:r>
              <a:rPr lang="en-US" dirty="0" smtClean="0"/>
              <a:t>10GB of storage for up to 3,000 digital items</a:t>
            </a:r>
          </a:p>
          <a:p>
            <a:pPr>
              <a:buFont typeface="Arial" pitchFamily="34" charset="0"/>
              <a:buChar char="•"/>
            </a:pPr>
            <a:endParaRPr lang="en-US" dirty="0" smtClean="0"/>
          </a:p>
          <a:p>
            <a:pPr>
              <a:buFont typeface="Arial" pitchFamily="34" charset="0"/>
              <a:buNone/>
            </a:pPr>
            <a:r>
              <a:rPr lang="en-US" dirty="0" smtClean="0"/>
              <a:t>To get started, visit the CONTENTdm “quick start” website.</a:t>
            </a:r>
          </a:p>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2</a:t>
            </a:fld>
            <a:endParaRPr lang="en-US" dirty="0"/>
          </a:p>
        </p:txBody>
      </p:sp>
    </p:spTree>
    <p:extLst>
      <p:ext uri="{BB962C8B-B14F-4D97-AF65-F5344CB8AC3E}">
        <p14:creationId xmlns:p14="http://schemas.microsoft.com/office/powerpoint/2010/main" val="347063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dirty="0" smtClean="0"/>
              <a:t>WorldCat Discovery Services</a:t>
            </a:r>
            <a:r>
              <a:rPr lang="en-US" b="1" dirty="0" smtClean="0"/>
              <a:t> </a:t>
            </a:r>
            <a:r>
              <a:rPr lang="en-US" dirty="0" smtClean="0"/>
              <a:t>deliver an enhanced interface that meets end user expectations, while maintaining the expert capabilities researchers and library staff require. The interface is device-independent and optimized for use across desktops, laptops, tablets and smartphones.</a:t>
            </a:r>
          </a:p>
          <a:p>
            <a:pPr lvl="0"/>
            <a:endParaRPr lang="en-US" dirty="0" smtClean="0"/>
          </a:p>
          <a:p>
            <a:pPr lvl="0"/>
            <a:r>
              <a:rPr lang="en-US" dirty="0" smtClean="0"/>
              <a:t>Your library will receive its own URL for the service.  It is through your library-specific URL that your users will access your site.  You may customize your site with your library’s logo or brand colors, to reinforce your library’s identity to its users. Access through your library’s URL, using IP address recognition, will replace your current FirstSearch logon that requires use of a 9-digit authorization and password. </a:t>
            </a:r>
          </a:p>
          <a:p>
            <a:pPr lvl="0"/>
            <a:endParaRPr lang="en-US" dirty="0" smtClean="0"/>
          </a:p>
          <a:p>
            <a:pPr lvl="0"/>
            <a:r>
              <a:rPr lang="en-US" dirty="0" smtClean="0"/>
              <a:t>If you subscribe to OCLC cataloging, then WorldCat knows what’s in your local library collections, so we can display your library’s resources at the top of search results. </a:t>
            </a:r>
          </a:p>
          <a:p>
            <a:pPr lvl="0"/>
            <a:endParaRPr lang="en-US" dirty="0" smtClean="0"/>
          </a:p>
        </p:txBody>
      </p:sp>
      <p:sp>
        <p:nvSpPr>
          <p:cNvPr id="4" name="Slide Number Placeholder 3"/>
          <p:cNvSpPr>
            <a:spLocks noGrp="1"/>
          </p:cNvSpPr>
          <p:nvPr>
            <p:ph type="sldNum" sz="quarter" idx="10"/>
          </p:nvPr>
        </p:nvSpPr>
        <p:spPr/>
        <p:txBody>
          <a:bodyPr/>
          <a:lstStyle/>
          <a:p>
            <a:fld id="{6F896307-7DAF-5642-9DCB-6041360F1C6E}" type="slidenum">
              <a:rPr lang="en-US" smtClean="0"/>
              <a:pPr/>
              <a:t>3</a:t>
            </a:fld>
            <a:endParaRPr lang="en-US" dirty="0"/>
          </a:p>
        </p:txBody>
      </p:sp>
    </p:spTree>
    <p:extLst>
      <p:ext uri="{BB962C8B-B14F-4D97-AF65-F5344CB8AC3E}">
        <p14:creationId xmlns:p14="http://schemas.microsoft.com/office/powerpoint/2010/main" val="347063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There are several things you can do to prepare for WorldCat Discovery Services.</a:t>
            </a:r>
          </a:p>
          <a:p>
            <a:r>
              <a:rPr lang="en-US" dirty="0" smtClean="0"/>
              <a:t>-</a:t>
            </a:r>
            <a:r>
              <a:rPr lang="en-US" b="1" dirty="0" smtClean="0"/>
              <a:t>Review and update your library’s OPAC link and IP address information in the WorldCat Registry.  </a:t>
            </a:r>
            <a:r>
              <a:rPr lang="en-US" dirty="0" smtClean="0"/>
              <a:t> This information will increase the effectiveness of your use of WorldCat Discovery.</a:t>
            </a:r>
          </a:p>
          <a:p>
            <a:pPr>
              <a:buFontTx/>
              <a:buChar char="-"/>
            </a:pPr>
            <a:r>
              <a:rPr lang="en-US" b="1" dirty="0" smtClean="0"/>
              <a:t>Make sure your library’s holdings are up-to-date in WorldCat</a:t>
            </a:r>
            <a:r>
              <a:rPr lang="en-US" dirty="0" smtClean="0"/>
              <a:t>.  Your library’s WorldCat holdings maximize the benefits your library will receive from the service. The OPAC link data enables the services to connect with your OPAC for availability information. IP addresses are required for user access to WorldCat Discovery. </a:t>
            </a:r>
          </a:p>
          <a:p>
            <a:pPr>
              <a:buFontTx/>
              <a:buChar char="-"/>
            </a:pPr>
            <a:r>
              <a:rPr lang="en-US" b="1" dirty="0" smtClean="0"/>
              <a:t>Request access to the WorldCat knowledge base</a:t>
            </a:r>
            <a:r>
              <a:rPr lang="en-US" dirty="0" smtClean="0"/>
              <a:t>.  If you have not already populated the WorldCat knowledge base with your local library data, this is a good time to do so.  It is knowledge base data that enables WorldCat Discovery users to connect from citations to full-text resources to which your library subscribes.</a:t>
            </a:r>
          </a:p>
          <a:p>
            <a:pPr>
              <a:buFontTx/>
              <a:buChar char="-"/>
            </a:pPr>
            <a:r>
              <a:rPr lang="en-US" b="1" dirty="0" smtClean="0"/>
              <a:t>Make a list of your library’s subscriptions </a:t>
            </a:r>
            <a:r>
              <a:rPr lang="en-US" dirty="0" smtClean="0"/>
              <a:t>to licensed content collections. With this list in hand, you can quickly enable direct links to full text from results lists.</a:t>
            </a:r>
          </a:p>
          <a:p>
            <a:pPr>
              <a:buFontTx/>
              <a:buChar char="-"/>
            </a:pPr>
            <a:r>
              <a:rPr lang="en-US" b="1" dirty="0" smtClean="0"/>
              <a:t>Attend a Webinar. </a:t>
            </a:r>
            <a:r>
              <a:rPr lang="en-US" dirty="0" smtClean="0"/>
              <a:t>At these webinars, you’ll learn how to get ready NOW, to make your transition really easy. www.oclc.org/go/en/worldcat-discovery.html</a:t>
            </a:r>
          </a:p>
          <a:p>
            <a:pPr>
              <a:buFontTx/>
              <a:buChar char="-"/>
            </a:pPr>
            <a:endParaRPr lang="en-US" dirty="0" smtClean="0"/>
          </a:p>
          <a:p>
            <a:pPr>
              <a:buFontTx/>
              <a:buChar char="-"/>
            </a:pPr>
            <a:r>
              <a:rPr lang="en-US" dirty="0" smtClean="0"/>
              <a:t>But first and foremost</a:t>
            </a:r>
            <a:r>
              <a:rPr lang="en-US" b="1" dirty="0" smtClean="0"/>
              <a:t>, sign up to receive WorldCat e-mail updates</a:t>
            </a:r>
            <a:r>
              <a:rPr lang="en-US" dirty="0" smtClean="0"/>
              <a:t> and the FirstSearch listserv to stay up-to-date about WorldCat Discovery announcements.</a:t>
            </a:r>
          </a:p>
          <a:p>
            <a:r>
              <a:rPr lang="en-US" dirty="0" smtClean="0"/>
              <a:t>Then think about when your library might want to transition over the next 12 months.</a:t>
            </a:r>
          </a:p>
        </p:txBody>
      </p:sp>
      <p:sp>
        <p:nvSpPr>
          <p:cNvPr id="4" name="Slide Number Placeholder 3"/>
          <p:cNvSpPr>
            <a:spLocks noGrp="1"/>
          </p:cNvSpPr>
          <p:nvPr>
            <p:ph type="sldNum" sz="quarter" idx="10"/>
          </p:nvPr>
        </p:nvSpPr>
        <p:spPr/>
        <p:txBody>
          <a:bodyPr/>
          <a:lstStyle/>
          <a:p>
            <a:fld id="{6F896307-7DAF-5642-9DCB-6041360F1C6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your requests was for an update on the WorldShare Cataloging module and that is what I’ll provide now.  The overall product is called WorldShare metadata, and it has two major components.  You may use one or the other or both.  </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Within the WorldShare interface, the new Metadata application lives right next to Acquisitions, Licenses, Circulation, and Interlibrary Loan.  On the left, you can see the Metadata functionality including Manage Records, Manage Collections, and access to My Apps that we created via the WorldShare Platform.  This interface provides a single integrated set of management services for libraries to improve visibility and efficiency, including services from OCLC, partners and libraries.</a:t>
            </a:r>
          </a:p>
        </p:txBody>
      </p:sp>
      <p:sp>
        <p:nvSpPr>
          <p:cNvPr id="102404" name="Slide Number Placeholder 3"/>
          <p:cNvSpPr>
            <a:spLocks noGrp="1"/>
          </p:cNvSpPr>
          <p:nvPr>
            <p:ph type="sldNum" sz="quarter" idx="5"/>
          </p:nvPr>
        </p:nvSpPr>
        <p:spPr bwMode="auto">
          <a:noFill/>
          <a:ln>
            <a:miter lim="800000"/>
            <a:headEnd/>
            <a:tailEnd/>
          </a:ln>
        </p:spPr>
        <p:txBody>
          <a:bodyPr/>
          <a:lstStyle/>
          <a:p>
            <a:fld id="{62829A4A-FB05-4498-82BF-44D3B1402118}"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Record Manager will support record by record </a:t>
            </a:r>
            <a:r>
              <a:rPr lang="en-GB" dirty="0" err="1" smtClean="0"/>
              <a:t>cataloging</a:t>
            </a:r>
            <a:r>
              <a:rPr lang="en-GB" dirty="0" smtClean="0"/>
              <a:t>,</a:t>
            </a:r>
            <a:r>
              <a:rPr lang="en-GB" baseline="0" dirty="0" smtClean="0"/>
              <a:t> where you can create new or enrich existing WorldCat records, manage WorldCat holdings, and other </a:t>
            </a:r>
            <a:r>
              <a:rPr lang="en-GB" baseline="0" dirty="0" err="1" smtClean="0"/>
              <a:t>cataloging</a:t>
            </a:r>
            <a:r>
              <a:rPr lang="en-GB" baseline="0" dirty="0" smtClean="0"/>
              <a:t> functionality.  It is current</a:t>
            </a:r>
            <a:r>
              <a:rPr lang="en-GB" dirty="0" smtClean="0"/>
              <a:t>ly available to WMS libraries, and it will be available</a:t>
            </a:r>
            <a:r>
              <a:rPr lang="en-GB" baseline="0" dirty="0" smtClean="0"/>
              <a:t> to early adopters that are not WMS libraries later this year.  You can see on the screen a list of all the things one can do with Record Manager.  </a:t>
            </a:r>
            <a:r>
              <a:rPr lang="en-GB" i="1" baseline="0" dirty="0" smtClean="0"/>
              <a:t>Please note that there is no end of life date for Connexion.</a:t>
            </a:r>
            <a:endParaRPr lang="en-GB" i="1" dirty="0" smtClean="0"/>
          </a:p>
        </p:txBody>
      </p:sp>
      <p:sp>
        <p:nvSpPr>
          <p:cNvPr id="117764" name="Slide Number Placeholder 3"/>
          <p:cNvSpPr>
            <a:spLocks noGrp="1"/>
          </p:cNvSpPr>
          <p:nvPr>
            <p:ph type="sldNum" sz="quarter" idx="5"/>
          </p:nvPr>
        </p:nvSpPr>
        <p:spPr bwMode="auto">
          <a:noFill/>
          <a:ln>
            <a:miter lim="800000"/>
            <a:headEnd/>
            <a:tailEnd/>
          </a:ln>
        </p:spPr>
        <p:txBody>
          <a:bodyPr/>
          <a:lstStyle/>
          <a:p>
            <a:fld id="{FECA0081-536F-4B8F-8075-9814469AE7F8}" type="slidenum">
              <a:rPr lang="en-US" smtClean="0">
                <a:solidFill>
                  <a:srgbClr val="000000"/>
                </a:solidFill>
                <a:cs typeface="Arial" pitchFamily="34" charset="0"/>
              </a:rPr>
              <a:pPr/>
              <a:t>7</a:t>
            </a:fld>
            <a:endParaRPr lang="en-US" smtClean="0">
              <a:solidFill>
                <a:srgbClr val="000000"/>
              </a:solidFill>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The second</a:t>
            </a:r>
            <a:r>
              <a:rPr lang="en-GB" baseline="0" dirty="0" smtClean="0"/>
              <a:t> major component of WorldShare metadata is Collection Manager.  This is a great service, and I recommend that if you work with or subscribe to any sets of records, that you investigate how this can benefit you right now.  </a:t>
            </a:r>
            <a:endParaRPr lang="en-GB" dirty="0" smtClean="0"/>
          </a:p>
        </p:txBody>
      </p:sp>
      <p:sp>
        <p:nvSpPr>
          <p:cNvPr id="117764" name="Slide Number Placeholder 3"/>
          <p:cNvSpPr>
            <a:spLocks noGrp="1"/>
          </p:cNvSpPr>
          <p:nvPr>
            <p:ph type="sldNum" sz="quarter" idx="5"/>
          </p:nvPr>
        </p:nvSpPr>
        <p:spPr bwMode="auto">
          <a:noFill/>
          <a:ln>
            <a:miter lim="800000"/>
            <a:headEnd/>
            <a:tailEnd/>
          </a:ln>
        </p:spPr>
        <p:txBody>
          <a:bodyPr/>
          <a:lstStyle/>
          <a:p>
            <a:fld id="{FECA0081-536F-4B8F-8075-9814469AE7F8}" type="slidenum">
              <a:rPr lang="en-US" smtClean="0">
                <a:solidFill>
                  <a:srgbClr val="000000"/>
                </a:solidFill>
                <a:cs typeface="Arial" pitchFamily="34" charset="0"/>
              </a:rPr>
              <a:pPr/>
              <a:t>8</a:t>
            </a:fld>
            <a:endParaRPr lang="en-US" smtClean="0">
              <a:solidFill>
                <a:srgbClr val="000000"/>
              </a:solidFill>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 few years back, OCLC introduced the WorldCat</a:t>
            </a:r>
            <a:r>
              <a:rPr lang="en-US" baseline="0" dirty="0" smtClean="0"/>
              <a:t> knowledge base to help libraries register and manage their E collections.  In August 2012, WorldShare Metadata Collection Manager was introduced to build additional functionality such as output of MARC records to help patrons discover library E collections in local catalogs and discovery systems. Let’s take a look at how the service works.</a:t>
            </a:r>
          </a:p>
          <a:p>
            <a:endParaRPr lang="en-US" baseline="0" dirty="0" smtClean="0"/>
          </a:p>
          <a:p>
            <a:r>
              <a:rPr lang="en-US" baseline="0" dirty="0" smtClean="0"/>
              <a:t>First, you register your collections in the knowledge base. OCLC then updates the collections based on metadata provided by partners.  We compare each data feed to determine what new titles are now available to you and provide MARC records if desired.  We also monitor for changes and deliver updated records when either your URLs change or the WorldCat master record has been enriched by the cataloging community.  We also notify you of any titles that have been removed from your collection.  WorldCat holdings are automatically maintained, both adding holdings for new titles and deleting holdings from removed titles.</a:t>
            </a:r>
          </a:p>
        </p:txBody>
      </p:sp>
      <p:sp>
        <p:nvSpPr>
          <p:cNvPr id="117764" name="Slide Number Placeholder 3"/>
          <p:cNvSpPr>
            <a:spLocks noGrp="1"/>
          </p:cNvSpPr>
          <p:nvPr>
            <p:ph type="sldNum" sz="quarter" idx="5"/>
          </p:nvPr>
        </p:nvSpPr>
        <p:spPr bwMode="auto">
          <a:noFill/>
          <a:ln>
            <a:miter lim="800000"/>
            <a:headEnd/>
            <a:tailEnd/>
          </a:ln>
        </p:spPr>
        <p:txBody>
          <a:bodyPr/>
          <a:lstStyle/>
          <a:p>
            <a:fld id="{DA3BD525-CDDE-4090-9C66-45C7EF8EFA61}" type="slidenum">
              <a:rPr lang="en-US">
                <a:solidFill>
                  <a:srgbClr val="000000"/>
                </a:solidFill>
              </a:rPr>
              <a:pPr/>
              <a:t>9</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D0105-3770-4792-9FA1-88BF70D0E36F}" type="datetimeFigureOut">
              <a:rPr lang="en-US" smtClean="0"/>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4D770-A3DD-4C71-B156-69412FB34943}" type="slidenum">
              <a:rPr lang="en-US" smtClean="0"/>
              <a:t>‹#›</a:t>
            </a:fld>
            <a:endParaRPr lang="en-US"/>
          </a:p>
        </p:txBody>
      </p:sp>
    </p:spTree>
    <p:extLst>
      <p:ext uri="{BB962C8B-B14F-4D97-AF65-F5344CB8AC3E}">
        <p14:creationId xmlns:p14="http://schemas.microsoft.com/office/powerpoint/2010/main" val="2494406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D0105-3770-4792-9FA1-88BF70D0E36F}" type="datetimeFigureOut">
              <a:rPr lang="en-US" smtClean="0"/>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4D770-A3DD-4C71-B156-69412FB34943}" type="slidenum">
              <a:rPr lang="en-US" smtClean="0"/>
              <a:t>‹#›</a:t>
            </a:fld>
            <a:endParaRPr lang="en-US"/>
          </a:p>
        </p:txBody>
      </p:sp>
    </p:spTree>
    <p:extLst>
      <p:ext uri="{BB962C8B-B14F-4D97-AF65-F5344CB8AC3E}">
        <p14:creationId xmlns:p14="http://schemas.microsoft.com/office/powerpoint/2010/main" val="319472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D0105-3770-4792-9FA1-88BF70D0E36F}" type="datetimeFigureOut">
              <a:rPr lang="en-US" smtClean="0"/>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4D770-A3DD-4C71-B156-69412FB34943}" type="slidenum">
              <a:rPr lang="en-US" smtClean="0"/>
              <a:t>‹#›</a:t>
            </a:fld>
            <a:endParaRPr lang="en-US"/>
          </a:p>
        </p:txBody>
      </p:sp>
    </p:spTree>
    <p:extLst>
      <p:ext uri="{BB962C8B-B14F-4D97-AF65-F5344CB8AC3E}">
        <p14:creationId xmlns:p14="http://schemas.microsoft.com/office/powerpoint/2010/main" val="4177985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mall Title Bar">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609600"/>
          </a:xfrm>
          <a:prstGeom prst="rect">
            <a:avLst/>
          </a:prstGeo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6" name="Date Placeholder 3"/>
          <p:cNvSpPr>
            <a:spLocks noGrp="1"/>
          </p:cNvSpPr>
          <p:nvPr>
            <p:ph type="dt" sz="half" idx="10"/>
          </p:nvPr>
        </p:nvSpPr>
        <p:spPr>
          <a:xfrm>
            <a:off x="6654800" y="6400800"/>
            <a:ext cx="1268413" cy="293688"/>
          </a:xfrm>
          <a:prstGeom prst="rect">
            <a:avLst/>
          </a:prstGeom>
        </p:spPr>
        <p:txBody>
          <a:bodyPr vert="horz" wrap="square" lIns="91440" tIns="45720" rIns="91440" bIns="45720" numCol="1" anchor="t" anchorCtr="0" compatLnSpc="1">
            <a:prstTxWarp prst="textNoShape">
              <a:avLst/>
            </a:prstTxWarp>
          </a:bodyPr>
          <a:lstStyle>
            <a:lvl1pPr>
              <a:defRPr/>
            </a:lvl1pPr>
          </a:lstStyle>
          <a:p>
            <a:fld id="{7E201041-A051-5D40-B7BB-EE4D9ADA5256}" type="datetimeFigureOut">
              <a:rPr lang="en-US">
                <a:solidFill>
                  <a:prstClr val="black">
                    <a:tint val="75000"/>
                  </a:prstClr>
                </a:solidFill>
              </a:rPr>
              <a:pPr/>
              <a:t>7/2/2014</a:t>
            </a:fld>
            <a:endParaRPr lang="en-US" dirty="0">
              <a:solidFill>
                <a:prstClr val="black">
                  <a:tint val="75000"/>
                </a:prstClr>
              </a:solidFill>
            </a:endParaRPr>
          </a:p>
        </p:txBody>
      </p:sp>
      <p:sp>
        <p:nvSpPr>
          <p:cNvPr id="7" name="Footer Placeholder 4"/>
          <p:cNvSpPr>
            <a:spLocks noGrp="1"/>
          </p:cNvSpPr>
          <p:nvPr>
            <p:ph type="ftr" sz="quarter" idx="11"/>
          </p:nvPr>
        </p:nvSpPr>
        <p:spPr>
          <a:xfrm>
            <a:off x="4038600" y="6400800"/>
            <a:ext cx="2465388" cy="293688"/>
          </a:xfrm>
          <a:prstGeom prst="rect">
            <a:avLst/>
          </a:prstGeom>
        </p:spPr>
        <p:txBody>
          <a:bodyPr/>
          <a:lstStyle>
            <a:lvl1pPr>
              <a:defRPr>
                <a:latin typeface="Arial" charset="0"/>
                <a:ea typeface="ＭＳ Ｐゴシック" pitchFamily="34" charset="-128"/>
                <a:cs typeface="+mn-cs"/>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a:xfrm>
            <a:off x="8115300" y="6400800"/>
            <a:ext cx="571500" cy="293688"/>
          </a:xfrm>
          <a:prstGeom prst="rect">
            <a:avLst/>
          </a:prstGeom>
        </p:spPr>
        <p:txBody>
          <a:bodyPr vert="horz" wrap="square" lIns="91440" tIns="45720" rIns="91440" bIns="45720" numCol="1" anchor="t" anchorCtr="0" compatLnSpc="1">
            <a:prstTxWarp prst="textNoShape">
              <a:avLst/>
            </a:prstTxWarp>
          </a:bodyPr>
          <a:lstStyle>
            <a:lvl1pPr>
              <a:defRPr/>
            </a:lvl1pPr>
          </a:lstStyle>
          <a:p>
            <a:fld id="{E1001733-93A8-524B-8A4C-3DA251704DC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500332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mall Head, Text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54404" y="6400800"/>
            <a:ext cx="1269211" cy="294325"/>
          </a:xfrm>
          <a:prstGeom prst="rect">
            <a:avLst/>
          </a:prstGeom>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7/2/2014</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a:xfrm>
            <a:off x="8115381" y="6400800"/>
            <a:ext cx="571418" cy="294325"/>
          </a:xfrm>
          <a:prstGeom prst="rect">
            <a:avLst/>
          </a:prstGeom>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005695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D0105-3770-4792-9FA1-88BF70D0E36F}" type="datetimeFigureOut">
              <a:rPr lang="en-US" smtClean="0"/>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4D770-A3DD-4C71-B156-69412FB34943}" type="slidenum">
              <a:rPr lang="en-US" smtClean="0"/>
              <a:t>‹#›</a:t>
            </a:fld>
            <a:endParaRPr lang="en-US"/>
          </a:p>
        </p:txBody>
      </p:sp>
    </p:spTree>
    <p:extLst>
      <p:ext uri="{BB962C8B-B14F-4D97-AF65-F5344CB8AC3E}">
        <p14:creationId xmlns:p14="http://schemas.microsoft.com/office/powerpoint/2010/main" val="10254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D0105-3770-4792-9FA1-88BF70D0E36F}" type="datetimeFigureOut">
              <a:rPr lang="en-US" smtClean="0"/>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4D770-A3DD-4C71-B156-69412FB34943}" type="slidenum">
              <a:rPr lang="en-US" smtClean="0"/>
              <a:t>‹#›</a:t>
            </a:fld>
            <a:endParaRPr lang="en-US"/>
          </a:p>
        </p:txBody>
      </p:sp>
    </p:spTree>
    <p:extLst>
      <p:ext uri="{BB962C8B-B14F-4D97-AF65-F5344CB8AC3E}">
        <p14:creationId xmlns:p14="http://schemas.microsoft.com/office/powerpoint/2010/main" val="209944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D0105-3770-4792-9FA1-88BF70D0E36F}" type="datetimeFigureOut">
              <a:rPr lang="en-US" smtClean="0"/>
              <a:t>7/2/2014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4D770-A3DD-4C71-B156-69412FB34943}" type="slidenum">
              <a:rPr lang="en-US" smtClean="0"/>
              <a:t>‹#›</a:t>
            </a:fld>
            <a:endParaRPr lang="en-US"/>
          </a:p>
        </p:txBody>
      </p:sp>
    </p:spTree>
    <p:extLst>
      <p:ext uri="{BB962C8B-B14F-4D97-AF65-F5344CB8AC3E}">
        <p14:creationId xmlns:p14="http://schemas.microsoft.com/office/powerpoint/2010/main" val="177843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D0105-3770-4792-9FA1-88BF70D0E36F}" type="datetimeFigureOut">
              <a:rPr lang="en-US" smtClean="0"/>
              <a:t>7/2/2014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4D770-A3DD-4C71-B156-69412FB34943}" type="slidenum">
              <a:rPr lang="en-US" smtClean="0"/>
              <a:t>‹#›</a:t>
            </a:fld>
            <a:endParaRPr lang="en-US"/>
          </a:p>
        </p:txBody>
      </p:sp>
    </p:spTree>
    <p:extLst>
      <p:ext uri="{BB962C8B-B14F-4D97-AF65-F5344CB8AC3E}">
        <p14:creationId xmlns:p14="http://schemas.microsoft.com/office/powerpoint/2010/main" val="3055621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D0105-3770-4792-9FA1-88BF70D0E36F}" type="datetimeFigureOut">
              <a:rPr lang="en-US" smtClean="0"/>
              <a:t>7/2/2014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4D770-A3DD-4C71-B156-69412FB34943}" type="slidenum">
              <a:rPr lang="en-US" smtClean="0"/>
              <a:t>‹#›</a:t>
            </a:fld>
            <a:endParaRPr lang="en-US"/>
          </a:p>
        </p:txBody>
      </p:sp>
    </p:spTree>
    <p:extLst>
      <p:ext uri="{BB962C8B-B14F-4D97-AF65-F5344CB8AC3E}">
        <p14:creationId xmlns:p14="http://schemas.microsoft.com/office/powerpoint/2010/main" val="934875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D0105-3770-4792-9FA1-88BF70D0E36F}" type="datetimeFigureOut">
              <a:rPr lang="en-US" smtClean="0"/>
              <a:t>7/2/2014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44D770-A3DD-4C71-B156-69412FB34943}" type="slidenum">
              <a:rPr lang="en-US" smtClean="0"/>
              <a:t>‹#›</a:t>
            </a:fld>
            <a:endParaRPr lang="en-US"/>
          </a:p>
        </p:txBody>
      </p:sp>
    </p:spTree>
    <p:extLst>
      <p:ext uri="{BB962C8B-B14F-4D97-AF65-F5344CB8AC3E}">
        <p14:creationId xmlns:p14="http://schemas.microsoft.com/office/powerpoint/2010/main" val="165046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D0105-3770-4792-9FA1-88BF70D0E36F}" type="datetimeFigureOut">
              <a:rPr lang="en-US" smtClean="0"/>
              <a:t>7/2/2014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4D770-A3DD-4C71-B156-69412FB34943}" type="slidenum">
              <a:rPr lang="en-US" smtClean="0"/>
              <a:t>‹#›</a:t>
            </a:fld>
            <a:endParaRPr lang="en-US"/>
          </a:p>
        </p:txBody>
      </p:sp>
    </p:spTree>
    <p:extLst>
      <p:ext uri="{BB962C8B-B14F-4D97-AF65-F5344CB8AC3E}">
        <p14:creationId xmlns:p14="http://schemas.microsoft.com/office/powerpoint/2010/main" val="9660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D0105-3770-4792-9FA1-88BF70D0E36F}" type="datetimeFigureOut">
              <a:rPr lang="en-US" smtClean="0"/>
              <a:t>7/2/2014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4D770-A3DD-4C71-B156-69412FB34943}" type="slidenum">
              <a:rPr lang="en-US" smtClean="0"/>
              <a:t>‹#›</a:t>
            </a:fld>
            <a:endParaRPr lang="en-US"/>
          </a:p>
        </p:txBody>
      </p:sp>
    </p:spTree>
    <p:extLst>
      <p:ext uri="{BB962C8B-B14F-4D97-AF65-F5344CB8AC3E}">
        <p14:creationId xmlns:p14="http://schemas.microsoft.com/office/powerpoint/2010/main" val="3202886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0105-3770-4792-9FA1-88BF70D0E36F}" type="datetimeFigureOut">
              <a:rPr lang="en-US" smtClean="0"/>
              <a:t>7/2/2014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4D770-A3DD-4C71-B156-69412FB34943}" type="slidenum">
              <a:rPr lang="en-US" smtClean="0"/>
              <a:t>‹#›</a:t>
            </a:fld>
            <a:endParaRPr lang="en-US"/>
          </a:p>
        </p:txBody>
      </p:sp>
    </p:spTree>
    <p:extLst>
      <p:ext uri="{BB962C8B-B14F-4D97-AF65-F5344CB8AC3E}">
        <p14:creationId xmlns:p14="http://schemas.microsoft.com/office/powerpoint/2010/main" val="2434521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oc.lc/contentdm.quickstar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oc.lc/getreadywebina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oclc.org/en-US/email.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1100611" y="1218715"/>
            <a:ext cx="2004639" cy="2239417"/>
          </a:xfrm>
          <a:prstGeom prst="rect">
            <a:avLst/>
          </a:prstGeom>
        </p:spPr>
      </p:pic>
      <p:sp>
        <p:nvSpPr>
          <p:cNvPr id="5" name="Rectangle 4"/>
          <p:cNvSpPr/>
          <p:nvPr/>
        </p:nvSpPr>
        <p:spPr>
          <a:xfrm>
            <a:off x="3042757" y="1651819"/>
            <a:ext cx="5791527" cy="4280264"/>
          </a:xfrm>
          <a:prstGeom prst="rect">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Integrated fulfillment options</a:t>
            </a:r>
            <a:endParaRPr lang="en-US" dirty="0"/>
          </a:p>
        </p:txBody>
      </p:sp>
      <p:sp>
        <p:nvSpPr>
          <p:cNvPr id="25" name="Content Placeholder 1"/>
          <p:cNvSpPr>
            <a:spLocks noGrp="1"/>
          </p:cNvSpPr>
          <p:nvPr>
            <p:ph idx="1"/>
          </p:nvPr>
        </p:nvSpPr>
        <p:spPr>
          <a:xfrm>
            <a:off x="3524860" y="1828800"/>
            <a:ext cx="4955458" cy="4735046"/>
          </a:xfrm>
        </p:spPr>
        <p:txBody>
          <a:bodyPr>
            <a:normAutofit/>
          </a:bodyPr>
          <a:lstStyle/>
          <a:p>
            <a:pPr lvl="0">
              <a:lnSpc>
                <a:spcPct val="130000"/>
              </a:lnSpc>
            </a:pPr>
            <a:r>
              <a:rPr lang="en-US" sz="2000" b="1" i="1" dirty="0">
                <a:latin typeface="Microsoft Sans Serif" pitchFamily="34" charset="0"/>
                <a:cs typeface="Microsoft Sans Serif" pitchFamily="34" charset="0"/>
              </a:rPr>
              <a:t>Link directly to online full </a:t>
            </a:r>
            <a:r>
              <a:rPr lang="en-US" sz="2000" b="1" i="1" dirty="0" smtClean="0">
                <a:latin typeface="Microsoft Sans Serif" pitchFamily="34" charset="0"/>
                <a:cs typeface="Microsoft Sans Serif" pitchFamily="34" charset="0"/>
              </a:rPr>
              <a:t>text</a:t>
            </a:r>
            <a:r>
              <a:rPr lang="en-US" sz="2000" i="1" dirty="0" smtClean="0">
                <a:latin typeface="Microsoft Sans Serif" pitchFamily="34" charset="0"/>
                <a:cs typeface="Microsoft Sans Serif" pitchFamily="34" charset="0"/>
              </a:rPr>
              <a:t/>
            </a:r>
            <a:br>
              <a:rPr lang="en-US" sz="2000" i="1" dirty="0" smtClean="0">
                <a:latin typeface="Microsoft Sans Serif" pitchFamily="34" charset="0"/>
                <a:cs typeface="Microsoft Sans Serif" pitchFamily="34" charset="0"/>
              </a:rPr>
            </a:br>
            <a:r>
              <a:rPr lang="en-US" sz="2000" dirty="0" smtClean="0">
                <a:latin typeface="Microsoft Sans Serif" pitchFamily="34" charset="0"/>
                <a:cs typeface="Microsoft Sans Serif" pitchFamily="34" charset="0"/>
              </a:rPr>
              <a:t>through </a:t>
            </a:r>
            <a:r>
              <a:rPr lang="en-US" sz="2000" dirty="0">
                <a:latin typeface="Microsoft Sans Serif" pitchFamily="34" charset="0"/>
                <a:cs typeface="Microsoft Sans Serif" pitchFamily="34" charset="0"/>
              </a:rPr>
              <a:t>the WorldCat knowledge base </a:t>
            </a:r>
            <a:r>
              <a:rPr lang="en-US" sz="2000" dirty="0" smtClean="0">
                <a:latin typeface="Microsoft Sans Serif" pitchFamily="34" charset="0"/>
                <a:cs typeface="Microsoft Sans Serif" pitchFamily="34" charset="0"/>
              </a:rPr>
              <a:t/>
            </a:r>
            <a:br>
              <a:rPr lang="en-US" sz="2000" dirty="0" smtClean="0">
                <a:latin typeface="Microsoft Sans Serif" pitchFamily="34" charset="0"/>
                <a:cs typeface="Microsoft Sans Serif" pitchFamily="34" charset="0"/>
              </a:rPr>
            </a:br>
            <a:r>
              <a:rPr lang="en-US" sz="2000" dirty="0" smtClean="0">
                <a:latin typeface="Microsoft Sans Serif" pitchFamily="34" charset="0"/>
                <a:cs typeface="Microsoft Sans Serif" pitchFamily="34" charset="0"/>
              </a:rPr>
              <a:t>or a </a:t>
            </a:r>
            <a:r>
              <a:rPr lang="en-US" sz="2000" dirty="0">
                <a:latin typeface="Microsoft Sans Serif" pitchFamily="34" charset="0"/>
                <a:cs typeface="Microsoft Sans Serif" pitchFamily="34" charset="0"/>
              </a:rPr>
              <a:t>local OpenURL resolver </a:t>
            </a:r>
          </a:p>
          <a:p>
            <a:pPr lvl="0">
              <a:lnSpc>
                <a:spcPct val="130000"/>
              </a:lnSpc>
            </a:pPr>
            <a:r>
              <a:rPr lang="en-US" sz="2000" b="1" i="1" dirty="0">
                <a:latin typeface="Microsoft Sans Serif" pitchFamily="34" charset="0"/>
                <a:cs typeface="Microsoft Sans Serif" pitchFamily="34" charset="0"/>
              </a:rPr>
              <a:t>Borrow from another </a:t>
            </a:r>
            <a:r>
              <a:rPr lang="en-US" sz="2000" b="1" i="1" dirty="0" smtClean="0">
                <a:latin typeface="Microsoft Sans Serif" pitchFamily="34" charset="0"/>
                <a:cs typeface="Microsoft Sans Serif" pitchFamily="34" charset="0"/>
              </a:rPr>
              <a:t>library*</a:t>
            </a:r>
            <a:r>
              <a:rPr lang="en-US" sz="2000" i="1" dirty="0" smtClean="0">
                <a:latin typeface="Microsoft Sans Serif" pitchFamily="34" charset="0"/>
                <a:cs typeface="Microsoft Sans Serif" pitchFamily="34" charset="0"/>
              </a:rPr>
              <a:t/>
            </a:r>
            <a:br>
              <a:rPr lang="en-US" sz="2000" i="1" dirty="0" smtClean="0">
                <a:latin typeface="Microsoft Sans Serif" pitchFamily="34" charset="0"/>
                <a:cs typeface="Microsoft Sans Serif" pitchFamily="34" charset="0"/>
              </a:rPr>
            </a:br>
            <a:r>
              <a:rPr lang="en-US" sz="2000" dirty="0" smtClean="0">
                <a:latin typeface="Microsoft Sans Serif" pitchFamily="34" charset="0"/>
                <a:cs typeface="Microsoft Sans Serif" pitchFamily="34" charset="0"/>
              </a:rPr>
              <a:t>Built</a:t>
            </a:r>
            <a:r>
              <a:rPr lang="en-US" sz="2000" dirty="0">
                <a:latin typeface="Microsoft Sans Serif" pitchFamily="34" charset="0"/>
                <a:cs typeface="Microsoft Sans Serif" pitchFamily="34" charset="0"/>
              </a:rPr>
              <a:t>-in user-initiated interlibrary loan </a:t>
            </a:r>
            <a:endParaRPr lang="en-US" sz="2000" dirty="0" smtClean="0">
              <a:latin typeface="Microsoft Sans Serif" pitchFamily="34" charset="0"/>
              <a:cs typeface="Microsoft Sans Serif" pitchFamily="34" charset="0"/>
            </a:endParaRPr>
          </a:p>
          <a:p>
            <a:pPr lvl="0">
              <a:lnSpc>
                <a:spcPct val="130000"/>
              </a:lnSpc>
            </a:pPr>
            <a:r>
              <a:rPr lang="en-US" sz="2000" b="1" i="1" dirty="0" smtClean="0">
                <a:latin typeface="Microsoft Sans Serif" pitchFamily="34" charset="0"/>
                <a:cs typeface="Microsoft Sans Serif" pitchFamily="34" charset="0"/>
              </a:rPr>
              <a:t>Link </a:t>
            </a:r>
            <a:r>
              <a:rPr lang="en-US" sz="2000" b="1" i="1" dirty="0">
                <a:latin typeface="Microsoft Sans Serif" pitchFamily="34" charset="0"/>
                <a:cs typeface="Microsoft Sans Serif" pitchFamily="34" charset="0"/>
              </a:rPr>
              <a:t>directly to your OPAC</a:t>
            </a:r>
            <a:r>
              <a:rPr lang="en-US" sz="2000" b="1" dirty="0">
                <a:latin typeface="Microsoft Sans Serif" pitchFamily="34" charset="0"/>
                <a:cs typeface="Microsoft Sans Serif" pitchFamily="34" charset="0"/>
              </a:rPr>
              <a:t> </a:t>
            </a:r>
            <a:r>
              <a:rPr lang="en-US" sz="2000" b="1" dirty="0" smtClean="0">
                <a:latin typeface="Microsoft Sans Serif" pitchFamily="34" charset="0"/>
                <a:cs typeface="Microsoft Sans Serif" pitchFamily="34" charset="0"/>
              </a:rPr>
              <a:t> for </a:t>
            </a:r>
            <a:r>
              <a:rPr lang="en-US" sz="2000" b="1" dirty="0">
                <a:latin typeface="Microsoft Sans Serif" pitchFamily="34" charset="0"/>
                <a:cs typeface="Microsoft Sans Serif" pitchFamily="34" charset="0"/>
              </a:rPr>
              <a:t>availability</a:t>
            </a:r>
          </a:p>
          <a:p>
            <a:pPr lvl="0">
              <a:lnSpc>
                <a:spcPct val="130000"/>
              </a:lnSpc>
            </a:pPr>
            <a:r>
              <a:rPr lang="en-US" sz="2000" b="1" i="1" dirty="0">
                <a:latin typeface="Microsoft Sans Serif" pitchFamily="34" charset="0"/>
                <a:cs typeface="Microsoft Sans Serif" pitchFamily="34" charset="0"/>
              </a:rPr>
              <a:t>Buy items directly</a:t>
            </a:r>
            <a:r>
              <a:rPr lang="en-US" sz="2000" b="1" dirty="0">
                <a:latin typeface="Microsoft Sans Serif" pitchFamily="34" charset="0"/>
                <a:cs typeface="Microsoft Sans Serif" pitchFamily="34" charset="0"/>
              </a:rPr>
              <a:t> </a:t>
            </a:r>
            <a:r>
              <a:rPr lang="en-US" sz="2000" b="1" dirty="0" smtClean="0">
                <a:latin typeface="Microsoft Sans Serif" pitchFamily="34" charset="0"/>
                <a:cs typeface="Microsoft Sans Serif" pitchFamily="34" charset="0"/>
              </a:rPr>
              <a:t> from </a:t>
            </a:r>
            <a:r>
              <a:rPr lang="en-US" sz="2000" b="1" dirty="0">
                <a:latin typeface="Microsoft Sans Serif" pitchFamily="34" charset="0"/>
                <a:cs typeface="Microsoft Sans Serif" pitchFamily="34" charset="0"/>
              </a:rPr>
              <a:t>content </a:t>
            </a:r>
            <a:r>
              <a:rPr lang="en-US" sz="2000" b="1" dirty="0" smtClean="0">
                <a:latin typeface="Microsoft Sans Serif" pitchFamily="34" charset="0"/>
                <a:cs typeface="Microsoft Sans Serif" pitchFamily="34" charset="0"/>
              </a:rPr>
              <a:t>providers</a:t>
            </a:r>
          </a:p>
          <a:p>
            <a:pPr lvl="0">
              <a:lnSpc>
                <a:spcPct val="130000"/>
              </a:lnSpc>
              <a:buNone/>
            </a:pPr>
            <a:endParaRPr lang="en-US" sz="2000" b="1" dirty="0" smtClean="0">
              <a:latin typeface="Microsoft Sans Serif" pitchFamily="34" charset="0"/>
              <a:cs typeface="Microsoft Sans Serif" pitchFamily="34" charset="0"/>
            </a:endParaRPr>
          </a:p>
          <a:p>
            <a:pPr lvl="0">
              <a:lnSpc>
                <a:spcPct val="130000"/>
              </a:lnSpc>
              <a:buNone/>
            </a:pPr>
            <a:r>
              <a:rPr lang="en-US" sz="1600" dirty="0" smtClean="0">
                <a:latin typeface="Microsoft Sans Serif" pitchFamily="34" charset="0"/>
                <a:cs typeface="Microsoft Sans Serif" pitchFamily="34" charset="0"/>
              </a:rPr>
              <a:t>* </a:t>
            </a:r>
            <a:r>
              <a:rPr lang="en-US" sz="1400" dirty="0" smtClean="0">
                <a:latin typeface="Microsoft Sans Serif" pitchFamily="34" charset="0"/>
                <a:cs typeface="Microsoft Sans Serif" pitchFamily="34" charset="0"/>
              </a:rPr>
              <a:t>For libraries with an interlibrary loan subscription</a:t>
            </a:r>
            <a:endParaRPr lang="en-US" sz="1600" dirty="0" smtClean="0">
              <a:latin typeface="Microsoft Sans Serif" pitchFamily="34" charset="0"/>
              <a:cs typeface="Microsoft Sans Serif" pitchFamily="34" charset="0"/>
            </a:endParaRPr>
          </a:p>
          <a:p>
            <a:pPr lvl="0">
              <a:lnSpc>
                <a:spcPct val="130000"/>
              </a:lnSpc>
              <a:buNone/>
            </a:pPr>
            <a:endParaRPr lang="en-US" sz="2000" dirty="0">
              <a:latin typeface="Microsoft Sans Serif" pitchFamily="34" charset="0"/>
              <a:cs typeface="Microsoft Sans Serif" pitchFamily="34" charset="0"/>
            </a:endParaRPr>
          </a:p>
        </p:txBody>
      </p:sp>
    </p:spTree>
    <p:extLst>
      <p:ext uri="{BB962C8B-B14F-4D97-AF65-F5344CB8AC3E}">
        <p14:creationId xmlns:p14="http://schemas.microsoft.com/office/powerpoint/2010/main" val="187095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9700"/>
            <a:ext cx="8534400" cy="609600"/>
          </a:xfrm>
          <a:ln>
            <a:noFill/>
          </a:ln>
        </p:spPr>
        <p:txBody>
          <a:bodyPr anchor="ctr"/>
          <a:lstStyle/>
          <a:p>
            <a:r>
              <a:rPr lang="en-US" sz="3600" dirty="0" smtClean="0">
                <a:solidFill>
                  <a:schemeClr val="accent1"/>
                </a:solidFill>
              </a:rPr>
              <a:t>WorldCat knowledge base standard collections</a:t>
            </a:r>
            <a:endParaRPr lang="en-US" sz="3600" dirty="0">
              <a:solidFill>
                <a:schemeClr val="accent1"/>
              </a:solidFill>
            </a:endParaRPr>
          </a:p>
        </p:txBody>
      </p:sp>
      <p:sp>
        <p:nvSpPr>
          <p:cNvPr id="3" name="Content Placeholder 2"/>
          <p:cNvSpPr>
            <a:spLocks noGrp="1"/>
          </p:cNvSpPr>
          <p:nvPr>
            <p:ph idx="4294967295"/>
          </p:nvPr>
        </p:nvSpPr>
        <p:spPr>
          <a:xfrm>
            <a:off x="468086" y="1164771"/>
            <a:ext cx="8218714" cy="4202113"/>
          </a:xfrm>
        </p:spPr>
        <p:txBody>
          <a:bodyPr/>
          <a:lstStyle/>
          <a:p>
            <a:r>
              <a:rPr lang="en-US" dirty="0" smtClean="0"/>
              <a:t>Over 11,000 content collections from nearly 6,000 providers</a:t>
            </a:r>
          </a:p>
          <a:p>
            <a:r>
              <a:rPr lang="en-US" dirty="0" smtClean="0"/>
              <a:t>Over 50 publishers and aggregators representing 13M E books including:</a:t>
            </a:r>
          </a:p>
          <a:p>
            <a:pPr>
              <a:buNone/>
            </a:pPr>
            <a:endParaRPr lang="en-US" dirty="0" smtClean="0"/>
          </a:p>
          <a:p>
            <a:pPr>
              <a:buNone/>
            </a:pPr>
            <a:endParaRPr lang="en-US" sz="2000" dirty="0"/>
          </a:p>
        </p:txBody>
      </p:sp>
      <p:sp>
        <p:nvSpPr>
          <p:cNvPr id="5" name="Content Placeholder 2"/>
          <p:cNvSpPr txBox="1">
            <a:spLocks/>
          </p:cNvSpPr>
          <p:nvPr/>
        </p:nvSpPr>
        <p:spPr bwMode="auto">
          <a:xfrm>
            <a:off x="4648200" y="3303806"/>
            <a:ext cx="4343400" cy="3733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8125" indent="-225425" defTabSz="914400">
              <a:lnSpc>
                <a:spcPct val="120000"/>
              </a:lnSpc>
              <a:spcBef>
                <a:spcPct val="50000"/>
              </a:spcBef>
              <a:buClr>
                <a:srgbClr val="FF7600"/>
              </a:buClr>
              <a:defRPr/>
            </a:pPr>
            <a:r>
              <a:rPr lang="en-US" sz="2000" kern="0" dirty="0" err="1" smtClean="0">
                <a:solidFill>
                  <a:prstClr val="black"/>
                </a:solidFill>
                <a:latin typeface="Arial"/>
                <a:cs typeface="+mn-cs"/>
              </a:rPr>
              <a:t>Knovel</a:t>
            </a:r>
            <a:r>
              <a:rPr lang="en-US" sz="2000" kern="0" dirty="0" smtClean="0">
                <a:solidFill>
                  <a:prstClr val="black"/>
                </a:solidFill>
                <a:latin typeface="Arial"/>
                <a:cs typeface="+mn-cs"/>
              </a:rPr>
              <a:t> Library</a:t>
            </a:r>
          </a:p>
          <a:p>
            <a:pPr marL="238125" indent="-225425" defTabSz="914400">
              <a:lnSpc>
                <a:spcPct val="120000"/>
              </a:lnSpc>
              <a:spcBef>
                <a:spcPct val="50000"/>
              </a:spcBef>
              <a:buClr>
                <a:srgbClr val="FF7600"/>
              </a:buClr>
              <a:defRPr/>
            </a:pPr>
            <a:r>
              <a:rPr lang="en-US" sz="2000" kern="0" dirty="0" smtClean="0">
                <a:solidFill>
                  <a:prstClr val="black"/>
                </a:solidFill>
                <a:latin typeface="Arial"/>
                <a:cs typeface="+mn-cs"/>
              </a:rPr>
              <a:t>Safari Books Online</a:t>
            </a:r>
          </a:p>
          <a:p>
            <a:pPr marL="238125" indent="-225425" defTabSz="914400">
              <a:lnSpc>
                <a:spcPct val="120000"/>
              </a:lnSpc>
              <a:spcBef>
                <a:spcPct val="50000"/>
              </a:spcBef>
              <a:buClr>
                <a:srgbClr val="FF7600"/>
              </a:buClr>
              <a:defRPr/>
            </a:pPr>
            <a:r>
              <a:rPr lang="en-US" sz="2000" kern="0" dirty="0" smtClean="0">
                <a:solidFill>
                  <a:prstClr val="black"/>
                </a:solidFill>
                <a:latin typeface="Arial"/>
                <a:cs typeface="+mn-cs"/>
              </a:rPr>
              <a:t>Springer</a:t>
            </a:r>
          </a:p>
          <a:p>
            <a:pPr marL="238125" indent="-225425" defTabSz="914400">
              <a:lnSpc>
                <a:spcPct val="120000"/>
              </a:lnSpc>
              <a:spcBef>
                <a:spcPct val="50000"/>
              </a:spcBef>
              <a:buClr>
                <a:srgbClr val="FF7600"/>
              </a:buClr>
              <a:defRPr/>
            </a:pPr>
            <a:r>
              <a:rPr lang="en-US" sz="2000" kern="0" dirty="0" err="1" smtClean="0">
                <a:solidFill>
                  <a:prstClr val="black"/>
                </a:solidFill>
                <a:latin typeface="Arial"/>
                <a:cs typeface="+mn-cs"/>
              </a:rPr>
              <a:t>Informa</a:t>
            </a:r>
            <a:r>
              <a:rPr lang="en-US" sz="2000" kern="0" dirty="0" smtClean="0">
                <a:solidFill>
                  <a:prstClr val="black"/>
                </a:solidFill>
                <a:latin typeface="Arial"/>
                <a:cs typeface="+mn-cs"/>
              </a:rPr>
              <a:t> Taylor &amp; Francis </a:t>
            </a:r>
          </a:p>
          <a:p>
            <a:pPr marL="238125" indent="-225425" defTabSz="914400">
              <a:lnSpc>
                <a:spcPct val="120000"/>
              </a:lnSpc>
              <a:spcBef>
                <a:spcPct val="50000"/>
              </a:spcBef>
              <a:buClr>
                <a:srgbClr val="FF7600"/>
              </a:buClr>
              <a:defRPr/>
            </a:pPr>
            <a:r>
              <a:rPr lang="en-US" sz="2000" kern="0" dirty="0" smtClean="0">
                <a:solidFill>
                  <a:prstClr val="black"/>
                </a:solidFill>
                <a:latin typeface="Arial"/>
                <a:cs typeface="+mn-cs"/>
              </a:rPr>
              <a:t>Wiley </a:t>
            </a:r>
          </a:p>
          <a:p>
            <a:pPr marL="238125" indent="-225425" defTabSz="914400">
              <a:lnSpc>
                <a:spcPct val="120000"/>
              </a:lnSpc>
              <a:spcBef>
                <a:spcPct val="50000"/>
              </a:spcBef>
              <a:buClr>
                <a:srgbClr val="FF7600"/>
              </a:buClr>
              <a:buFont typeface="Arial" pitchFamily="34" charset="0"/>
              <a:buChar char="•"/>
              <a:defRPr/>
            </a:pPr>
            <a:endParaRPr lang="en-US" sz="2000" b="1" kern="0" dirty="0">
              <a:solidFill>
                <a:prstClr val="black"/>
              </a:solidFill>
              <a:latin typeface="Arial"/>
              <a:cs typeface="+mn-cs"/>
            </a:endParaRPr>
          </a:p>
        </p:txBody>
      </p:sp>
      <p:sp>
        <p:nvSpPr>
          <p:cNvPr id="6" name="Content Placeholder 2"/>
          <p:cNvSpPr txBox="1">
            <a:spLocks/>
          </p:cNvSpPr>
          <p:nvPr/>
        </p:nvSpPr>
        <p:spPr bwMode="auto">
          <a:xfrm>
            <a:off x="1447800" y="3303806"/>
            <a:ext cx="2819400" cy="42021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8125" indent="-225425" defTabSz="914400">
              <a:lnSpc>
                <a:spcPct val="120000"/>
              </a:lnSpc>
              <a:spcBef>
                <a:spcPct val="50000"/>
              </a:spcBef>
              <a:buClr>
                <a:srgbClr val="FF7600"/>
              </a:buClr>
              <a:defRPr/>
            </a:pPr>
            <a:r>
              <a:rPr lang="en-US" sz="2000" kern="0" dirty="0" smtClean="0">
                <a:solidFill>
                  <a:prstClr val="black"/>
                </a:solidFill>
                <a:latin typeface="Arial"/>
                <a:cs typeface="+mn-cs"/>
              </a:rPr>
              <a:t>Books24x7 </a:t>
            </a:r>
          </a:p>
          <a:p>
            <a:pPr marL="238125" indent="-225425" defTabSz="914400">
              <a:lnSpc>
                <a:spcPct val="120000"/>
              </a:lnSpc>
              <a:spcBef>
                <a:spcPct val="50000"/>
              </a:spcBef>
              <a:buClr>
                <a:srgbClr val="FF7600"/>
              </a:buClr>
              <a:defRPr/>
            </a:pPr>
            <a:r>
              <a:rPr lang="en-US" sz="2000" kern="0" dirty="0" err="1" smtClean="0">
                <a:solidFill>
                  <a:prstClr val="black"/>
                </a:solidFill>
                <a:latin typeface="Arial"/>
                <a:cs typeface="+mn-cs"/>
              </a:rPr>
              <a:t>DawsonEra</a:t>
            </a:r>
            <a:endParaRPr lang="en-US" sz="2000" kern="0" dirty="0" smtClean="0">
              <a:solidFill>
                <a:prstClr val="black"/>
              </a:solidFill>
              <a:latin typeface="Arial"/>
              <a:cs typeface="+mn-cs"/>
            </a:endParaRPr>
          </a:p>
          <a:p>
            <a:pPr marL="238125" indent="-225425" defTabSz="914400">
              <a:lnSpc>
                <a:spcPct val="120000"/>
              </a:lnSpc>
              <a:spcBef>
                <a:spcPct val="50000"/>
              </a:spcBef>
              <a:buClr>
                <a:srgbClr val="FF7600"/>
              </a:buClr>
              <a:defRPr/>
            </a:pPr>
            <a:r>
              <a:rPr lang="en-US" sz="2000" kern="0" dirty="0" err="1" smtClean="0">
                <a:solidFill>
                  <a:prstClr val="black"/>
                </a:solidFill>
                <a:latin typeface="Arial"/>
                <a:cs typeface="+mn-cs"/>
              </a:rPr>
              <a:t>Ebook</a:t>
            </a:r>
            <a:r>
              <a:rPr lang="en-US" sz="2000" kern="0" dirty="0" smtClean="0">
                <a:solidFill>
                  <a:prstClr val="black"/>
                </a:solidFill>
                <a:latin typeface="Arial"/>
                <a:cs typeface="+mn-cs"/>
              </a:rPr>
              <a:t> Library (EBL)</a:t>
            </a:r>
          </a:p>
          <a:p>
            <a:pPr marL="238125" indent="-225425" defTabSz="914400">
              <a:lnSpc>
                <a:spcPct val="120000"/>
              </a:lnSpc>
              <a:spcBef>
                <a:spcPct val="50000"/>
              </a:spcBef>
              <a:buClr>
                <a:srgbClr val="FF7600"/>
              </a:buClr>
              <a:defRPr/>
            </a:pPr>
            <a:r>
              <a:rPr lang="en-US" sz="2000" kern="0" dirty="0" smtClean="0">
                <a:solidFill>
                  <a:prstClr val="black"/>
                </a:solidFill>
                <a:latin typeface="Arial"/>
                <a:cs typeface="+mn-cs"/>
              </a:rPr>
              <a:t>EBSCO </a:t>
            </a:r>
          </a:p>
          <a:p>
            <a:pPr marL="238125" indent="-225425" defTabSz="914400">
              <a:lnSpc>
                <a:spcPct val="120000"/>
              </a:lnSpc>
              <a:spcBef>
                <a:spcPct val="50000"/>
              </a:spcBef>
              <a:buClr>
                <a:srgbClr val="FF7600"/>
              </a:buClr>
              <a:defRPr/>
            </a:pPr>
            <a:r>
              <a:rPr lang="en-US" sz="2000" kern="0" dirty="0" err="1" smtClean="0">
                <a:solidFill>
                  <a:prstClr val="black"/>
                </a:solidFill>
                <a:latin typeface="Arial"/>
                <a:cs typeface="+mn-cs"/>
              </a:rPr>
              <a:t>ebrary</a:t>
            </a:r>
            <a:endParaRPr lang="en-US" sz="2000" kern="0" dirty="0" smtClean="0">
              <a:solidFill>
                <a:prstClr val="black"/>
              </a:solidFill>
              <a:latin typeface="Arial"/>
              <a:cs typeface="+mn-cs"/>
            </a:endParaRPr>
          </a:p>
          <a:p>
            <a:pPr marL="238125" indent="-225425" defTabSz="914400">
              <a:lnSpc>
                <a:spcPct val="120000"/>
              </a:lnSpc>
              <a:spcBef>
                <a:spcPct val="50000"/>
              </a:spcBef>
              <a:buClr>
                <a:srgbClr val="FF7600"/>
              </a:buClr>
              <a:defRPr/>
            </a:pPr>
            <a:r>
              <a:rPr lang="en-US" sz="2000" kern="0" dirty="0" smtClean="0">
                <a:solidFill>
                  <a:prstClr val="black"/>
                </a:solidFill>
                <a:latin typeface="Arial"/>
                <a:cs typeface="+mn-cs"/>
              </a:rPr>
              <a:t>Ingram </a:t>
            </a:r>
            <a:r>
              <a:rPr lang="en-US" sz="2000" kern="0" dirty="0" err="1" smtClean="0">
                <a:solidFill>
                  <a:prstClr val="black"/>
                </a:solidFill>
                <a:latin typeface="Arial"/>
                <a:cs typeface="+mn-cs"/>
              </a:rPr>
              <a:t>MyiLibrary</a:t>
            </a:r>
            <a:endParaRPr lang="en-US" sz="2000" kern="0" dirty="0" smtClean="0">
              <a:solidFill>
                <a:prstClr val="black"/>
              </a:solidFill>
              <a:latin typeface="Arial"/>
              <a:cs typeface="+mn-cs"/>
            </a:endParaRPr>
          </a:p>
          <a:p>
            <a:pPr marL="238125" indent="-225425" defTabSz="914400">
              <a:lnSpc>
                <a:spcPct val="120000"/>
              </a:lnSpc>
              <a:spcBef>
                <a:spcPct val="50000"/>
              </a:spcBef>
              <a:buClr>
                <a:srgbClr val="FF7600"/>
              </a:buClr>
              <a:buFont typeface="Arial" pitchFamily="34" charset="0"/>
              <a:buChar char="•"/>
              <a:defRPr/>
            </a:pPr>
            <a:endParaRPr lang="en-US" sz="2000" b="1" kern="0" dirty="0">
              <a:solidFill>
                <a:prstClr val="black"/>
              </a:solidFill>
              <a:latin typeface="Arial"/>
              <a:cs typeface="+mn-cs"/>
            </a:endParaRPr>
          </a:p>
        </p:txBody>
      </p:sp>
      <p:sp>
        <p:nvSpPr>
          <p:cNvPr id="7" name="Title Placeholder 1"/>
          <p:cNvSpPr txBox="1">
            <a:spLocks/>
          </p:cNvSpPr>
          <p:nvPr/>
        </p:nvSpPr>
        <p:spPr>
          <a:xfrm>
            <a:off x="-115448" y="-94465"/>
            <a:ext cx="9382767" cy="969496"/>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Calibri Light"/>
              <a:ea typeface="+mj-ea"/>
              <a:cs typeface="Calibri Light"/>
            </a:endParaRPr>
          </a:p>
        </p:txBody>
      </p:sp>
    </p:spTree>
    <p:extLst>
      <p:ext uri="{BB962C8B-B14F-4D97-AF65-F5344CB8AC3E}">
        <p14:creationId xmlns:p14="http://schemas.microsoft.com/office/powerpoint/2010/main" val="271038870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127" descr="OCLC_Logo_V_Color_Tag.png"/>
          <p:cNvPicPr>
            <a:picLocks noChangeAspect="1"/>
          </p:cNvPicPr>
          <p:nvPr/>
        </p:nvPicPr>
        <p:blipFill>
          <a:blip r:embed="rId3" cstate="print"/>
          <a:srcRect l="14851" t="11428" r="10895" b="31429"/>
          <a:stretch>
            <a:fillRect/>
          </a:stretch>
        </p:blipFill>
        <p:spPr>
          <a:xfrm>
            <a:off x="4026040" y="4151460"/>
            <a:ext cx="1124553" cy="899642"/>
          </a:xfrm>
          <a:prstGeom prst="rect">
            <a:avLst/>
          </a:prstGeom>
          <a:noFill/>
          <a:ln>
            <a:noFill/>
          </a:ln>
        </p:spPr>
      </p:pic>
      <p:grpSp>
        <p:nvGrpSpPr>
          <p:cNvPr id="2" name="Group 131"/>
          <p:cNvGrpSpPr/>
          <p:nvPr/>
        </p:nvGrpSpPr>
        <p:grpSpPr>
          <a:xfrm>
            <a:off x="5900060" y="3968506"/>
            <a:ext cx="1230080" cy="1201208"/>
            <a:chOff x="5595260" y="3589946"/>
            <a:chExt cx="1230080" cy="1201208"/>
          </a:xfrm>
        </p:grpSpPr>
        <p:pic>
          <p:nvPicPr>
            <p:cNvPr id="2054" name="Picture 6"/>
            <p:cNvPicPr>
              <a:picLocks noChangeAspect="1" noChangeArrowheads="1"/>
            </p:cNvPicPr>
            <p:nvPr/>
          </p:nvPicPr>
          <p:blipFill>
            <a:blip r:embed="rId4" cstate="print"/>
            <a:srcRect/>
            <a:stretch>
              <a:fillRect/>
            </a:stretch>
          </p:blipFill>
          <p:spPr bwMode="auto">
            <a:xfrm>
              <a:off x="5852478" y="3589946"/>
              <a:ext cx="715645" cy="652330"/>
            </a:xfrm>
            <a:prstGeom prst="rect">
              <a:avLst/>
            </a:prstGeom>
            <a:noFill/>
            <a:ln w="9525">
              <a:noFill/>
              <a:miter lim="800000"/>
              <a:headEnd/>
              <a:tailEnd/>
            </a:ln>
          </p:spPr>
        </p:pic>
        <p:sp>
          <p:nvSpPr>
            <p:cNvPr id="127" name="TextBox 126"/>
            <p:cNvSpPr txBox="1"/>
            <p:nvPr/>
          </p:nvSpPr>
          <p:spPr>
            <a:xfrm>
              <a:off x="5595260" y="4250108"/>
              <a:ext cx="1230080" cy="541046"/>
            </a:xfrm>
            <a:prstGeom prst="rect">
              <a:avLst/>
            </a:prstGeom>
            <a:noFill/>
          </p:spPr>
          <p:txBody>
            <a:bodyPr wrap="none" rtlCol="0">
              <a:spAutoFit/>
            </a:bodyPr>
            <a:lstStyle/>
            <a:p>
              <a:pPr algn="ctr">
                <a:lnSpc>
                  <a:spcPct val="80000"/>
                </a:lnSpc>
              </a:pPr>
              <a:r>
                <a:rPr lang="en-US" b="1" dirty="0" smtClean="0">
                  <a:solidFill>
                    <a:srgbClr val="0070C0"/>
                  </a:solidFill>
                </a:rPr>
                <a:t>knowledge</a:t>
              </a:r>
              <a:br>
                <a:rPr lang="en-US" b="1" dirty="0" smtClean="0">
                  <a:solidFill>
                    <a:srgbClr val="0070C0"/>
                  </a:solidFill>
                </a:rPr>
              </a:br>
              <a:r>
                <a:rPr lang="en-US" b="1" dirty="0" smtClean="0">
                  <a:solidFill>
                    <a:srgbClr val="0070C0"/>
                  </a:solidFill>
                </a:rPr>
                <a:t>base</a:t>
              </a:r>
              <a:endParaRPr lang="en-US" b="1" dirty="0">
                <a:solidFill>
                  <a:srgbClr val="0070C0"/>
                </a:solidFill>
              </a:endParaRPr>
            </a:p>
          </p:txBody>
        </p:sp>
      </p:grpSp>
      <p:grpSp>
        <p:nvGrpSpPr>
          <p:cNvPr id="3" name="Group 40"/>
          <p:cNvGrpSpPr/>
          <p:nvPr/>
        </p:nvGrpSpPr>
        <p:grpSpPr>
          <a:xfrm>
            <a:off x="5935054" y="1728000"/>
            <a:ext cx="1066800" cy="859918"/>
            <a:chOff x="3971925" y="3978742"/>
            <a:chExt cx="1219201" cy="982764"/>
          </a:xfrm>
          <a:solidFill>
            <a:srgbClr val="455560"/>
          </a:solidFill>
        </p:grpSpPr>
        <p:grpSp>
          <p:nvGrpSpPr>
            <p:cNvPr id="4" name="Group 35"/>
            <p:cNvGrpSpPr/>
            <p:nvPr/>
          </p:nvGrpSpPr>
          <p:grpSpPr>
            <a:xfrm>
              <a:off x="3971925" y="3978742"/>
              <a:ext cx="1219201" cy="982764"/>
              <a:chOff x="1398762" y="3731133"/>
              <a:chExt cx="1756373" cy="1415763"/>
            </a:xfrm>
            <a:grpFill/>
          </p:grpSpPr>
          <p:sp>
            <p:nvSpPr>
              <p:cNvPr id="24" name="Isosceles Triangle 23"/>
              <p:cNvSpPr/>
              <p:nvPr/>
            </p:nvSpPr>
            <p:spPr>
              <a:xfrm>
                <a:off x="1515452" y="3731133"/>
                <a:ext cx="1522993" cy="361297"/>
              </a:xfrm>
              <a:prstGeom prst="triangle">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25" name="TextBox 24"/>
              <p:cNvSpPr txBox="1"/>
              <p:nvPr/>
            </p:nvSpPr>
            <p:spPr>
              <a:xfrm>
                <a:off x="1478136" y="4891376"/>
                <a:ext cx="1597625" cy="106137"/>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sp>
            <p:nvSpPr>
              <p:cNvPr id="26" name="TextBox 25"/>
              <p:cNvSpPr txBox="1"/>
              <p:nvPr/>
            </p:nvSpPr>
            <p:spPr>
              <a:xfrm>
                <a:off x="1468738" y="4141024"/>
                <a:ext cx="1616421" cy="86943"/>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nvGrpSpPr>
              <p:cNvPr id="5" name="Group 32"/>
              <p:cNvGrpSpPr/>
              <p:nvPr/>
            </p:nvGrpSpPr>
            <p:grpSpPr>
              <a:xfrm>
                <a:off x="1511806" y="4273653"/>
                <a:ext cx="1530284" cy="674066"/>
                <a:chOff x="1504927" y="4273653"/>
                <a:chExt cx="1530284" cy="735448"/>
              </a:xfrm>
              <a:grpFill/>
            </p:grpSpPr>
            <p:grpSp>
              <p:nvGrpSpPr>
                <p:cNvPr id="6" name="Group 28"/>
                <p:cNvGrpSpPr/>
                <p:nvPr/>
              </p:nvGrpSpPr>
              <p:grpSpPr>
                <a:xfrm>
                  <a:off x="1504927" y="4273653"/>
                  <a:ext cx="295991" cy="735448"/>
                  <a:chOff x="1504927" y="4273653"/>
                  <a:chExt cx="295991" cy="735448"/>
                </a:xfrm>
                <a:grpFill/>
              </p:grpSpPr>
              <p:sp>
                <p:nvSpPr>
                  <p:cNvPr id="39" name="Rectangle 6"/>
                  <p:cNvSpPr/>
                  <p:nvPr/>
                </p:nvSpPr>
                <p:spPr>
                  <a:xfrm>
                    <a:off x="1555445"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40" name="TextBox 39"/>
                  <p:cNvSpPr txBox="1"/>
                  <p:nvPr/>
                </p:nvSpPr>
                <p:spPr>
                  <a:xfrm>
                    <a:off x="1504927"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10" name="Group 29"/>
                <p:cNvGrpSpPr/>
                <p:nvPr/>
              </p:nvGrpSpPr>
              <p:grpSpPr>
                <a:xfrm>
                  <a:off x="1916358" y="4273653"/>
                  <a:ext cx="295991" cy="735448"/>
                  <a:chOff x="1901770" y="4273653"/>
                  <a:chExt cx="295991" cy="735448"/>
                </a:xfrm>
                <a:grpFill/>
              </p:grpSpPr>
              <p:sp>
                <p:nvSpPr>
                  <p:cNvPr id="37" name="Rectangle 8"/>
                  <p:cNvSpPr/>
                  <p:nvPr/>
                </p:nvSpPr>
                <p:spPr>
                  <a:xfrm>
                    <a:off x="1952288"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38" name="TextBox 37"/>
                  <p:cNvSpPr txBox="1"/>
                  <p:nvPr/>
                </p:nvSpPr>
                <p:spPr>
                  <a:xfrm>
                    <a:off x="1901770"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12" name="Group 30"/>
                <p:cNvGrpSpPr/>
                <p:nvPr/>
              </p:nvGrpSpPr>
              <p:grpSpPr>
                <a:xfrm>
                  <a:off x="2327789" y="4273653"/>
                  <a:ext cx="295991" cy="735448"/>
                  <a:chOff x="2363501" y="4273653"/>
                  <a:chExt cx="295991" cy="735448"/>
                </a:xfrm>
                <a:grpFill/>
              </p:grpSpPr>
              <p:sp>
                <p:nvSpPr>
                  <p:cNvPr id="35" name="Rectangle 7"/>
                  <p:cNvSpPr/>
                  <p:nvPr/>
                </p:nvSpPr>
                <p:spPr>
                  <a:xfrm>
                    <a:off x="2414019"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36" name="TextBox 35"/>
                  <p:cNvSpPr txBox="1"/>
                  <p:nvPr/>
                </p:nvSpPr>
                <p:spPr>
                  <a:xfrm>
                    <a:off x="2363501"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13" name="Group 31"/>
                <p:cNvGrpSpPr/>
                <p:nvPr/>
              </p:nvGrpSpPr>
              <p:grpSpPr>
                <a:xfrm>
                  <a:off x="2739220" y="4273653"/>
                  <a:ext cx="295991" cy="730921"/>
                  <a:chOff x="2739220" y="4273653"/>
                  <a:chExt cx="295991" cy="730921"/>
                </a:xfrm>
                <a:grpFill/>
              </p:grpSpPr>
              <p:sp>
                <p:nvSpPr>
                  <p:cNvPr id="33" name="Rectangle 32"/>
                  <p:cNvSpPr/>
                  <p:nvPr/>
                </p:nvSpPr>
                <p:spPr>
                  <a:xfrm>
                    <a:off x="2789738" y="4322713"/>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34" name="TextBox 33"/>
                  <p:cNvSpPr txBox="1"/>
                  <p:nvPr/>
                </p:nvSpPr>
                <p:spPr>
                  <a:xfrm>
                    <a:off x="2739220"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sp>
            <p:nvSpPr>
              <p:cNvPr id="28" name="TextBox 27"/>
              <p:cNvSpPr txBox="1"/>
              <p:nvPr/>
            </p:nvSpPr>
            <p:spPr>
              <a:xfrm>
                <a:off x="1398762" y="5045285"/>
                <a:ext cx="1756373" cy="101611"/>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14" name="Group 35"/>
            <p:cNvGrpSpPr/>
            <p:nvPr/>
          </p:nvGrpSpPr>
          <p:grpSpPr>
            <a:xfrm>
              <a:off x="3971925" y="3978742"/>
              <a:ext cx="1219201" cy="982764"/>
              <a:chOff x="1398762" y="3731133"/>
              <a:chExt cx="1756373" cy="1415763"/>
            </a:xfrm>
            <a:grpFill/>
          </p:grpSpPr>
          <p:sp>
            <p:nvSpPr>
              <p:cNvPr id="7" name="Isosceles Triangle 6"/>
              <p:cNvSpPr/>
              <p:nvPr/>
            </p:nvSpPr>
            <p:spPr>
              <a:xfrm>
                <a:off x="1515452" y="3731133"/>
                <a:ext cx="1522993" cy="361297"/>
              </a:xfrm>
              <a:prstGeom prst="triangle">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8" name="TextBox 7"/>
              <p:cNvSpPr txBox="1"/>
              <p:nvPr/>
            </p:nvSpPr>
            <p:spPr>
              <a:xfrm>
                <a:off x="1478136" y="4891376"/>
                <a:ext cx="1597625" cy="106137"/>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sp>
            <p:nvSpPr>
              <p:cNvPr id="9" name="TextBox 8"/>
              <p:cNvSpPr txBox="1"/>
              <p:nvPr/>
            </p:nvSpPr>
            <p:spPr>
              <a:xfrm>
                <a:off x="1468738" y="4141024"/>
                <a:ext cx="1616421" cy="86943"/>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nvGrpSpPr>
              <p:cNvPr id="15" name="Group 32"/>
              <p:cNvGrpSpPr/>
              <p:nvPr/>
            </p:nvGrpSpPr>
            <p:grpSpPr>
              <a:xfrm>
                <a:off x="1511806" y="4273653"/>
                <a:ext cx="1530284" cy="674066"/>
                <a:chOff x="1504927" y="4273653"/>
                <a:chExt cx="1530284" cy="735448"/>
              </a:xfrm>
              <a:grpFill/>
            </p:grpSpPr>
            <p:grpSp>
              <p:nvGrpSpPr>
                <p:cNvPr id="27" name="Group 28"/>
                <p:cNvGrpSpPr/>
                <p:nvPr/>
              </p:nvGrpSpPr>
              <p:grpSpPr>
                <a:xfrm>
                  <a:off x="1504927" y="4273653"/>
                  <a:ext cx="295991" cy="735448"/>
                  <a:chOff x="1504927" y="4273653"/>
                  <a:chExt cx="295991" cy="735448"/>
                </a:xfrm>
                <a:grpFill/>
              </p:grpSpPr>
              <p:sp>
                <p:nvSpPr>
                  <p:cNvPr id="22" name="Rectangle 21"/>
                  <p:cNvSpPr/>
                  <p:nvPr/>
                </p:nvSpPr>
                <p:spPr>
                  <a:xfrm>
                    <a:off x="1555445"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23" name="TextBox 22"/>
                  <p:cNvSpPr txBox="1"/>
                  <p:nvPr/>
                </p:nvSpPr>
                <p:spPr>
                  <a:xfrm>
                    <a:off x="1504927"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9" name="Group 29"/>
                <p:cNvGrpSpPr/>
                <p:nvPr/>
              </p:nvGrpSpPr>
              <p:grpSpPr>
                <a:xfrm>
                  <a:off x="1916358" y="4273653"/>
                  <a:ext cx="295991" cy="735448"/>
                  <a:chOff x="1901770" y="4273653"/>
                  <a:chExt cx="295991" cy="735448"/>
                </a:xfrm>
                <a:grpFill/>
              </p:grpSpPr>
              <p:sp>
                <p:nvSpPr>
                  <p:cNvPr id="20" name="Rectangle 19"/>
                  <p:cNvSpPr/>
                  <p:nvPr/>
                </p:nvSpPr>
                <p:spPr>
                  <a:xfrm>
                    <a:off x="1952288"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21" name="TextBox 20"/>
                  <p:cNvSpPr txBox="1"/>
                  <p:nvPr/>
                </p:nvSpPr>
                <p:spPr>
                  <a:xfrm>
                    <a:off x="1901770"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30" name="Group 30"/>
                <p:cNvGrpSpPr/>
                <p:nvPr/>
              </p:nvGrpSpPr>
              <p:grpSpPr>
                <a:xfrm>
                  <a:off x="2327789" y="4273653"/>
                  <a:ext cx="295991" cy="735448"/>
                  <a:chOff x="2363501" y="4273653"/>
                  <a:chExt cx="295991" cy="735448"/>
                </a:xfrm>
                <a:grpFill/>
              </p:grpSpPr>
              <p:sp>
                <p:nvSpPr>
                  <p:cNvPr id="18" name="Rectangle 7"/>
                  <p:cNvSpPr/>
                  <p:nvPr/>
                </p:nvSpPr>
                <p:spPr>
                  <a:xfrm>
                    <a:off x="2414019"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19" name="TextBox 18"/>
                  <p:cNvSpPr txBox="1"/>
                  <p:nvPr/>
                </p:nvSpPr>
                <p:spPr>
                  <a:xfrm>
                    <a:off x="2363501"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31" name="Group 31"/>
                <p:cNvGrpSpPr/>
                <p:nvPr/>
              </p:nvGrpSpPr>
              <p:grpSpPr>
                <a:xfrm>
                  <a:off x="2739220" y="4273653"/>
                  <a:ext cx="295991" cy="730921"/>
                  <a:chOff x="2739220" y="4273653"/>
                  <a:chExt cx="295991" cy="730921"/>
                </a:xfrm>
                <a:grpFill/>
              </p:grpSpPr>
              <p:sp>
                <p:nvSpPr>
                  <p:cNvPr id="16" name="Rectangle 15"/>
                  <p:cNvSpPr/>
                  <p:nvPr/>
                </p:nvSpPr>
                <p:spPr>
                  <a:xfrm>
                    <a:off x="2789738" y="4322713"/>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17" name="TextBox 16"/>
                  <p:cNvSpPr txBox="1"/>
                  <p:nvPr/>
                </p:nvSpPr>
                <p:spPr>
                  <a:xfrm>
                    <a:off x="2739220"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sp>
            <p:nvSpPr>
              <p:cNvPr id="11" name="TextBox 10"/>
              <p:cNvSpPr txBox="1"/>
              <p:nvPr/>
            </p:nvSpPr>
            <p:spPr>
              <a:xfrm>
                <a:off x="1398762" y="5045285"/>
                <a:ext cx="1756373" cy="101611"/>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grpSp>
        <p:nvGrpSpPr>
          <p:cNvPr id="2048" name="Group 45"/>
          <p:cNvGrpSpPr/>
          <p:nvPr/>
        </p:nvGrpSpPr>
        <p:grpSpPr>
          <a:xfrm>
            <a:off x="4745813" y="1728000"/>
            <a:ext cx="1066800" cy="859918"/>
            <a:chOff x="3971925" y="3978742"/>
            <a:chExt cx="1219201" cy="982764"/>
          </a:xfrm>
          <a:solidFill>
            <a:srgbClr val="455560"/>
          </a:solidFill>
        </p:grpSpPr>
        <p:grpSp>
          <p:nvGrpSpPr>
            <p:cNvPr id="2049" name="Group 35"/>
            <p:cNvGrpSpPr/>
            <p:nvPr/>
          </p:nvGrpSpPr>
          <p:grpSpPr>
            <a:xfrm>
              <a:off x="3971925" y="3978742"/>
              <a:ext cx="1219201" cy="982764"/>
              <a:chOff x="1398762" y="3731133"/>
              <a:chExt cx="1756373" cy="1415763"/>
            </a:xfrm>
            <a:grpFill/>
          </p:grpSpPr>
          <p:sp>
            <p:nvSpPr>
              <p:cNvPr id="66" name="Isosceles Triangle 65"/>
              <p:cNvSpPr/>
              <p:nvPr/>
            </p:nvSpPr>
            <p:spPr>
              <a:xfrm>
                <a:off x="1515452" y="3731133"/>
                <a:ext cx="1522993" cy="361297"/>
              </a:xfrm>
              <a:prstGeom prst="triangle">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67" name="TextBox 66"/>
              <p:cNvSpPr txBox="1"/>
              <p:nvPr/>
            </p:nvSpPr>
            <p:spPr>
              <a:xfrm>
                <a:off x="1478136" y="4891376"/>
                <a:ext cx="1597625" cy="106137"/>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sp>
            <p:nvSpPr>
              <p:cNvPr id="68" name="TextBox 67"/>
              <p:cNvSpPr txBox="1"/>
              <p:nvPr/>
            </p:nvSpPr>
            <p:spPr>
              <a:xfrm>
                <a:off x="1468738" y="4141024"/>
                <a:ext cx="1616421" cy="86943"/>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nvGrpSpPr>
              <p:cNvPr id="2050" name="Group 32"/>
              <p:cNvGrpSpPr/>
              <p:nvPr/>
            </p:nvGrpSpPr>
            <p:grpSpPr>
              <a:xfrm>
                <a:off x="1511806" y="4273653"/>
                <a:ext cx="1530284" cy="674066"/>
                <a:chOff x="1504927" y="4273653"/>
                <a:chExt cx="1530284" cy="735448"/>
              </a:xfrm>
              <a:grpFill/>
            </p:grpSpPr>
            <p:grpSp>
              <p:nvGrpSpPr>
                <p:cNvPr id="2051" name="Group 70"/>
                <p:cNvGrpSpPr/>
                <p:nvPr/>
              </p:nvGrpSpPr>
              <p:grpSpPr>
                <a:xfrm>
                  <a:off x="1504927" y="4273653"/>
                  <a:ext cx="295991" cy="735448"/>
                  <a:chOff x="1504927" y="4273653"/>
                  <a:chExt cx="295991" cy="735448"/>
                </a:xfrm>
                <a:grpFill/>
              </p:grpSpPr>
              <p:sp>
                <p:nvSpPr>
                  <p:cNvPr id="81" name="Rectangle 6"/>
                  <p:cNvSpPr/>
                  <p:nvPr/>
                </p:nvSpPr>
                <p:spPr>
                  <a:xfrm>
                    <a:off x="1555445"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82" name="TextBox 81"/>
                  <p:cNvSpPr txBox="1"/>
                  <p:nvPr/>
                </p:nvSpPr>
                <p:spPr>
                  <a:xfrm>
                    <a:off x="1504927"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52" name="Group 71"/>
                <p:cNvGrpSpPr/>
                <p:nvPr/>
              </p:nvGrpSpPr>
              <p:grpSpPr>
                <a:xfrm>
                  <a:off x="1916358" y="4273653"/>
                  <a:ext cx="295991" cy="735448"/>
                  <a:chOff x="1901770" y="4273653"/>
                  <a:chExt cx="295991" cy="735448"/>
                </a:xfrm>
                <a:grpFill/>
              </p:grpSpPr>
              <p:sp>
                <p:nvSpPr>
                  <p:cNvPr id="79" name="Rectangle 8"/>
                  <p:cNvSpPr/>
                  <p:nvPr/>
                </p:nvSpPr>
                <p:spPr>
                  <a:xfrm>
                    <a:off x="1952288"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80" name="TextBox 79"/>
                  <p:cNvSpPr txBox="1"/>
                  <p:nvPr/>
                </p:nvSpPr>
                <p:spPr>
                  <a:xfrm>
                    <a:off x="1901770"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55" name="Group 72"/>
                <p:cNvGrpSpPr/>
                <p:nvPr/>
              </p:nvGrpSpPr>
              <p:grpSpPr>
                <a:xfrm>
                  <a:off x="2327789" y="4273653"/>
                  <a:ext cx="295991" cy="735448"/>
                  <a:chOff x="2363501" y="4273653"/>
                  <a:chExt cx="295991" cy="735448"/>
                </a:xfrm>
                <a:grpFill/>
              </p:grpSpPr>
              <p:sp>
                <p:nvSpPr>
                  <p:cNvPr id="77" name="Rectangle 7"/>
                  <p:cNvSpPr/>
                  <p:nvPr/>
                </p:nvSpPr>
                <p:spPr>
                  <a:xfrm>
                    <a:off x="2414019"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78" name="TextBox 77"/>
                  <p:cNvSpPr txBox="1"/>
                  <p:nvPr/>
                </p:nvSpPr>
                <p:spPr>
                  <a:xfrm>
                    <a:off x="2363501"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56" name="Group 73"/>
                <p:cNvGrpSpPr/>
                <p:nvPr/>
              </p:nvGrpSpPr>
              <p:grpSpPr>
                <a:xfrm>
                  <a:off x="2739220" y="4273653"/>
                  <a:ext cx="295991" cy="730921"/>
                  <a:chOff x="2739220" y="4273653"/>
                  <a:chExt cx="295991" cy="730921"/>
                </a:xfrm>
                <a:grpFill/>
              </p:grpSpPr>
              <p:sp>
                <p:nvSpPr>
                  <p:cNvPr id="75" name="Rectangle 74"/>
                  <p:cNvSpPr/>
                  <p:nvPr/>
                </p:nvSpPr>
                <p:spPr>
                  <a:xfrm>
                    <a:off x="2789738" y="4322713"/>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76" name="TextBox 75"/>
                  <p:cNvSpPr txBox="1"/>
                  <p:nvPr/>
                </p:nvSpPr>
                <p:spPr>
                  <a:xfrm>
                    <a:off x="2739220"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sp>
            <p:nvSpPr>
              <p:cNvPr id="70" name="TextBox 69"/>
              <p:cNvSpPr txBox="1"/>
              <p:nvPr/>
            </p:nvSpPr>
            <p:spPr>
              <a:xfrm>
                <a:off x="1398762" y="5045285"/>
                <a:ext cx="1756373" cy="101611"/>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57" name="Group 35"/>
            <p:cNvGrpSpPr/>
            <p:nvPr/>
          </p:nvGrpSpPr>
          <p:grpSpPr>
            <a:xfrm>
              <a:off x="3971925" y="3978742"/>
              <a:ext cx="1219201" cy="982764"/>
              <a:chOff x="1398762" y="3731133"/>
              <a:chExt cx="1756373" cy="1415763"/>
            </a:xfrm>
            <a:grpFill/>
          </p:grpSpPr>
          <p:sp>
            <p:nvSpPr>
              <p:cNvPr id="49" name="Isosceles Triangle 48"/>
              <p:cNvSpPr/>
              <p:nvPr/>
            </p:nvSpPr>
            <p:spPr>
              <a:xfrm>
                <a:off x="1515452" y="3731133"/>
                <a:ext cx="1522993" cy="361297"/>
              </a:xfrm>
              <a:prstGeom prst="triangle">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50" name="TextBox 49"/>
              <p:cNvSpPr txBox="1"/>
              <p:nvPr/>
            </p:nvSpPr>
            <p:spPr>
              <a:xfrm>
                <a:off x="1478136" y="4891376"/>
                <a:ext cx="1597625" cy="106137"/>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sp>
            <p:nvSpPr>
              <p:cNvPr id="51" name="TextBox 50"/>
              <p:cNvSpPr txBox="1"/>
              <p:nvPr/>
            </p:nvSpPr>
            <p:spPr>
              <a:xfrm>
                <a:off x="1468738" y="4141024"/>
                <a:ext cx="1616421" cy="86943"/>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nvGrpSpPr>
              <p:cNvPr id="2058" name="Group 32"/>
              <p:cNvGrpSpPr/>
              <p:nvPr/>
            </p:nvGrpSpPr>
            <p:grpSpPr>
              <a:xfrm>
                <a:off x="1511806" y="4273653"/>
                <a:ext cx="1530284" cy="674066"/>
                <a:chOff x="1504927" y="4273653"/>
                <a:chExt cx="1530284" cy="735448"/>
              </a:xfrm>
              <a:grpFill/>
            </p:grpSpPr>
            <p:grpSp>
              <p:nvGrpSpPr>
                <p:cNvPr id="2059" name="Group 28"/>
                <p:cNvGrpSpPr/>
                <p:nvPr/>
              </p:nvGrpSpPr>
              <p:grpSpPr>
                <a:xfrm>
                  <a:off x="1504927" y="4273653"/>
                  <a:ext cx="295991" cy="735448"/>
                  <a:chOff x="1504927" y="4273653"/>
                  <a:chExt cx="295991" cy="735448"/>
                </a:xfrm>
                <a:grpFill/>
              </p:grpSpPr>
              <p:sp>
                <p:nvSpPr>
                  <p:cNvPr id="64" name="Rectangle 63"/>
                  <p:cNvSpPr/>
                  <p:nvPr/>
                </p:nvSpPr>
                <p:spPr>
                  <a:xfrm>
                    <a:off x="1555445"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65" name="TextBox 64"/>
                  <p:cNvSpPr txBox="1"/>
                  <p:nvPr/>
                </p:nvSpPr>
                <p:spPr>
                  <a:xfrm>
                    <a:off x="1504927"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60" name="Group 29"/>
                <p:cNvGrpSpPr/>
                <p:nvPr/>
              </p:nvGrpSpPr>
              <p:grpSpPr>
                <a:xfrm>
                  <a:off x="1916358" y="4273653"/>
                  <a:ext cx="295991" cy="735448"/>
                  <a:chOff x="1901770" y="4273653"/>
                  <a:chExt cx="295991" cy="735448"/>
                </a:xfrm>
                <a:grpFill/>
              </p:grpSpPr>
              <p:sp>
                <p:nvSpPr>
                  <p:cNvPr id="62" name="Rectangle 61"/>
                  <p:cNvSpPr/>
                  <p:nvPr/>
                </p:nvSpPr>
                <p:spPr>
                  <a:xfrm>
                    <a:off x="1952288"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63" name="TextBox 62"/>
                  <p:cNvSpPr txBox="1"/>
                  <p:nvPr/>
                </p:nvSpPr>
                <p:spPr>
                  <a:xfrm>
                    <a:off x="1901770"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61" name="Group 30"/>
                <p:cNvGrpSpPr/>
                <p:nvPr/>
              </p:nvGrpSpPr>
              <p:grpSpPr>
                <a:xfrm>
                  <a:off x="2327789" y="4273653"/>
                  <a:ext cx="295991" cy="735448"/>
                  <a:chOff x="2363501" y="4273653"/>
                  <a:chExt cx="295991" cy="735448"/>
                </a:xfrm>
                <a:grpFill/>
              </p:grpSpPr>
              <p:sp>
                <p:nvSpPr>
                  <p:cNvPr id="60" name="Rectangle 7"/>
                  <p:cNvSpPr/>
                  <p:nvPr/>
                </p:nvSpPr>
                <p:spPr>
                  <a:xfrm>
                    <a:off x="2414019"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61" name="TextBox 60"/>
                  <p:cNvSpPr txBox="1"/>
                  <p:nvPr/>
                </p:nvSpPr>
                <p:spPr>
                  <a:xfrm>
                    <a:off x="2363501"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62" name="Group 31"/>
                <p:cNvGrpSpPr/>
                <p:nvPr/>
              </p:nvGrpSpPr>
              <p:grpSpPr>
                <a:xfrm>
                  <a:off x="2739220" y="4273653"/>
                  <a:ext cx="295991" cy="730921"/>
                  <a:chOff x="2739220" y="4273653"/>
                  <a:chExt cx="295991" cy="730921"/>
                </a:xfrm>
                <a:grpFill/>
              </p:grpSpPr>
              <p:sp>
                <p:nvSpPr>
                  <p:cNvPr id="58" name="Rectangle 57"/>
                  <p:cNvSpPr/>
                  <p:nvPr/>
                </p:nvSpPr>
                <p:spPr>
                  <a:xfrm>
                    <a:off x="2789738" y="4322713"/>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59" name="TextBox 58"/>
                  <p:cNvSpPr txBox="1"/>
                  <p:nvPr/>
                </p:nvSpPr>
                <p:spPr>
                  <a:xfrm>
                    <a:off x="2739220"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sp>
            <p:nvSpPr>
              <p:cNvPr id="53" name="TextBox 52"/>
              <p:cNvSpPr txBox="1"/>
              <p:nvPr/>
            </p:nvSpPr>
            <p:spPr>
              <a:xfrm>
                <a:off x="1398762" y="5045285"/>
                <a:ext cx="1756373" cy="101611"/>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grpSp>
        <p:nvGrpSpPr>
          <p:cNvPr id="2063" name="Group 82"/>
          <p:cNvGrpSpPr/>
          <p:nvPr/>
        </p:nvGrpSpPr>
        <p:grpSpPr>
          <a:xfrm>
            <a:off x="7103692" y="1728000"/>
            <a:ext cx="1066800" cy="859918"/>
            <a:chOff x="3971925" y="3978742"/>
            <a:chExt cx="1219201" cy="982764"/>
          </a:xfrm>
          <a:solidFill>
            <a:srgbClr val="455560"/>
          </a:solidFill>
        </p:grpSpPr>
        <p:grpSp>
          <p:nvGrpSpPr>
            <p:cNvPr id="2064" name="Group 35"/>
            <p:cNvGrpSpPr/>
            <p:nvPr/>
          </p:nvGrpSpPr>
          <p:grpSpPr>
            <a:xfrm>
              <a:off x="3971925" y="3978742"/>
              <a:ext cx="1219201" cy="982764"/>
              <a:chOff x="1398762" y="3731133"/>
              <a:chExt cx="1756373" cy="1415763"/>
            </a:xfrm>
            <a:grpFill/>
          </p:grpSpPr>
          <p:sp>
            <p:nvSpPr>
              <p:cNvPr id="103" name="Isosceles Triangle 102"/>
              <p:cNvSpPr/>
              <p:nvPr/>
            </p:nvSpPr>
            <p:spPr>
              <a:xfrm>
                <a:off x="1515452" y="3731133"/>
                <a:ext cx="1522993" cy="361297"/>
              </a:xfrm>
              <a:prstGeom prst="triangle">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104" name="TextBox 103"/>
              <p:cNvSpPr txBox="1"/>
              <p:nvPr/>
            </p:nvSpPr>
            <p:spPr>
              <a:xfrm>
                <a:off x="1478136" y="4891376"/>
                <a:ext cx="1597625" cy="106137"/>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sp>
            <p:nvSpPr>
              <p:cNvPr id="105" name="TextBox 104"/>
              <p:cNvSpPr txBox="1"/>
              <p:nvPr/>
            </p:nvSpPr>
            <p:spPr>
              <a:xfrm>
                <a:off x="1468738" y="4141024"/>
                <a:ext cx="1616421" cy="86943"/>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nvGrpSpPr>
              <p:cNvPr id="2065" name="Group 32"/>
              <p:cNvGrpSpPr/>
              <p:nvPr/>
            </p:nvGrpSpPr>
            <p:grpSpPr>
              <a:xfrm>
                <a:off x="1511806" y="4273653"/>
                <a:ext cx="1530284" cy="674066"/>
                <a:chOff x="1504927" y="4273653"/>
                <a:chExt cx="1530284" cy="735448"/>
              </a:xfrm>
              <a:grpFill/>
            </p:grpSpPr>
            <p:grpSp>
              <p:nvGrpSpPr>
                <p:cNvPr id="2066" name="Group 107"/>
                <p:cNvGrpSpPr/>
                <p:nvPr/>
              </p:nvGrpSpPr>
              <p:grpSpPr>
                <a:xfrm>
                  <a:off x="1504927" y="4273653"/>
                  <a:ext cx="295991" cy="735448"/>
                  <a:chOff x="1504927" y="4273653"/>
                  <a:chExt cx="295991" cy="735448"/>
                </a:xfrm>
                <a:grpFill/>
              </p:grpSpPr>
              <p:sp>
                <p:nvSpPr>
                  <p:cNvPr id="118" name="Rectangle 6"/>
                  <p:cNvSpPr/>
                  <p:nvPr/>
                </p:nvSpPr>
                <p:spPr>
                  <a:xfrm>
                    <a:off x="1555445"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119" name="TextBox 118"/>
                  <p:cNvSpPr txBox="1"/>
                  <p:nvPr/>
                </p:nvSpPr>
                <p:spPr>
                  <a:xfrm>
                    <a:off x="1504927"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67" name="Group 108"/>
                <p:cNvGrpSpPr/>
                <p:nvPr/>
              </p:nvGrpSpPr>
              <p:grpSpPr>
                <a:xfrm>
                  <a:off x="1916358" y="4273653"/>
                  <a:ext cx="295991" cy="735448"/>
                  <a:chOff x="1901770" y="4273653"/>
                  <a:chExt cx="295991" cy="735448"/>
                </a:xfrm>
                <a:grpFill/>
              </p:grpSpPr>
              <p:sp>
                <p:nvSpPr>
                  <p:cNvPr id="116" name="Rectangle 8"/>
                  <p:cNvSpPr/>
                  <p:nvPr/>
                </p:nvSpPr>
                <p:spPr>
                  <a:xfrm>
                    <a:off x="1952288"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117" name="TextBox 116"/>
                  <p:cNvSpPr txBox="1"/>
                  <p:nvPr/>
                </p:nvSpPr>
                <p:spPr>
                  <a:xfrm>
                    <a:off x="1901770"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68" name="Group 109"/>
                <p:cNvGrpSpPr/>
                <p:nvPr/>
              </p:nvGrpSpPr>
              <p:grpSpPr>
                <a:xfrm>
                  <a:off x="2327789" y="4273653"/>
                  <a:ext cx="295991" cy="735448"/>
                  <a:chOff x="2363501" y="4273653"/>
                  <a:chExt cx="295991" cy="735448"/>
                </a:xfrm>
                <a:grpFill/>
              </p:grpSpPr>
              <p:sp>
                <p:nvSpPr>
                  <p:cNvPr id="114" name="Rectangle 7"/>
                  <p:cNvSpPr/>
                  <p:nvPr/>
                </p:nvSpPr>
                <p:spPr>
                  <a:xfrm>
                    <a:off x="2414019"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115" name="TextBox 114"/>
                  <p:cNvSpPr txBox="1"/>
                  <p:nvPr/>
                </p:nvSpPr>
                <p:spPr>
                  <a:xfrm>
                    <a:off x="2363501"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69" name="Group 110"/>
                <p:cNvGrpSpPr/>
                <p:nvPr/>
              </p:nvGrpSpPr>
              <p:grpSpPr>
                <a:xfrm>
                  <a:off x="2739220" y="4273653"/>
                  <a:ext cx="295991" cy="730921"/>
                  <a:chOff x="2739220" y="4273653"/>
                  <a:chExt cx="295991" cy="730921"/>
                </a:xfrm>
                <a:grpFill/>
              </p:grpSpPr>
              <p:sp>
                <p:nvSpPr>
                  <p:cNvPr id="112" name="Rectangle 111"/>
                  <p:cNvSpPr/>
                  <p:nvPr/>
                </p:nvSpPr>
                <p:spPr>
                  <a:xfrm>
                    <a:off x="2789738" y="4322713"/>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113" name="TextBox 112"/>
                  <p:cNvSpPr txBox="1"/>
                  <p:nvPr/>
                </p:nvSpPr>
                <p:spPr>
                  <a:xfrm>
                    <a:off x="2739220"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sp>
            <p:nvSpPr>
              <p:cNvPr id="107" name="TextBox 106"/>
              <p:cNvSpPr txBox="1"/>
              <p:nvPr/>
            </p:nvSpPr>
            <p:spPr>
              <a:xfrm>
                <a:off x="1398762" y="5045285"/>
                <a:ext cx="1756373" cy="101611"/>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70" name="Group 35"/>
            <p:cNvGrpSpPr/>
            <p:nvPr/>
          </p:nvGrpSpPr>
          <p:grpSpPr>
            <a:xfrm>
              <a:off x="3971925" y="3978742"/>
              <a:ext cx="1219201" cy="982764"/>
              <a:chOff x="1398762" y="3731133"/>
              <a:chExt cx="1756373" cy="1415763"/>
            </a:xfrm>
            <a:grpFill/>
          </p:grpSpPr>
          <p:sp>
            <p:nvSpPr>
              <p:cNvPr id="86" name="Isosceles Triangle 85"/>
              <p:cNvSpPr/>
              <p:nvPr/>
            </p:nvSpPr>
            <p:spPr>
              <a:xfrm>
                <a:off x="1515452" y="3731133"/>
                <a:ext cx="1522993" cy="361297"/>
              </a:xfrm>
              <a:prstGeom prst="triangle">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87" name="TextBox 86"/>
              <p:cNvSpPr txBox="1"/>
              <p:nvPr/>
            </p:nvSpPr>
            <p:spPr>
              <a:xfrm>
                <a:off x="1478136" y="4891376"/>
                <a:ext cx="1597625" cy="106137"/>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sp>
            <p:nvSpPr>
              <p:cNvPr id="88" name="TextBox 87"/>
              <p:cNvSpPr txBox="1"/>
              <p:nvPr/>
            </p:nvSpPr>
            <p:spPr>
              <a:xfrm>
                <a:off x="1468738" y="4141024"/>
                <a:ext cx="1616421" cy="86943"/>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nvGrpSpPr>
              <p:cNvPr id="2071" name="Group 32"/>
              <p:cNvGrpSpPr/>
              <p:nvPr/>
            </p:nvGrpSpPr>
            <p:grpSpPr>
              <a:xfrm>
                <a:off x="1511806" y="4273653"/>
                <a:ext cx="1530284" cy="674066"/>
                <a:chOff x="1504927" y="4273653"/>
                <a:chExt cx="1530284" cy="735448"/>
              </a:xfrm>
              <a:grpFill/>
            </p:grpSpPr>
            <p:grpSp>
              <p:nvGrpSpPr>
                <p:cNvPr id="2072" name="Group 28"/>
                <p:cNvGrpSpPr/>
                <p:nvPr/>
              </p:nvGrpSpPr>
              <p:grpSpPr>
                <a:xfrm>
                  <a:off x="1504927" y="4273653"/>
                  <a:ext cx="295991" cy="735448"/>
                  <a:chOff x="1504927" y="4273653"/>
                  <a:chExt cx="295991" cy="735448"/>
                </a:xfrm>
                <a:grpFill/>
              </p:grpSpPr>
              <p:sp>
                <p:nvSpPr>
                  <p:cNvPr id="101" name="Rectangle 100"/>
                  <p:cNvSpPr/>
                  <p:nvPr/>
                </p:nvSpPr>
                <p:spPr>
                  <a:xfrm>
                    <a:off x="1555445"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102" name="TextBox 101"/>
                  <p:cNvSpPr txBox="1"/>
                  <p:nvPr/>
                </p:nvSpPr>
                <p:spPr>
                  <a:xfrm>
                    <a:off x="1504927"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73" name="Group 29"/>
                <p:cNvGrpSpPr/>
                <p:nvPr/>
              </p:nvGrpSpPr>
              <p:grpSpPr>
                <a:xfrm>
                  <a:off x="1916358" y="4273653"/>
                  <a:ext cx="295991" cy="735448"/>
                  <a:chOff x="1901770" y="4273653"/>
                  <a:chExt cx="295991" cy="735448"/>
                </a:xfrm>
                <a:grpFill/>
              </p:grpSpPr>
              <p:sp>
                <p:nvSpPr>
                  <p:cNvPr id="99" name="Rectangle 98"/>
                  <p:cNvSpPr/>
                  <p:nvPr/>
                </p:nvSpPr>
                <p:spPr>
                  <a:xfrm>
                    <a:off x="1952288"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100" name="TextBox 99"/>
                  <p:cNvSpPr txBox="1"/>
                  <p:nvPr/>
                </p:nvSpPr>
                <p:spPr>
                  <a:xfrm>
                    <a:off x="1901770"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74" name="Group 30"/>
                <p:cNvGrpSpPr/>
                <p:nvPr/>
              </p:nvGrpSpPr>
              <p:grpSpPr>
                <a:xfrm>
                  <a:off x="2327789" y="4273653"/>
                  <a:ext cx="295991" cy="735448"/>
                  <a:chOff x="2363501" y="4273653"/>
                  <a:chExt cx="295991" cy="735448"/>
                </a:xfrm>
                <a:grpFill/>
              </p:grpSpPr>
              <p:sp>
                <p:nvSpPr>
                  <p:cNvPr id="97" name="Rectangle 7"/>
                  <p:cNvSpPr/>
                  <p:nvPr/>
                </p:nvSpPr>
                <p:spPr>
                  <a:xfrm>
                    <a:off x="2414019"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98" name="TextBox 97"/>
                  <p:cNvSpPr txBox="1"/>
                  <p:nvPr/>
                </p:nvSpPr>
                <p:spPr>
                  <a:xfrm>
                    <a:off x="2363501"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75" name="Group 31"/>
                <p:cNvGrpSpPr/>
                <p:nvPr/>
              </p:nvGrpSpPr>
              <p:grpSpPr>
                <a:xfrm>
                  <a:off x="2739220" y="4273653"/>
                  <a:ext cx="295991" cy="730921"/>
                  <a:chOff x="2739220" y="4273653"/>
                  <a:chExt cx="295991" cy="730921"/>
                </a:xfrm>
                <a:grpFill/>
              </p:grpSpPr>
              <p:sp>
                <p:nvSpPr>
                  <p:cNvPr id="95" name="Rectangle 94"/>
                  <p:cNvSpPr/>
                  <p:nvPr/>
                </p:nvSpPr>
                <p:spPr>
                  <a:xfrm>
                    <a:off x="2789738" y="4322713"/>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96" name="TextBox 95"/>
                  <p:cNvSpPr txBox="1"/>
                  <p:nvPr/>
                </p:nvSpPr>
                <p:spPr>
                  <a:xfrm>
                    <a:off x="2739220"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sp>
            <p:nvSpPr>
              <p:cNvPr id="90" name="TextBox 89"/>
              <p:cNvSpPr txBox="1"/>
              <p:nvPr/>
            </p:nvSpPr>
            <p:spPr>
              <a:xfrm>
                <a:off x="1398762" y="5045285"/>
                <a:ext cx="1756373" cy="101611"/>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sp>
        <p:nvSpPr>
          <p:cNvPr id="120" name="TextBox 119"/>
          <p:cNvSpPr txBox="1"/>
          <p:nvPr/>
        </p:nvSpPr>
        <p:spPr>
          <a:xfrm>
            <a:off x="615988" y="1275743"/>
            <a:ext cx="2864374" cy="769441"/>
          </a:xfrm>
          <a:prstGeom prst="rect">
            <a:avLst/>
          </a:prstGeom>
          <a:noFill/>
        </p:spPr>
        <p:txBody>
          <a:bodyPr wrap="none" rtlCol="0">
            <a:spAutoFit/>
          </a:bodyPr>
          <a:lstStyle/>
          <a:p>
            <a:r>
              <a:rPr lang="en-US" sz="4400" dirty="0" smtClean="0">
                <a:solidFill>
                  <a:schemeClr val="accent4"/>
                </a:solidFill>
                <a:latin typeface="Calibri Light"/>
                <a:cs typeface="Calibri Light"/>
              </a:rPr>
              <a:t>Previously…</a:t>
            </a:r>
            <a:endParaRPr lang="en-US" sz="4400" dirty="0">
              <a:solidFill>
                <a:schemeClr val="accent4"/>
              </a:solidFill>
              <a:latin typeface="Calibri Light"/>
              <a:cs typeface="Calibri Light"/>
            </a:endParaRPr>
          </a:p>
        </p:txBody>
      </p:sp>
      <p:pic>
        <p:nvPicPr>
          <p:cNvPr id="2053" name="Picture 5" descr="http://www.oclc.org/content/dam/oclc/design-images/Partnerships/partner_logos1.png"/>
          <p:cNvPicPr>
            <a:picLocks noChangeAspect="1" noChangeArrowheads="1"/>
          </p:cNvPicPr>
          <p:nvPr/>
        </p:nvPicPr>
        <p:blipFill>
          <a:blip r:embed="rId5" cstate="print"/>
          <a:srcRect/>
          <a:stretch>
            <a:fillRect/>
          </a:stretch>
        </p:blipFill>
        <p:spPr bwMode="auto">
          <a:xfrm>
            <a:off x="1198105" y="2588360"/>
            <a:ext cx="2078495" cy="2590800"/>
          </a:xfrm>
          <a:prstGeom prst="rect">
            <a:avLst/>
          </a:prstGeom>
          <a:noFill/>
          <a:ln>
            <a:noFill/>
          </a:ln>
        </p:spPr>
      </p:pic>
      <p:sp>
        <p:nvSpPr>
          <p:cNvPr id="131" name="TextBox 130"/>
          <p:cNvSpPr txBox="1"/>
          <p:nvPr/>
        </p:nvSpPr>
        <p:spPr>
          <a:xfrm>
            <a:off x="1439254" y="2249376"/>
            <a:ext cx="1655453" cy="338554"/>
          </a:xfrm>
          <a:prstGeom prst="rect">
            <a:avLst/>
          </a:prstGeom>
          <a:noFill/>
        </p:spPr>
        <p:txBody>
          <a:bodyPr wrap="none" rtlCol="0">
            <a:spAutoFit/>
          </a:bodyPr>
          <a:lstStyle/>
          <a:p>
            <a:r>
              <a:rPr lang="en-US" sz="1600" b="1" dirty="0" smtClean="0">
                <a:solidFill>
                  <a:prstClr val="white">
                    <a:lumMod val="50000"/>
                  </a:prstClr>
                </a:solidFill>
              </a:rPr>
              <a:t>5,600 + providers</a:t>
            </a:r>
            <a:endParaRPr lang="en-US" sz="1600" b="1" dirty="0">
              <a:solidFill>
                <a:prstClr val="white">
                  <a:lumMod val="50000"/>
                </a:prstClr>
              </a:solidFill>
            </a:endParaRPr>
          </a:p>
        </p:txBody>
      </p:sp>
      <p:sp>
        <p:nvSpPr>
          <p:cNvPr id="134" name="Right Arrow 133"/>
          <p:cNvSpPr/>
          <p:nvPr/>
        </p:nvSpPr>
        <p:spPr>
          <a:xfrm>
            <a:off x="3352800" y="4340960"/>
            <a:ext cx="838200" cy="457200"/>
          </a:xfrm>
          <a:prstGeom prst="rightArrow">
            <a:avLst/>
          </a:prstGeom>
          <a:solidFill>
            <a:schemeClr val="accent4"/>
          </a:solidFill>
          <a:ln w="1016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6" name="Right Arrow 135"/>
          <p:cNvSpPr/>
          <p:nvPr/>
        </p:nvSpPr>
        <p:spPr>
          <a:xfrm rot="16200000">
            <a:off x="6003065" y="3148580"/>
            <a:ext cx="999146" cy="304800"/>
          </a:xfrm>
          <a:prstGeom prst="rightArrow">
            <a:avLst/>
          </a:prstGeom>
          <a:solidFill>
            <a:schemeClr val="accent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7" name="Right Arrow 136"/>
          <p:cNvSpPr/>
          <p:nvPr/>
        </p:nvSpPr>
        <p:spPr>
          <a:xfrm rot="18000000">
            <a:off x="6604403" y="3269532"/>
            <a:ext cx="1237519" cy="304800"/>
          </a:xfrm>
          <a:prstGeom prst="rightArrow">
            <a:avLst/>
          </a:prstGeom>
          <a:solidFill>
            <a:schemeClr val="accent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8" name="Right Arrow 137"/>
          <p:cNvSpPr/>
          <p:nvPr/>
        </p:nvSpPr>
        <p:spPr>
          <a:xfrm rot="14400000">
            <a:off x="5146736" y="3286621"/>
            <a:ext cx="1276985" cy="304800"/>
          </a:xfrm>
          <a:prstGeom prst="rightArrow">
            <a:avLst/>
          </a:prstGeom>
          <a:solidFill>
            <a:schemeClr val="accent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5" name="Right Arrow 134"/>
          <p:cNvSpPr/>
          <p:nvPr/>
        </p:nvSpPr>
        <p:spPr>
          <a:xfrm>
            <a:off x="5105400" y="4340960"/>
            <a:ext cx="838200" cy="457200"/>
          </a:xfrm>
          <a:prstGeom prst="rightArrow">
            <a:avLst/>
          </a:prstGeom>
          <a:solidFill>
            <a:schemeClr val="accent4"/>
          </a:solidFill>
          <a:ln w="1016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2" name="Title 2"/>
          <p:cNvSpPr>
            <a:spLocks noGrp="1"/>
          </p:cNvSpPr>
          <p:nvPr>
            <p:ph type="title"/>
          </p:nvPr>
        </p:nvSpPr>
        <p:spPr>
          <a:xfrm>
            <a:off x="-115448" y="-94465"/>
            <a:ext cx="9382767" cy="1143903"/>
          </a:xfrm>
        </p:spPr>
        <p:txBody>
          <a:bodyPr/>
          <a:lstStyle/>
          <a:p>
            <a:r>
              <a:rPr lang="en-US" sz="3200" smtClean="0"/>
              <a:t>Knowledge base</a:t>
            </a:r>
            <a:endParaRPr lang="en-US" sz="3200" dirty="0"/>
          </a:p>
        </p:txBody>
      </p:sp>
    </p:spTree>
    <p:extLst>
      <p:ext uri="{BB962C8B-B14F-4D97-AF65-F5344CB8AC3E}">
        <p14:creationId xmlns:p14="http://schemas.microsoft.com/office/powerpoint/2010/main" val="2611421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slide(fromLeft)">
                                      <p:cBhvr>
                                        <p:cTn id="7" dur="500"/>
                                        <p:tgtEl>
                                          <p:spTgt spid="134"/>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35"/>
                                        </p:tgtEl>
                                        <p:attrNameLst>
                                          <p:attrName>style.visibility</p:attrName>
                                        </p:attrNameLst>
                                      </p:cBhvr>
                                      <p:to>
                                        <p:strVal val="visible"/>
                                      </p:to>
                                    </p:set>
                                    <p:animEffect transition="in" filter="slide(fromLeft)">
                                      <p:cBhvr>
                                        <p:cTn id="11" dur="500"/>
                                        <p:tgtEl>
                                          <p:spTgt spid="13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8"/>
                                        </p:tgtEl>
                                        <p:attrNameLst>
                                          <p:attrName>style.visibility</p:attrName>
                                        </p:attrNameLst>
                                      </p:cBhvr>
                                      <p:to>
                                        <p:strVal val="visible"/>
                                      </p:to>
                                    </p:set>
                                    <p:animEffect transition="in" filter="wipe(down)">
                                      <p:cBhvr>
                                        <p:cTn id="15" dur="500"/>
                                        <p:tgtEl>
                                          <p:spTgt spid="13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6"/>
                                        </p:tgtEl>
                                        <p:attrNameLst>
                                          <p:attrName>style.visibility</p:attrName>
                                        </p:attrNameLst>
                                      </p:cBhvr>
                                      <p:to>
                                        <p:strVal val="visible"/>
                                      </p:to>
                                    </p:set>
                                    <p:animEffect transition="in" filter="wipe(down)">
                                      <p:cBhvr>
                                        <p:cTn id="18" dur="500"/>
                                        <p:tgtEl>
                                          <p:spTgt spid="13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7"/>
                                        </p:tgtEl>
                                        <p:attrNameLst>
                                          <p:attrName>style.visibility</p:attrName>
                                        </p:attrNameLst>
                                      </p:cBhvr>
                                      <p:to>
                                        <p:strVal val="visible"/>
                                      </p:to>
                                    </p:set>
                                    <p:animEffect transition="in" filter="wipe(down)">
                                      <p:cBhvr>
                                        <p:cTn id="21"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6" grpId="0" animBg="1"/>
      <p:bldP spid="137" grpId="0" animBg="1"/>
      <p:bldP spid="138" grpId="0" animBg="1"/>
      <p:bldP spid="1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144" descr="OCLC_Logo_V_Color_Tag.png"/>
          <p:cNvPicPr>
            <a:picLocks noChangeAspect="1"/>
          </p:cNvPicPr>
          <p:nvPr/>
        </p:nvPicPr>
        <p:blipFill>
          <a:blip r:embed="rId3" cstate="print"/>
          <a:srcRect l="14851" t="11428" r="10895" b="31429"/>
          <a:stretch>
            <a:fillRect/>
          </a:stretch>
        </p:blipFill>
        <p:spPr>
          <a:xfrm>
            <a:off x="4026040" y="4151460"/>
            <a:ext cx="1124553" cy="899642"/>
          </a:xfrm>
          <a:prstGeom prst="rect">
            <a:avLst/>
          </a:prstGeom>
          <a:noFill/>
          <a:ln>
            <a:noFill/>
          </a:ln>
        </p:spPr>
      </p:pic>
      <p:grpSp>
        <p:nvGrpSpPr>
          <p:cNvPr id="2" name="Group 131"/>
          <p:cNvGrpSpPr/>
          <p:nvPr/>
        </p:nvGrpSpPr>
        <p:grpSpPr>
          <a:xfrm>
            <a:off x="5900060" y="3968506"/>
            <a:ext cx="1230080" cy="1201208"/>
            <a:chOff x="5595260" y="3589946"/>
            <a:chExt cx="1230080" cy="1201208"/>
          </a:xfrm>
        </p:grpSpPr>
        <p:pic>
          <p:nvPicPr>
            <p:cNvPr id="2054" name="Picture 6"/>
            <p:cNvPicPr>
              <a:picLocks noChangeAspect="1" noChangeArrowheads="1"/>
            </p:cNvPicPr>
            <p:nvPr/>
          </p:nvPicPr>
          <p:blipFill>
            <a:blip r:embed="rId4" cstate="print"/>
            <a:srcRect/>
            <a:stretch>
              <a:fillRect/>
            </a:stretch>
          </p:blipFill>
          <p:spPr bwMode="auto">
            <a:xfrm>
              <a:off x="5852478" y="3589946"/>
              <a:ext cx="715645" cy="652330"/>
            </a:xfrm>
            <a:prstGeom prst="rect">
              <a:avLst/>
            </a:prstGeom>
            <a:noFill/>
            <a:ln w="9525">
              <a:noFill/>
              <a:miter lim="800000"/>
              <a:headEnd/>
              <a:tailEnd/>
            </a:ln>
          </p:spPr>
        </p:pic>
        <p:sp>
          <p:nvSpPr>
            <p:cNvPr id="127" name="TextBox 126"/>
            <p:cNvSpPr txBox="1"/>
            <p:nvPr/>
          </p:nvSpPr>
          <p:spPr>
            <a:xfrm>
              <a:off x="5595260" y="4250108"/>
              <a:ext cx="1230080" cy="541046"/>
            </a:xfrm>
            <a:prstGeom prst="rect">
              <a:avLst/>
            </a:prstGeom>
            <a:noFill/>
          </p:spPr>
          <p:txBody>
            <a:bodyPr wrap="none" rtlCol="0">
              <a:spAutoFit/>
            </a:bodyPr>
            <a:lstStyle/>
            <a:p>
              <a:pPr algn="ctr">
                <a:lnSpc>
                  <a:spcPct val="80000"/>
                </a:lnSpc>
              </a:pPr>
              <a:r>
                <a:rPr lang="en-US" b="1" dirty="0" smtClean="0">
                  <a:solidFill>
                    <a:srgbClr val="0070C0"/>
                  </a:solidFill>
                </a:rPr>
                <a:t>knowledge</a:t>
              </a:r>
              <a:br>
                <a:rPr lang="en-US" b="1" dirty="0" smtClean="0">
                  <a:solidFill>
                    <a:srgbClr val="0070C0"/>
                  </a:solidFill>
                </a:rPr>
              </a:br>
              <a:r>
                <a:rPr lang="en-US" b="1" dirty="0" smtClean="0">
                  <a:solidFill>
                    <a:srgbClr val="0070C0"/>
                  </a:solidFill>
                </a:rPr>
                <a:t>base</a:t>
              </a:r>
              <a:endParaRPr lang="en-US" b="1" dirty="0">
                <a:solidFill>
                  <a:srgbClr val="0070C0"/>
                </a:solidFill>
              </a:endParaRPr>
            </a:p>
          </p:txBody>
        </p:sp>
      </p:grpSp>
      <p:pic>
        <p:nvPicPr>
          <p:cNvPr id="2053" name="Picture 5" descr="http://www.oclc.org/content/dam/oclc/design-images/Partnerships/partner_logos1.png"/>
          <p:cNvPicPr>
            <a:picLocks noChangeAspect="1" noChangeArrowheads="1"/>
          </p:cNvPicPr>
          <p:nvPr/>
        </p:nvPicPr>
        <p:blipFill>
          <a:blip r:embed="rId5" cstate="print"/>
          <a:srcRect/>
          <a:stretch>
            <a:fillRect/>
          </a:stretch>
        </p:blipFill>
        <p:spPr bwMode="auto">
          <a:xfrm>
            <a:off x="1198105" y="2588360"/>
            <a:ext cx="2078495" cy="2590800"/>
          </a:xfrm>
          <a:prstGeom prst="rect">
            <a:avLst/>
          </a:prstGeom>
          <a:noFill/>
          <a:ln>
            <a:noFill/>
          </a:ln>
        </p:spPr>
      </p:pic>
      <p:sp>
        <p:nvSpPr>
          <p:cNvPr id="136" name="Right Arrow 135"/>
          <p:cNvSpPr/>
          <p:nvPr/>
        </p:nvSpPr>
        <p:spPr>
          <a:xfrm rot="16200000">
            <a:off x="6003065" y="3160675"/>
            <a:ext cx="999146" cy="304800"/>
          </a:xfrm>
          <a:prstGeom prst="rightArrow">
            <a:avLst/>
          </a:prstGeom>
          <a:solidFill>
            <a:schemeClr val="accent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7" name="Right Arrow 136"/>
          <p:cNvSpPr/>
          <p:nvPr/>
        </p:nvSpPr>
        <p:spPr>
          <a:xfrm rot="18000000">
            <a:off x="6604403" y="3269532"/>
            <a:ext cx="1237519" cy="304800"/>
          </a:xfrm>
          <a:prstGeom prst="rightArrow">
            <a:avLst/>
          </a:prstGeom>
          <a:solidFill>
            <a:schemeClr val="accent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8" name="Right Arrow 137"/>
          <p:cNvSpPr/>
          <p:nvPr/>
        </p:nvSpPr>
        <p:spPr>
          <a:xfrm rot="14400000">
            <a:off x="5146736" y="3286621"/>
            <a:ext cx="1276985" cy="304800"/>
          </a:xfrm>
          <a:prstGeom prst="rightArrow">
            <a:avLst/>
          </a:prstGeom>
          <a:solidFill>
            <a:schemeClr val="accent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0" name="Rectangle 139"/>
          <p:cNvSpPr/>
          <p:nvPr/>
        </p:nvSpPr>
        <p:spPr>
          <a:xfrm>
            <a:off x="4339066" y="1613220"/>
            <a:ext cx="4191000" cy="1066800"/>
          </a:xfrm>
          <a:prstGeom prst="rect">
            <a:avLst/>
          </a:prstGeom>
          <a:solidFill>
            <a:schemeClr val="tx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 name="Group 40"/>
          <p:cNvGrpSpPr/>
          <p:nvPr/>
        </p:nvGrpSpPr>
        <p:grpSpPr>
          <a:xfrm>
            <a:off x="5935054" y="1728000"/>
            <a:ext cx="1066800" cy="859918"/>
            <a:chOff x="3971925" y="3978742"/>
            <a:chExt cx="1219201" cy="982764"/>
          </a:xfrm>
          <a:solidFill>
            <a:srgbClr val="455560"/>
          </a:solidFill>
        </p:grpSpPr>
        <p:grpSp>
          <p:nvGrpSpPr>
            <p:cNvPr id="4" name="Group 35"/>
            <p:cNvGrpSpPr/>
            <p:nvPr/>
          </p:nvGrpSpPr>
          <p:grpSpPr>
            <a:xfrm>
              <a:off x="3971925" y="3978742"/>
              <a:ext cx="1219201" cy="982764"/>
              <a:chOff x="1398762" y="3731133"/>
              <a:chExt cx="1756373" cy="1415763"/>
            </a:xfrm>
            <a:grpFill/>
          </p:grpSpPr>
          <p:sp>
            <p:nvSpPr>
              <p:cNvPr id="24" name="Isosceles Triangle 23"/>
              <p:cNvSpPr/>
              <p:nvPr/>
            </p:nvSpPr>
            <p:spPr>
              <a:xfrm>
                <a:off x="1515452" y="3731133"/>
                <a:ext cx="1522993" cy="361297"/>
              </a:xfrm>
              <a:prstGeom prst="triangle">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25" name="TextBox 24"/>
              <p:cNvSpPr txBox="1"/>
              <p:nvPr/>
            </p:nvSpPr>
            <p:spPr>
              <a:xfrm>
                <a:off x="1478136" y="4891376"/>
                <a:ext cx="1597625" cy="106137"/>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sp>
            <p:nvSpPr>
              <p:cNvPr id="26" name="TextBox 25"/>
              <p:cNvSpPr txBox="1"/>
              <p:nvPr/>
            </p:nvSpPr>
            <p:spPr>
              <a:xfrm>
                <a:off x="1468738" y="4141024"/>
                <a:ext cx="1616421" cy="86943"/>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nvGrpSpPr>
              <p:cNvPr id="5" name="Group 32"/>
              <p:cNvGrpSpPr/>
              <p:nvPr/>
            </p:nvGrpSpPr>
            <p:grpSpPr>
              <a:xfrm>
                <a:off x="1511806" y="4273653"/>
                <a:ext cx="1530284" cy="674066"/>
                <a:chOff x="1504927" y="4273653"/>
                <a:chExt cx="1530284" cy="735448"/>
              </a:xfrm>
              <a:grpFill/>
            </p:grpSpPr>
            <p:grpSp>
              <p:nvGrpSpPr>
                <p:cNvPr id="6" name="Group 28"/>
                <p:cNvGrpSpPr/>
                <p:nvPr/>
              </p:nvGrpSpPr>
              <p:grpSpPr>
                <a:xfrm>
                  <a:off x="1504927" y="4273653"/>
                  <a:ext cx="295991" cy="735448"/>
                  <a:chOff x="1504927" y="4273653"/>
                  <a:chExt cx="295991" cy="735448"/>
                </a:xfrm>
                <a:grpFill/>
              </p:grpSpPr>
              <p:sp>
                <p:nvSpPr>
                  <p:cNvPr id="39" name="Rectangle 6"/>
                  <p:cNvSpPr/>
                  <p:nvPr/>
                </p:nvSpPr>
                <p:spPr>
                  <a:xfrm>
                    <a:off x="1555445"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40" name="TextBox 39"/>
                  <p:cNvSpPr txBox="1"/>
                  <p:nvPr/>
                </p:nvSpPr>
                <p:spPr>
                  <a:xfrm>
                    <a:off x="1504927"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10" name="Group 29"/>
                <p:cNvGrpSpPr/>
                <p:nvPr/>
              </p:nvGrpSpPr>
              <p:grpSpPr>
                <a:xfrm>
                  <a:off x="1916358" y="4273653"/>
                  <a:ext cx="295991" cy="735448"/>
                  <a:chOff x="1901770" y="4273653"/>
                  <a:chExt cx="295991" cy="735448"/>
                </a:xfrm>
                <a:grpFill/>
              </p:grpSpPr>
              <p:sp>
                <p:nvSpPr>
                  <p:cNvPr id="37" name="Rectangle 8"/>
                  <p:cNvSpPr/>
                  <p:nvPr/>
                </p:nvSpPr>
                <p:spPr>
                  <a:xfrm>
                    <a:off x="1952288"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38" name="TextBox 37"/>
                  <p:cNvSpPr txBox="1"/>
                  <p:nvPr/>
                </p:nvSpPr>
                <p:spPr>
                  <a:xfrm>
                    <a:off x="1901770"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12" name="Group 30"/>
                <p:cNvGrpSpPr/>
                <p:nvPr/>
              </p:nvGrpSpPr>
              <p:grpSpPr>
                <a:xfrm>
                  <a:off x="2327789" y="4273653"/>
                  <a:ext cx="295991" cy="735448"/>
                  <a:chOff x="2363501" y="4273653"/>
                  <a:chExt cx="295991" cy="735448"/>
                </a:xfrm>
                <a:grpFill/>
              </p:grpSpPr>
              <p:sp>
                <p:nvSpPr>
                  <p:cNvPr id="35" name="Rectangle 7"/>
                  <p:cNvSpPr/>
                  <p:nvPr/>
                </p:nvSpPr>
                <p:spPr>
                  <a:xfrm>
                    <a:off x="2414019"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36" name="TextBox 35"/>
                  <p:cNvSpPr txBox="1"/>
                  <p:nvPr/>
                </p:nvSpPr>
                <p:spPr>
                  <a:xfrm>
                    <a:off x="2363501"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13" name="Group 31"/>
                <p:cNvGrpSpPr/>
                <p:nvPr/>
              </p:nvGrpSpPr>
              <p:grpSpPr>
                <a:xfrm>
                  <a:off x="2739220" y="4273653"/>
                  <a:ext cx="295991" cy="730921"/>
                  <a:chOff x="2739220" y="4273653"/>
                  <a:chExt cx="295991" cy="730921"/>
                </a:xfrm>
                <a:grpFill/>
              </p:grpSpPr>
              <p:sp>
                <p:nvSpPr>
                  <p:cNvPr id="33" name="Rectangle 32"/>
                  <p:cNvSpPr/>
                  <p:nvPr/>
                </p:nvSpPr>
                <p:spPr>
                  <a:xfrm>
                    <a:off x="2789738" y="4322713"/>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34" name="TextBox 33"/>
                  <p:cNvSpPr txBox="1"/>
                  <p:nvPr/>
                </p:nvSpPr>
                <p:spPr>
                  <a:xfrm>
                    <a:off x="2739220"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sp>
            <p:nvSpPr>
              <p:cNvPr id="28" name="TextBox 27"/>
              <p:cNvSpPr txBox="1"/>
              <p:nvPr/>
            </p:nvSpPr>
            <p:spPr>
              <a:xfrm>
                <a:off x="1398762" y="5045285"/>
                <a:ext cx="1756373" cy="101611"/>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14" name="Group 35"/>
            <p:cNvGrpSpPr/>
            <p:nvPr/>
          </p:nvGrpSpPr>
          <p:grpSpPr>
            <a:xfrm>
              <a:off x="3971925" y="3978742"/>
              <a:ext cx="1219201" cy="982764"/>
              <a:chOff x="1398762" y="3731133"/>
              <a:chExt cx="1756373" cy="1415763"/>
            </a:xfrm>
            <a:grpFill/>
          </p:grpSpPr>
          <p:sp>
            <p:nvSpPr>
              <p:cNvPr id="7" name="Isosceles Triangle 6"/>
              <p:cNvSpPr/>
              <p:nvPr/>
            </p:nvSpPr>
            <p:spPr>
              <a:xfrm>
                <a:off x="1515452" y="3731133"/>
                <a:ext cx="1522993" cy="361297"/>
              </a:xfrm>
              <a:prstGeom prst="triangle">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8" name="TextBox 7"/>
              <p:cNvSpPr txBox="1"/>
              <p:nvPr/>
            </p:nvSpPr>
            <p:spPr>
              <a:xfrm>
                <a:off x="1478136" y="4891376"/>
                <a:ext cx="1597625" cy="106137"/>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sp>
            <p:nvSpPr>
              <p:cNvPr id="9" name="TextBox 8"/>
              <p:cNvSpPr txBox="1"/>
              <p:nvPr/>
            </p:nvSpPr>
            <p:spPr>
              <a:xfrm>
                <a:off x="1468738" y="4141024"/>
                <a:ext cx="1616421" cy="86943"/>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nvGrpSpPr>
              <p:cNvPr id="15" name="Group 32"/>
              <p:cNvGrpSpPr/>
              <p:nvPr/>
            </p:nvGrpSpPr>
            <p:grpSpPr>
              <a:xfrm>
                <a:off x="1511806" y="4273653"/>
                <a:ext cx="1530284" cy="674066"/>
                <a:chOff x="1504927" y="4273653"/>
                <a:chExt cx="1530284" cy="735448"/>
              </a:xfrm>
              <a:grpFill/>
            </p:grpSpPr>
            <p:grpSp>
              <p:nvGrpSpPr>
                <p:cNvPr id="27" name="Group 28"/>
                <p:cNvGrpSpPr/>
                <p:nvPr/>
              </p:nvGrpSpPr>
              <p:grpSpPr>
                <a:xfrm>
                  <a:off x="1504927" y="4273653"/>
                  <a:ext cx="295991" cy="735448"/>
                  <a:chOff x="1504927" y="4273653"/>
                  <a:chExt cx="295991" cy="735448"/>
                </a:xfrm>
                <a:grpFill/>
              </p:grpSpPr>
              <p:sp>
                <p:nvSpPr>
                  <p:cNvPr id="22" name="Rectangle 21"/>
                  <p:cNvSpPr/>
                  <p:nvPr/>
                </p:nvSpPr>
                <p:spPr>
                  <a:xfrm>
                    <a:off x="1555445"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23" name="TextBox 22"/>
                  <p:cNvSpPr txBox="1"/>
                  <p:nvPr/>
                </p:nvSpPr>
                <p:spPr>
                  <a:xfrm>
                    <a:off x="1504927"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9" name="Group 29"/>
                <p:cNvGrpSpPr/>
                <p:nvPr/>
              </p:nvGrpSpPr>
              <p:grpSpPr>
                <a:xfrm>
                  <a:off x="1916358" y="4273653"/>
                  <a:ext cx="295991" cy="735448"/>
                  <a:chOff x="1901770" y="4273653"/>
                  <a:chExt cx="295991" cy="735448"/>
                </a:xfrm>
                <a:grpFill/>
              </p:grpSpPr>
              <p:sp>
                <p:nvSpPr>
                  <p:cNvPr id="20" name="Rectangle 19"/>
                  <p:cNvSpPr/>
                  <p:nvPr/>
                </p:nvSpPr>
                <p:spPr>
                  <a:xfrm>
                    <a:off x="1952288"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21" name="TextBox 20"/>
                  <p:cNvSpPr txBox="1"/>
                  <p:nvPr/>
                </p:nvSpPr>
                <p:spPr>
                  <a:xfrm>
                    <a:off x="1901770"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30" name="Group 30"/>
                <p:cNvGrpSpPr/>
                <p:nvPr/>
              </p:nvGrpSpPr>
              <p:grpSpPr>
                <a:xfrm>
                  <a:off x="2327789" y="4273653"/>
                  <a:ext cx="295991" cy="735448"/>
                  <a:chOff x="2363501" y="4273653"/>
                  <a:chExt cx="295991" cy="735448"/>
                </a:xfrm>
                <a:grpFill/>
              </p:grpSpPr>
              <p:sp>
                <p:nvSpPr>
                  <p:cNvPr id="18" name="Rectangle 7"/>
                  <p:cNvSpPr/>
                  <p:nvPr/>
                </p:nvSpPr>
                <p:spPr>
                  <a:xfrm>
                    <a:off x="2414019"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19" name="TextBox 18"/>
                  <p:cNvSpPr txBox="1"/>
                  <p:nvPr/>
                </p:nvSpPr>
                <p:spPr>
                  <a:xfrm>
                    <a:off x="2363501"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31" name="Group 31"/>
                <p:cNvGrpSpPr/>
                <p:nvPr/>
              </p:nvGrpSpPr>
              <p:grpSpPr>
                <a:xfrm>
                  <a:off x="2739220" y="4273653"/>
                  <a:ext cx="295991" cy="730921"/>
                  <a:chOff x="2739220" y="4273653"/>
                  <a:chExt cx="295991" cy="730921"/>
                </a:xfrm>
                <a:grpFill/>
              </p:grpSpPr>
              <p:sp>
                <p:nvSpPr>
                  <p:cNvPr id="16" name="Rectangle 15"/>
                  <p:cNvSpPr/>
                  <p:nvPr/>
                </p:nvSpPr>
                <p:spPr>
                  <a:xfrm>
                    <a:off x="2789738" y="4322713"/>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17" name="TextBox 16"/>
                  <p:cNvSpPr txBox="1"/>
                  <p:nvPr/>
                </p:nvSpPr>
                <p:spPr>
                  <a:xfrm>
                    <a:off x="2739220"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sp>
            <p:nvSpPr>
              <p:cNvPr id="11" name="TextBox 10"/>
              <p:cNvSpPr txBox="1"/>
              <p:nvPr/>
            </p:nvSpPr>
            <p:spPr>
              <a:xfrm>
                <a:off x="1398762" y="5045285"/>
                <a:ext cx="1756373" cy="101611"/>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grpSp>
        <p:nvGrpSpPr>
          <p:cNvPr id="2048" name="Group 45"/>
          <p:cNvGrpSpPr/>
          <p:nvPr/>
        </p:nvGrpSpPr>
        <p:grpSpPr>
          <a:xfrm>
            <a:off x="4741492" y="1728000"/>
            <a:ext cx="1066800" cy="859918"/>
            <a:chOff x="3971925" y="3978742"/>
            <a:chExt cx="1219201" cy="982764"/>
          </a:xfrm>
          <a:solidFill>
            <a:srgbClr val="455560"/>
          </a:solidFill>
        </p:grpSpPr>
        <p:grpSp>
          <p:nvGrpSpPr>
            <p:cNvPr id="2049" name="Group 35"/>
            <p:cNvGrpSpPr/>
            <p:nvPr/>
          </p:nvGrpSpPr>
          <p:grpSpPr>
            <a:xfrm>
              <a:off x="3971925" y="3978742"/>
              <a:ext cx="1219201" cy="982764"/>
              <a:chOff x="1398762" y="3731133"/>
              <a:chExt cx="1756373" cy="1415763"/>
            </a:xfrm>
            <a:grpFill/>
          </p:grpSpPr>
          <p:sp>
            <p:nvSpPr>
              <p:cNvPr id="66" name="Isosceles Triangle 65"/>
              <p:cNvSpPr/>
              <p:nvPr/>
            </p:nvSpPr>
            <p:spPr>
              <a:xfrm>
                <a:off x="1515452" y="3731133"/>
                <a:ext cx="1522993" cy="361297"/>
              </a:xfrm>
              <a:prstGeom prst="triangle">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67" name="TextBox 66"/>
              <p:cNvSpPr txBox="1"/>
              <p:nvPr/>
            </p:nvSpPr>
            <p:spPr>
              <a:xfrm>
                <a:off x="1478136" y="4891376"/>
                <a:ext cx="1597625" cy="106137"/>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sp>
            <p:nvSpPr>
              <p:cNvPr id="68" name="TextBox 67"/>
              <p:cNvSpPr txBox="1"/>
              <p:nvPr/>
            </p:nvSpPr>
            <p:spPr>
              <a:xfrm>
                <a:off x="1468738" y="4141024"/>
                <a:ext cx="1616421" cy="86943"/>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nvGrpSpPr>
              <p:cNvPr id="2050" name="Group 32"/>
              <p:cNvGrpSpPr/>
              <p:nvPr/>
            </p:nvGrpSpPr>
            <p:grpSpPr>
              <a:xfrm>
                <a:off x="1511806" y="4273653"/>
                <a:ext cx="1530284" cy="674066"/>
                <a:chOff x="1504927" y="4273653"/>
                <a:chExt cx="1530284" cy="735448"/>
              </a:xfrm>
              <a:grpFill/>
            </p:grpSpPr>
            <p:grpSp>
              <p:nvGrpSpPr>
                <p:cNvPr id="2051" name="Group 70"/>
                <p:cNvGrpSpPr/>
                <p:nvPr/>
              </p:nvGrpSpPr>
              <p:grpSpPr>
                <a:xfrm>
                  <a:off x="1504927" y="4273653"/>
                  <a:ext cx="295991" cy="735448"/>
                  <a:chOff x="1504927" y="4273653"/>
                  <a:chExt cx="295991" cy="735448"/>
                </a:xfrm>
                <a:grpFill/>
              </p:grpSpPr>
              <p:sp>
                <p:nvSpPr>
                  <p:cNvPr id="81" name="Rectangle 6"/>
                  <p:cNvSpPr/>
                  <p:nvPr/>
                </p:nvSpPr>
                <p:spPr>
                  <a:xfrm>
                    <a:off x="1555445"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82" name="TextBox 81"/>
                  <p:cNvSpPr txBox="1"/>
                  <p:nvPr/>
                </p:nvSpPr>
                <p:spPr>
                  <a:xfrm>
                    <a:off x="1504927"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52" name="Group 71"/>
                <p:cNvGrpSpPr/>
                <p:nvPr/>
              </p:nvGrpSpPr>
              <p:grpSpPr>
                <a:xfrm>
                  <a:off x="1916358" y="4273653"/>
                  <a:ext cx="295991" cy="735448"/>
                  <a:chOff x="1901770" y="4273653"/>
                  <a:chExt cx="295991" cy="735448"/>
                </a:xfrm>
                <a:grpFill/>
              </p:grpSpPr>
              <p:sp>
                <p:nvSpPr>
                  <p:cNvPr id="79" name="Rectangle 8"/>
                  <p:cNvSpPr/>
                  <p:nvPr/>
                </p:nvSpPr>
                <p:spPr>
                  <a:xfrm>
                    <a:off x="1952288"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80" name="TextBox 79"/>
                  <p:cNvSpPr txBox="1"/>
                  <p:nvPr/>
                </p:nvSpPr>
                <p:spPr>
                  <a:xfrm>
                    <a:off x="1901770"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55" name="Group 72"/>
                <p:cNvGrpSpPr/>
                <p:nvPr/>
              </p:nvGrpSpPr>
              <p:grpSpPr>
                <a:xfrm>
                  <a:off x="2327789" y="4273653"/>
                  <a:ext cx="295991" cy="735448"/>
                  <a:chOff x="2363501" y="4273653"/>
                  <a:chExt cx="295991" cy="735448"/>
                </a:xfrm>
                <a:grpFill/>
              </p:grpSpPr>
              <p:sp>
                <p:nvSpPr>
                  <p:cNvPr id="77" name="Rectangle 7"/>
                  <p:cNvSpPr/>
                  <p:nvPr/>
                </p:nvSpPr>
                <p:spPr>
                  <a:xfrm>
                    <a:off x="2414019"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78" name="TextBox 77"/>
                  <p:cNvSpPr txBox="1"/>
                  <p:nvPr/>
                </p:nvSpPr>
                <p:spPr>
                  <a:xfrm>
                    <a:off x="2363501"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56" name="Group 73"/>
                <p:cNvGrpSpPr/>
                <p:nvPr/>
              </p:nvGrpSpPr>
              <p:grpSpPr>
                <a:xfrm>
                  <a:off x="2739220" y="4273653"/>
                  <a:ext cx="295991" cy="730921"/>
                  <a:chOff x="2739220" y="4273653"/>
                  <a:chExt cx="295991" cy="730921"/>
                </a:xfrm>
                <a:grpFill/>
              </p:grpSpPr>
              <p:sp>
                <p:nvSpPr>
                  <p:cNvPr id="75" name="Rectangle 74"/>
                  <p:cNvSpPr/>
                  <p:nvPr/>
                </p:nvSpPr>
                <p:spPr>
                  <a:xfrm>
                    <a:off x="2789738" y="4322713"/>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76" name="TextBox 75"/>
                  <p:cNvSpPr txBox="1"/>
                  <p:nvPr/>
                </p:nvSpPr>
                <p:spPr>
                  <a:xfrm>
                    <a:off x="2739220"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sp>
            <p:nvSpPr>
              <p:cNvPr id="70" name="TextBox 69"/>
              <p:cNvSpPr txBox="1"/>
              <p:nvPr/>
            </p:nvSpPr>
            <p:spPr>
              <a:xfrm>
                <a:off x="1398762" y="5045285"/>
                <a:ext cx="1756373" cy="101611"/>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57" name="Group 35"/>
            <p:cNvGrpSpPr/>
            <p:nvPr/>
          </p:nvGrpSpPr>
          <p:grpSpPr>
            <a:xfrm>
              <a:off x="3971925" y="3978742"/>
              <a:ext cx="1219201" cy="982764"/>
              <a:chOff x="1398762" y="3731133"/>
              <a:chExt cx="1756373" cy="1415763"/>
            </a:xfrm>
            <a:grpFill/>
          </p:grpSpPr>
          <p:sp>
            <p:nvSpPr>
              <p:cNvPr id="49" name="Isosceles Triangle 48"/>
              <p:cNvSpPr/>
              <p:nvPr/>
            </p:nvSpPr>
            <p:spPr>
              <a:xfrm>
                <a:off x="1515452" y="3731133"/>
                <a:ext cx="1522993" cy="361297"/>
              </a:xfrm>
              <a:prstGeom prst="triangle">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50" name="TextBox 49"/>
              <p:cNvSpPr txBox="1"/>
              <p:nvPr/>
            </p:nvSpPr>
            <p:spPr>
              <a:xfrm>
                <a:off x="1478136" y="4891376"/>
                <a:ext cx="1597625" cy="106137"/>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sp>
            <p:nvSpPr>
              <p:cNvPr id="51" name="TextBox 50"/>
              <p:cNvSpPr txBox="1"/>
              <p:nvPr/>
            </p:nvSpPr>
            <p:spPr>
              <a:xfrm>
                <a:off x="1468738" y="4141024"/>
                <a:ext cx="1616421" cy="86943"/>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nvGrpSpPr>
              <p:cNvPr id="2058" name="Group 32"/>
              <p:cNvGrpSpPr/>
              <p:nvPr/>
            </p:nvGrpSpPr>
            <p:grpSpPr>
              <a:xfrm>
                <a:off x="1511806" y="4273653"/>
                <a:ext cx="1530284" cy="674066"/>
                <a:chOff x="1504927" y="4273653"/>
                <a:chExt cx="1530284" cy="735448"/>
              </a:xfrm>
              <a:grpFill/>
            </p:grpSpPr>
            <p:grpSp>
              <p:nvGrpSpPr>
                <p:cNvPr id="2059" name="Group 28"/>
                <p:cNvGrpSpPr/>
                <p:nvPr/>
              </p:nvGrpSpPr>
              <p:grpSpPr>
                <a:xfrm>
                  <a:off x="1504927" y="4273653"/>
                  <a:ext cx="295991" cy="735448"/>
                  <a:chOff x="1504927" y="4273653"/>
                  <a:chExt cx="295991" cy="735448"/>
                </a:xfrm>
                <a:grpFill/>
              </p:grpSpPr>
              <p:sp>
                <p:nvSpPr>
                  <p:cNvPr id="64" name="Rectangle 63"/>
                  <p:cNvSpPr/>
                  <p:nvPr/>
                </p:nvSpPr>
                <p:spPr>
                  <a:xfrm>
                    <a:off x="1555445"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65" name="TextBox 64"/>
                  <p:cNvSpPr txBox="1"/>
                  <p:nvPr/>
                </p:nvSpPr>
                <p:spPr>
                  <a:xfrm>
                    <a:off x="1504927"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60" name="Group 29"/>
                <p:cNvGrpSpPr/>
                <p:nvPr/>
              </p:nvGrpSpPr>
              <p:grpSpPr>
                <a:xfrm>
                  <a:off x="1916358" y="4273653"/>
                  <a:ext cx="295991" cy="735448"/>
                  <a:chOff x="1901770" y="4273653"/>
                  <a:chExt cx="295991" cy="735448"/>
                </a:xfrm>
                <a:grpFill/>
              </p:grpSpPr>
              <p:sp>
                <p:nvSpPr>
                  <p:cNvPr id="62" name="Rectangle 61"/>
                  <p:cNvSpPr/>
                  <p:nvPr/>
                </p:nvSpPr>
                <p:spPr>
                  <a:xfrm>
                    <a:off x="1952288"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63" name="TextBox 62"/>
                  <p:cNvSpPr txBox="1"/>
                  <p:nvPr/>
                </p:nvSpPr>
                <p:spPr>
                  <a:xfrm>
                    <a:off x="1901770"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61" name="Group 30"/>
                <p:cNvGrpSpPr/>
                <p:nvPr/>
              </p:nvGrpSpPr>
              <p:grpSpPr>
                <a:xfrm>
                  <a:off x="2327789" y="4273653"/>
                  <a:ext cx="295991" cy="735448"/>
                  <a:chOff x="2363501" y="4273653"/>
                  <a:chExt cx="295991" cy="735448"/>
                </a:xfrm>
                <a:grpFill/>
              </p:grpSpPr>
              <p:sp>
                <p:nvSpPr>
                  <p:cNvPr id="60" name="Rectangle 7"/>
                  <p:cNvSpPr/>
                  <p:nvPr/>
                </p:nvSpPr>
                <p:spPr>
                  <a:xfrm>
                    <a:off x="2414019"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61" name="TextBox 60"/>
                  <p:cNvSpPr txBox="1"/>
                  <p:nvPr/>
                </p:nvSpPr>
                <p:spPr>
                  <a:xfrm>
                    <a:off x="2363501"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62" name="Group 31"/>
                <p:cNvGrpSpPr/>
                <p:nvPr/>
              </p:nvGrpSpPr>
              <p:grpSpPr>
                <a:xfrm>
                  <a:off x="2739220" y="4273653"/>
                  <a:ext cx="295991" cy="730921"/>
                  <a:chOff x="2739220" y="4273653"/>
                  <a:chExt cx="295991" cy="730921"/>
                </a:xfrm>
                <a:grpFill/>
              </p:grpSpPr>
              <p:sp>
                <p:nvSpPr>
                  <p:cNvPr id="58" name="Rectangle 57"/>
                  <p:cNvSpPr/>
                  <p:nvPr/>
                </p:nvSpPr>
                <p:spPr>
                  <a:xfrm>
                    <a:off x="2789738" y="4322713"/>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59" name="TextBox 58"/>
                  <p:cNvSpPr txBox="1"/>
                  <p:nvPr/>
                </p:nvSpPr>
                <p:spPr>
                  <a:xfrm>
                    <a:off x="2739220"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sp>
            <p:nvSpPr>
              <p:cNvPr id="53" name="TextBox 52"/>
              <p:cNvSpPr txBox="1"/>
              <p:nvPr/>
            </p:nvSpPr>
            <p:spPr>
              <a:xfrm>
                <a:off x="1398762" y="5045285"/>
                <a:ext cx="1756373" cy="101611"/>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grpSp>
        <p:nvGrpSpPr>
          <p:cNvPr id="2063" name="Group 82"/>
          <p:cNvGrpSpPr/>
          <p:nvPr/>
        </p:nvGrpSpPr>
        <p:grpSpPr>
          <a:xfrm>
            <a:off x="7103692" y="1728000"/>
            <a:ext cx="1066800" cy="859918"/>
            <a:chOff x="3971925" y="3978742"/>
            <a:chExt cx="1219201" cy="982764"/>
          </a:xfrm>
          <a:solidFill>
            <a:srgbClr val="455560"/>
          </a:solidFill>
        </p:grpSpPr>
        <p:grpSp>
          <p:nvGrpSpPr>
            <p:cNvPr id="2064" name="Group 35"/>
            <p:cNvGrpSpPr/>
            <p:nvPr/>
          </p:nvGrpSpPr>
          <p:grpSpPr>
            <a:xfrm>
              <a:off x="3971925" y="3978742"/>
              <a:ext cx="1219201" cy="982764"/>
              <a:chOff x="1398762" y="3731133"/>
              <a:chExt cx="1756373" cy="1415763"/>
            </a:xfrm>
            <a:grpFill/>
          </p:grpSpPr>
          <p:sp>
            <p:nvSpPr>
              <p:cNvPr id="103" name="Isosceles Triangle 102"/>
              <p:cNvSpPr/>
              <p:nvPr/>
            </p:nvSpPr>
            <p:spPr>
              <a:xfrm>
                <a:off x="1515452" y="3731133"/>
                <a:ext cx="1522993" cy="361297"/>
              </a:xfrm>
              <a:prstGeom prst="triangle">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104" name="TextBox 103"/>
              <p:cNvSpPr txBox="1"/>
              <p:nvPr/>
            </p:nvSpPr>
            <p:spPr>
              <a:xfrm>
                <a:off x="1478136" y="4891376"/>
                <a:ext cx="1597625" cy="106137"/>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sp>
            <p:nvSpPr>
              <p:cNvPr id="105" name="TextBox 104"/>
              <p:cNvSpPr txBox="1"/>
              <p:nvPr/>
            </p:nvSpPr>
            <p:spPr>
              <a:xfrm>
                <a:off x="1468738" y="4141024"/>
                <a:ext cx="1616421" cy="86943"/>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nvGrpSpPr>
              <p:cNvPr id="2065" name="Group 32"/>
              <p:cNvGrpSpPr/>
              <p:nvPr/>
            </p:nvGrpSpPr>
            <p:grpSpPr>
              <a:xfrm>
                <a:off x="1511806" y="4273653"/>
                <a:ext cx="1530284" cy="674066"/>
                <a:chOff x="1504927" y="4273653"/>
                <a:chExt cx="1530284" cy="735448"/>
              </a:xfrm>
              <a:grpFill/>
            </p:grpSpPr>
            <p:grpSp>
              <p:nvGrpSpPr>
                <p:cNvPr id="2066" name="Group 107"/>
                <p:cNvGrpSpPr/>
                <p:nvPr/>
              </p:nvGrpSpPr>
              <p:grpSpPr>
                <a:xfrm>
                  <a:off x="1504927" y="4273653"/>
                  <a:ext cx="295991" cy="735448"/>
                  <a:chOff x="1504927" y="4273653"/>
                  <a:chExt cx="295991" cy="735448"/>
                </a:xfrm>
                <a:grpFill/>
              </p:grpSpPr>
              <p:sp>
                <p:nvSpPr>
                  <p:cNvPr id="118" name="Rectangle 6"/>
                  <p:cNvSpPr/>
                  <p:nvPr/>
                </p:nvSpPr>
                <p:spPr>
                  <a:xfrm>
                    <a:off x="1555445"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119" name="TextBox 118"/>
                  <p:cNvSpPr txBox="1"/>
                  <p:nvPr/>
                </p:nvSpPr>
                <p:spPr>
                  <a:xfrm>
                    <a:off x="1504927"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67" name="Group 108"/>
                <p:cNvGrpSpPr/>
                <p:nvPr/>
              </p:nvGrpSpPr>
              <p:grpSpPr>
                <a:xfrm>
                  <a:off x="1916358" y="4273653"/>
                  <a:ext cx="295991" cy="735448"/>
                  <a:chOff x="1901770" y="4273653"/>
                  <a:chExt cx="295991" cy="735448"/>
                </a:xfrm>
                <a:grpFill/>
              </p:grpSpPr>
              <p:sp>
                <p:nvSpPr>
                  <p:cNvPr id="116" name="Rectangle 8"/>
                  <p:cNvSpPr/>
                  <p:nvPr/>
                </p:nvSpPr>
                <p:spPr>
                  <a:xfrm>
                    <a:off x="1952288"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117" name="TextBox 116"/>
                  <p:cNvSpPr txBox="1"/>
                  <p:nvPr/>
                </p:nvSpPr>
                <p:spPr>
                  <a:xfrm>
                    <a:off x="1901770"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68" name="Group 109"/>
                <p:cNvGrpSpPr/>
                <p:nvPr/>
              </p:nvGrpSpPr>
              <p:grpSpPr>
                <a:xfrm>
                  <a:off x="2327789" y="4273653"/>
                  <a:ext cx="295991" cy="735448"/>
                  <a:chOff x="2363501" y="4273653"/>
                  <a:chExt cx="295991" cy="735448"/>
                </a:xfrm>
                <a:grpFill/>
              </p:grpSpPr>
              <p:sp>
                <p:nvSpPr>
                  <p:cNvPr id="114" name="Rectangle 7"/>
                  <p:cNvSpPr/>
                  <p:nvPr/>
                </p:nvSpPr>
                <p:spPr>
                  <a:xfrm>
                    <a:off x="2414019"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115" name="TextBox 114"/>
                  <p:cNvSpPr txBox="1"/>
                  <p:nvPr/>
                </p:nvSpPr>
                <p:spPr>
                  <a:xfrm>
                    <a:off x="2363501"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69" name="Group 110"/>
                <p:cNvGrpSpPr/>
                <p:nvPr/>
              </p:nvGrpSpPr>
              <p:grpSpPr>
                <a:xfrm>
                  <a:off x="2739220" y="4273653"/>
                  <a:ext cx="295991" cy="730921"/>
                  <a:chOff x="2739220" y="4273653"/>
                  <a:chExt cx="295991" cy="730921"/>
                </a:xfrm>
                <a:grpFill/>
              </p:grpSpPr>
              <p:sp>
                <p:nvSpPr>
                  <p:cNvPr id="112" name="Rectangle 111"/>
                  <p:cNvSpPr/>
                  <p:nvPr/>
                </p:nvSpPr>
                <p:spPr>
                  <a:xfrm>
                    <a:off x="2789738" y="4322713"/>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113" name="TextBox 112"/>
                  <p:cNvSpPr txBox="1"/>
                  <p:nvPr/>
                </p:nvSpPr>
                <p:spPr>
                  <a:xfrm>
                    <a:off x="2739220"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sp>
            <p:nvSpPr>
              <p:cNvPr id="107" name="TextBox 106"/>
              <p:cNvSpPr txBox="1"/>
              <p:nvPr/>
            </p:nvSpPr>
            <p:spPr>
              <a:xfrm>
                <a:off x="1398762" y="5045285"/>
                <a:ext cx="1756373" cy="101611"/>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70" name="Group 35"/>
            <p:cNvGrpSpPr/>
            <p:nvPr/>
          </p:nvGrpSpPr>
          <p:grpSpPr>
            <a:xfrm>
              <a:off x="3971925" y="3978742"/>
              <a:ext cx="1219201" cy="982764"/>
              <a:chOff x="1398762" y="3731133"/>
              <a:chExt cx="1756373" cy="1415763"/>
            </a:xfrm>
            <a:grpFill/>
          </p:grpSpPr>
          <p:sp>
            <p:nvSpPr>
              <p:cNvPr id="86" name="Isosceles Triangle 85"/>
              <p:cNvSpPr/>
              <p:nvPr/>
            </p:nvSpPr>
            <p:spPr>
              <a:xfrm>
                <a:off x="1515452" y="3731133"/>
                <a:ext cx="1522993" cy="361297"/>
              </a:xfrm>
              <a:prstGeom prst="triangle">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87" name="TextBox 86"/>
              <p:cNvSpPr txBox="1"/>
              <p:nvPr/>
            </p:nvSpPr>
            <p:spPr>
              <a:xfrm>
                <a:off x="1478136" y="4891376"/>
                <a:ext cx="1597625" cy="106137"/>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sp>
            <p:nvSpPr>
              <p:cNvPr id="88" name="TextBox 87"/>
              <p:cNvSpPr txBox="1"/>
              <p:nvPr/>
            </p:nvSpPr>
            <p:spPr>
              <a:xfrm>
                <a:off x="1468738" y="4141024"/>
                <a:ext cx="1616421" cy="86943"/>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nvGrpSpPr>
              <p:cNvPr id="2071" name="Group 32"/>
              <p:cNvGrpSpPr/>
              <p:nvPr/>
            </p:nvGrpSpPr>
            <p:grpSpPr>
              <a:xfrm>
                <a:off x="1511806" y="4273653"/>
                <a:ext cx="1530284" cy="674066"/>
                <a:chOff x="1504927" y="4273653"/>
                <a:chExt cx="1530284" cy="735448"/>
              </a:xfrm>
              <a:grpFill/>
            </p:grpSpPr>
            <p:grpSp>
              <p:nvGrpSpPr>
                <p:cNvPr id="2072" name="Group 28"/>
                <p:cNvGrpSpPr/>
                <p:nvPr/>
              </p:nvGrpSpPr>
              <p:grpSpPr>
                <a:xfrm>
                  <a:off x="1504927" y="4273653"/>
                  <a:ext cx="295991" cy="735448"/>
                  <a:chOff x="1504927" y="4273653"/>
                  <a:chExt cx="295991" cy="735448"/>
                </a:xfrm>
                <a:grpFill/>
              </p:grpSpPr>
              <p:sp>
                <p:nvSpPr>
                  <p:cNvPr id="101" name="Rectangle 100"/>
                  <p:cNvSpPr/>
                  <p:nvPr/>
                </p:nvSpPr>
                <p:spPr>
                  <a:xfrm>
                    <a:off x="1555445"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102" name="TextBox 101"/>
                  <p:cNvSpPr txBox="1"/>
                  <p:nvPr/>
                </p:nvSpPr>
                <p:spPr>
                  <a:xfrm>
                    <a:off x="1504927"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73" name="Group 29"/>
                <p:cNvGrpSpPr/>
                <p:nvPr/>
              </p:nvGrpSpPr>
              <p:grpSpPr>
                <a:xfrm>
                  <a:off x="1916358" y="4273653"/>
                  <a:ext cx="295991" cy="735448"/>
                  <a:chOff x="1901770" y="4273653"/>
                  <a:chExt cx="295991" cy="735448"/>
                </a:xfrm>
                <a:grpFill/>
              </p:grpSpPr>
              <p:sp>
                <p:nvSpPr>
                  <p:cNvPr id="99" name="Rectangle 98"/>
                  <p:cNvSpPr/>
                  <p:nvPr/>
                </p:nvSpPr>
                <p:spPr>
                  <a:xfrm>
                    <a:off x="1952288"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100" name="TextBox 99"/>
                  <p:cNvSpPr txBox="1"/>
                  <p:nvPr/>
                </p:nvSpPr>
                <p:spPr>
                  <a:xfrm>
                    <a:off x="1901770"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74" name="Group 30"/>
                <p:cNvGrpSpPr/>
                <p:nvPr/>
              </p:nvGrpSpPr>
              <p:grpSpPr>
                <a:xfrm>
                  <a:off x="2327789" y="4273653"/>
                  <a:ext cx="295991" cy="735448"/>
                  <a:chOff x="2363501" y="4273653"/>
                  <a:chExt cx="295991" cy="735448"/>
                </a:xfrm>
                <a:grpFill/>
              </p:grpSpPr>
              <p:sp>
                <p:nvSpPr>
                  <p:cNvPr id="97" name="Rectangle 7"/>
                  <p:cNvSpPr/>
                  <p:nvPr/>
                </p:nvSpPr>
                <p:spPr>
                  <a:xfrm>
                    <a:off x="2414019"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98" name="TextBox 97"/>
                  <p:cNvSpPr txBox="1"/>
                  <p:nvPr/>
                </p:nvSpPr>
                <p:spPr>
                  <a:xfrm>
                    <a:off x="2363501"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75" name="Group 31"/>
                <p:cNvGrpSpPr/>
                <p:nvPr/>
              </p:nvGrpSpPr>
              <p:grpSpPr>
                <a:xfrm>
                  <a:off x="2739220" y="4273653"/>
                  <a:ext cx="295991" cy="730921"/>
                  <a:chOff x="2739220" y="4273653"/>
                  <a:chExt cx="295991" cy="730921"/>
                </a:xfrm>
                <a:grpFill/>
              </p:grpSpPr>
              <p:sp>
                <p:nvSpPr>
                  <p:cNvPr id="95" name="Rectangle 94"/>
                  <p:cNvSpPr/>
                  <p:nvPr/>
                </p:nvSpPr>
                <p:spPr>
                  <a:xfrm>
                    <a:off x="2789738" y="4322713"/>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96" name="TextBox 95"/>
                  <p:cNvSpPr txBox="1"/>
                  <p:nvPr/>
                </p:nvSpPr>
                <p:spPr>
                  <a:xfrm>
                    <a:off x="2739220"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sp>
            <p:nvSpPr>
              <p:cNvPr id="90" name="TextBox 89"/>
              <p:cNvSpPr txBox="1"/>
              <p:nvPr/>
            </p:nvSpPr>
            <p:spPr>
              <a:xfrm>
                <a:off x="1398762" y="5045285"/>
                <a:ext cx="1756373" cy="101611"/>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sp>
        <p:nvSpPr>
          <p:cNvPr id="135" name="Right Arrow 134"/>
          <p:cNvSpPr/>
          <p:nvPr/>
        </p:nvSpPr>
        <p:spPr>
          <a:xfrm>
            <a:off x="5105400" y="4340960"/>
            <a:ext cx="838200" cy="457200"/>
          </a:xfrm>
          <a:prstGeom prst="rightArrow">
            <a:avLst/>
          </a:prstGeom>
          <a:solidFill>
            <a:schemeClr val="accent4"/>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4" name="Right Arrow 133"/>
          <p:cNvSpPr/>
          <p:nvPr/>
        </p:nvSpPr>
        <p:spPr>
          <a:xfrm>
            <a:off x="3352800" y="4340960"/>
            <a:ext cx="838200" cy="457200"/>
          </a:xfrm>
          <a:prstGeom prst="rightArrow">
            <a:avLst/>
          </a:prstGeom>
          <a:solidFill>
            <a:schemeClr val="accent4"/>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6" name="TextBox 145"/>
          <p:cNvSpPr txBox="1"/>
          <p:nvPr/>
        </p:nvSpPr>
        <p:spPr>
          <a:xfrm>
            <a:off x="1439254" y="2249376"/>
            <a:ext cx="1655453" cy="338554"/>
          </a:xfrm>
          <a:prstGeom prst="rect">
            <a:avLst/>
          </a:prstGeom>
          <a:noFill/>
        </p:spPr>
        <p:txBody>
          <a:bodyPr wrap="none" rtlCol="0">
            <a:spAutoFit/>
          </a:bodyPr>
          <a:lstStyle/>
          <a:p>
            <a:r>
              <a:rPr lang="en-US" sz="1600" b="1" dirty="0" smtClean="0">
                <a:solidFill>
                  <a:prstClr val="white">
                    <a:lumMod val="50000"/>
                  </a:prstClr>
                </a:solidFill>
              </a:rPr>
              <a:t>5,600 + providers</a:t>
            </a:r>
            <a:endParaRPr lang="en-US" sz="1600" b="1" dirty="0">
              <a:solidFill>
                <a:prstClr val="white">
                  <a:lumMod val="50000"/>
                </a:prstClr>
              </a:solidFill>
            </a:endParaRPr>
          </a:p>
        </p:txBody>
      </p:sp>
      <p:sp>
        <p:nvSpPr>
          <p:cNvPr id="154" name="TextBox 153"/>
          <p:cNvSpPr txBox="1"/>
          <p:nvPr/>
        </p:nvSpPr>
        <p:spPr>
          <a:xfrm>
            <a:off x="990600" y="5556952"/>
            <a:ext cx="7122912" cy="400110"/>
          </a:xfrm>
          <a:prstGeom prst="rect">
            <a:avLst/>
          </a:prstGeom>
          <a:noFill/>
        </p:spPr>
        <p:txBody>
          <a:bodyPr wrap="none" rtlCol="0">
            <a:spAutoFit/>
          </a:bodyPr>
          <a:lstStyle/>
          <a:p>
            <a:r>
              <a:rPr lang="en-US" sz="2000" b="1" dirty="0" smtClean="0">
                <a:solidFill>
                  <a:prstClr val="black"/>
                </a:solidFill>
              </a:rPr>
              <a:t>1. Member libraries approve/deny changes before they are made.</a:t>
            </a:r>
            <a:endParaRPr lang="en-US" sz="2000" b="1" dirty="0">
              <a:solidFill>
                <a:prstClr val="black"/>
              </a:solidFill>
            </a:endParaRPr>
          </a:p>
        </p:txBody>
      </p:sp>
      <p:grpSp>
        <p:nvGrpSpPr>
          <p:cNvPr id="2076" name="Group 144"/>
          <p:cNvGrpSpPr/>
          <p:nvPr/>
        </p:nvGrpSpPr>
        <p:grpSpPr>
          <a:xfrm>
            <a:off x="4154555" y="2675378"/>
            <a:ext cx="823091" cy="1439850"/>
            <a:chOff x="4170457" y="2554354"/>
            <a:chExt cx="823091" cy="1439850"/>
          </a:xfrm>
          <a:solidFill>
            <a:schemeClr val="tx2">
              <a:lumMod val="20000"/>
              <a:lumOff val="80000"/>
            </a:schemeClr>
          </a:solidFill>
        </p:grpSpPr>
        <p:sp>
          <p:nvSpPr>
            <p:cNvPr id="141" name="Rectangle 140"/>
            <p:cNvSpPr/>
            <p:nvPr/>
          </p:nvSpPr>
          <p:spPr>
            <a:xfrm>
              <a:off x="4353402" y="2554354"/>
              <a:ext cx="457200" cy="1027046"/>
            </a:xfrm>
            <a:prstGeom prst="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4" name="Isosceles Triangle 143"/>
            <p:cNvSpPr/>
            <p:nvPr/>
          </p:nvSpPr>
          <p:spPr>
            <a:xfrm rot="10800000">
              <a:off x="4170457" y="3384604"/>
              <a:ext cx="823091" cy="609600"/>
            </a:xfrm>
            <a:prstGeom prst="triangl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43" name="Picture 8"/>
          <p:cNvPicPr>
            <a:picLocks noChangeAspect="1" noChangeArrowheads="1"/>
          </p:cNvPicPr>
          <p:nvPr/>
        </p:nvPicPr>
        <p:blipFill>
          <a:blip r:embed="rId6" cstate="print"/>
          <a:srcRect l="26617" t="22326" r="20148" b="10698"/>
          <a:stretch>
            <a:fillRect/>
          </a:stretch>
        </p:blipFill>
        <p:spPr bwMode="auto">
          <a:xfrm>
            <a:off x="4375204" y="3402265"/>
            <a:ext cx="457200" cy="457200"/>
          </a:xfrm>
          <a:prstGeom prst="rect">
            <a:avLst/>
          </a:prstGeom>
          <a:noFill/>
          <a:ln w="9525">
            <a:noFill/>
            <a:miter lim="800000"/>
            <a:headEnd/>
            <a:tailEnd/>
          </a:ln>
          <a:effectLst/>
        </p:spPr>
      </p:pic>
      <p:pic>
        <p:nvPicPr>
          <p:cNvPr id="148" name="Picture 7"/>
          <p:cNvPicPr>
            <a:picLocks noChangeAspect="1" noChangeArrowheads="1"/>
          </p:cNvPicPr>
          <p:nvPr/>
        </p:nvPicPr>
        <p:blipFill>
          <a:blip r:embed="rId7" cstate="print"/>
          <a:srcRect l="26617" t="22326" r="29020" b="21861"/>
          <a:stretch>
            <a:fillRect/>
          </a:stretch>
        </p:blipFill>
        <p:spPr bwMode="auto">
          <a:xfrm>
            <a:off x="4367253" y="2664118"/>
            <a:ext cx="381000" cy="381000"/>
          </a:xfrm>
          <a:prstGeom prst="rect">
            <a:avLst/>
          </a:prstGeom>
          <a:noFill/>
          <a:ln w="9525">
            <a:noFill/>
            <a:miter lim="800000"/>
            <a:headEnd/>
            <a:tailEnd/>
          </a:ln>
          <a:effectLst/>
        </p:spPr>
      </p:pic>
      <p:pic>
        <p:nvPicPr>
          <p:cNvPr id="147" name="Picture 8"/>
          <p:cNvPicPr>
            <a:picLocks noChangeAspect="1" noChangeArrowheads="1"/>
          </p:cNvPicPr>
          <p:nvPr/>
        </p:nvPicPr>
        <p:blipFill>
          <a:blip r:embed="rId6" cstate="print"/>
          <a:srcRect l="26617" t="22326" r="20148" b="10698"/>
          <a:stretch>
            <a:fillRect/>
          </a:stretch>
        </p:blipFill>
        <p:spPr bwMode="auto">
          <a:xfrm>
            <a:off x="4375204" y="3029216"/>
            <a:ext cx="457200" cy="457200"/>
          </a:xfrm>
          <a:prstGeom prst="rect">
            <a:avLst/>
          </a:prstGeom>
          <a:noFill/>
          <a:ln w="9525">
            <a:noFill/>
            <a:miter lim="800000"/>
            <a:headEnd/>
            <a:tailEnd/>
          </a:ln>
          <a:effectLst/>
        </p:spPr>
      </p:pic>
      <p:sp>
        <p:nvSpPr>
          <p:cNvPr id="142" name="Title 2"/>
          <p:cNvSpPr>
            <a:spLocks noGrp="1"/>
          </p:cNvSpPr>
          <p:nvPr>
            <p:ph type="title"/>
          </p:nvPr>
        </p:nvSpPr>
        <p:spPr>
          <a:xfrm>
            <a:off x="-115448" y="-94465"/>
            <a:ext cx="9382767" cy="1143903"/>
          </a:xfrm>
        </p:spPr>
        <p:txBody>
          <a:bodyPr/>
          <a:lstStyle/>
          <a:p>
            <a:r>
              <a:rPr lang="en-US" sz="3200" dirty="0" smtClean="0"/>
              <a:t>Knowledge base cooperative data management</a:t>
            </a:r>
            <a:endParaRPr lang="en-US" sz="3200" dirty="0"/>
          </a:p>
        </p:txBody>
      </p:sp>
      <p:sp>
        <p:nvSpPr>
          <p:cNvPr id="139" name="TextBox 138"/>
          <p:cNvSpPr txBox="1"/>
          <p:nvPr/>
        </p:nvSpPr>
        <p:spPr>
          <a:xfrm>
            <a:off x="615988" y="1275743"/>
            <a:ext cx="3509743" cy="769441"/>
          </a:xfrm>
          <a:prstGeom prst="rect">
            <a:avLst/>
          </a:prstGeom>
          <a:noFill/>
        </p:spPr>
        <p:txBody>
          <a:bodyPr wrap="none" rtlCol="0">
            <a:spAutoFit/>
          </a:bodyPr>
          <a:lstStyle/>
          <a:p>
            <a:r>
              <a:rPr lang="en-US" sz="4400" dirty="0" smtClean="0">
                <a:solidFill>
                  <a:schemeClr val="accent4"/>
                </a:solidFill>
                <a:latin typeface="Calibri Light"/>
                <a:cs typeface="Calibri Light"/>
              </a:rPr>
              <a:t>New – Phase 1</a:t>
            </a:r>
            <a:endParaRPr lang="en-US" sz="4400" dirty="0">
              <a:solidFill>
                <a:schemeClr val="accent4"/>
              </a:solidFill>
              <a:latin typeface="Calibri Light"/>
              <a:cs typeface="Calibri Light"/>
            </a:endParaRPr>
          </a:p>
        </p:txBody>
      </p:sp>
    </p:spTree>
    <p:extLst>
      <p:ext uri="{BB962C8B-B14F-4D97-AF65-F5344CB8AC3E}">
        <p14:creationId xmlns:p14="http://schemas.microsoft.com/office/powerpoint/2010/main" val="2575500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slide(fromLeft)">
                                      <p:cBhvr>
                                        <p:cTn id="7" dur="500"/>
                                        <p:tgtEl>
                                          <p:spTgt spid="134"/>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slide(fromRight)">
                                      <p:cBhvr>
                                        <p:cTn id="11" dur="500"/>
                                        <p:tgtEl>
                                          <p:spTgt spid="14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076"/>
                                        </p:tgtEl>
                                        <p:attrNameLst>
                                          <p:attrName>style.visibility</p:attrName>
                                        </p:attrNameLst>
                                      </p:cBhvr>
                                      <p:to>
                                        <p:strVal val="visible"/>
                                      </p:to>
                                    </p:set>
                                    <p:animEffect transition="in" filter="wipe(up)">
                                      <p:cBhvr>
                                        <p:cTn id="15" dur="500"/>
                                        <p:tgtEl>
                                          <p:spTgt spid="207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4"/>
                                        </p:tgtEl>
                                        <p:attrNameLst>
                                          <p:attrName>style.visibility</p:attrName>
                                        </p:attrNameLst>
                                      </p:cBhvr>
                                      <p:to>
                                        <p:strVal val="visible"/>
                                      </p:to>
                                    </p:set>
                                    <p:animEffect transition="in" filter="fade">
                                      <p:cBhvr>
                                        <p:cTn id="19" dur="500"/>
                                        <p:tgtEl>
                                          <p:spTgt spid="15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8"/>
                                        </p:tgtEl>
                                        <p:attrNameLst>
                                          <p:attrName>style.visibility</p:attrName>
                                        </p:attrNameLst>
                                      </p:cBhvr>
                                      <p:to>
                                        <p:strVal val="visible"/>
                                      </p:to>
                                    </p:set>
                                    <p:animEffect transition="in" filter="fade">
                                      <p:cBhvr>
                                        <p:cTn id="23" dur="500"/>
                                        <p:tgtEl>
                                          <p:spTgt spid="14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47"/>
                                        </p:tgtEl>
                                        <p:attrNameLst>
                                          <p:attrName>style.visibility</p:attrName>
                                        </p:attrNameLst>
                                      </p:cBhvr>
                                      <p:to>
                                        <p:strVal val="visible"/>
                                      </p:to>
                                    </p:set>
                                    <p:animEffect transition="in" filter="fade">
                                      <p:cBhvr>
                                        <p:cTn id="27" dur="500"/>
                                        <p:tgtEl>
                                          <p:spTgt spid="14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3"/>
                                        </p:tgtEl>
                                        <p:attrNameLst>
                                          <p:attrName>style.visibility</p:attrName>
                                        </p:attrNameLst>
                                      </p:cBhvr>
                                      <p:to>
                                        <p:strVal val="visible"/>
                                      </p:to>
                                    </p:set>
                                    <p:animEffect transition="in" filter="fade">
                                      <p:cBhvr>
                                        <p:cTn id="31" dur="500"/>
                                        <p:tgtEl>
                                          <p:spTgt spid="143"/>
                                        </p:tgtEl>
                                      </p:cBhvr>
                                    </p:animEffect>
                                  </p:childTnLst>
                                </p:cTn>
                              </p:par>
                            </p:childTnLst>
                          </p:cTn>
                        </p:par>
                        <p:par>
                          <p:cTn id="32" fill="hold">
                            <p:stCondLst>
                              <p:cond delay="3500"/>
                            </p:stCondLst>
                            <p:childTnLst>
                              <p:par>
                                <p:cTn id="33" presetID="12" presetClass="entr" presetSubtype="8" fill="hold" grpId="0" nodeType="afterEffect">
                                  <p:stCondLst>
                                    <p:cond delay="0"/>
                                  </p:stCondLst>
                                  <p:childTnLst>
                                    <p:set>
                                      <p:cBhvr>
                                        <p:cTn id="34" dur="1" fill="hold">
                                          <p:stCondLst>
                                            <p:cond delay="0"/>
                                          </p:stCondLst>
                                        </p:cTn>
                                        <p:tgtEl>
                                          <p:spTgt spid="135"/>
                                        </p:tgtEl>
                                        <p:attrNameLst>
                                          <p:attrName>style.visibility</p:attrName>
                                        </p:attrNameLst>
                                      </p:cBhvr>
                                      <p:to>
                                        <p:strVal val="visible"/>
                                      </p:to>
                                    </p:set>
                                    <p:animEffect transition="in" filter="slide(fromLeft)">
                                      <p:cBhvr>
                                        <p:cTn id="35" dur="500"/>
                                        <p:tgtEl>
                                          <p:spTgt spid="135"/>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38"/>
                                        </p:tgtEl>
                                        <p:attrNameLst>
                                          <p:attrName>style.visibility</p:attrName>
                                        </p:attrNameLst>
                                      </p:cBhvr>
                                      <p:to>
                                        <p:strVal val="visible"/>
                                      </p:to>
                                    </p:set>
                                    <p:animEffect transition="in" filter="wipe(down)">
                                      <p:cBhvr>
                                        <p:cTn id="39" dur="500"/>
                                        <p:tgtEl>
                                          <p:spTgt spid="13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6"/>
                                        </p:tgtEl>
                                        <p:attrNameLst>
                                          <p:attrName>style.visibility</p:attrName>
                                        </p:attrNameLst>
                                      </p:cBhvr>
                                      <p:to>
                                        <p:strVal val="visible"/>
                                      </p:to>
                                    </p:set>
                                    <p:animEffect transition="in" filter="wipe(down)">
                                      <p:cBhvr>
                                        <p:cTn id="42" dur="500"/>
                                        <p:tgtEl>
                                          <p:spTgt spid="13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7"/>
                                        </p:tgtEl>
                                        <p:attrNameLst>
                                          <p:attrName>style.visibility</p:attrName>
                                        </p:attrNameLst>
                                      </p:cBhvr>
                                      <p:to>
                                        <p:strVal val="visible"/>
                                      </p:to>
                                    </p:set>
                                    <p:animEffect transition="in" filter="wipe(down)">
                                      <p:cBhvr>
                                        <p:cTn id="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7" grpId="0" animBg="1"/>
      <p:bldP spid="138" grpId="0" animBg="1"/>
      <p:bldP spid="140" grpId="0" animBg="1"/>
      <p:bldP spid="135" grpId="0" animBg="1"/>
      <p:bldP spid="134" grpId="0" animBg="1"/>
      <p:bldP spid="1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600" dirty="0" smtClean="0"/>
              <a:t>See changes to global KB collections before they are applied</a:t>
            </a:r>
          </a:p>
        </p:txBody>
      </p:sp>
      <p:pic>
        <p:nvPicPr>
          <p:cNvPr id="5" name="Picture 4" descr="approval-updates.png"/>
          <p:cNvPicPr>
            <a:picLocks noChangeAspect="1"/>
          </p:cNvPicPr>
          <p:nvPr/>
        </p:nvPicPr>
        <p:blipFill>
          <a:blip r:embed="rId3"/>
          <a:srcRect b="14233"/>
          <a:stretch>
            <a:fillRect/>
          </a:stretch>
        </p:blipFill>
        <p:spPr>
          <a:xfrm>
            <a:off x="-17818" y="1097306"/>
            <a:ext cx="9161817" cy="4641938"/>
          </a:xfrm>
          <a:prstGeom prst="rect">
            <a:avLst/>
          </a:prstGeom>
        </p:spPr>
      </p:pic>
      <p:sp>
        <p:nvSpPr>
          <p:cNvPr id="9" name="Text Placeholder 1"/>
          <p:cNvSpPr txBox="1">
            <a:spLocks/>
          </p:cNvSpPr>
          <p:nvPr/>
        </p:nvSpPr>
        <p:spPr>
          <a:xfrm>
            <a:off x="0" y="187890"/>
            <a:ext cx="9144000" cy="914400"/>
          </a:xfrm>
          <a:prstGeom prst="rect">
            <a:avLst/>
          </a:prstGeom>
        </p:spPr>
        <p:txBody>
          <a:bodyPr vert="horz" lIns="91440" tIns="45720" rIns="91440" bIns="45720" rtlCol="0">
            <a:normAutofit/>
          </a:bodyPr>
          <a:lstStyle/>
          <a:p>
            <a:pPr marL="342900" indent="-342900" algn="ctr" defTabSz="914400">
              <a:spcBef>
                <a:spcPct val="20000"/>
              </a:spcBef>
              <a:buFont typeface="Arial" pitchFamily="34" charset="0"/>
              <a:buNone/>
              <a:defRPr/>
            </a:pPr>
            <a:r>
              <a:rPr lang="en-US" sz="3600" dirty="0" smtClean="0">
                <a:solidFill>
                  <a:schemeClr val="accent1"/>
                </a:solidFill>
                <a:latin typeface="Calibri Light"/>
                <a:ea typeface="+mj-ea"/>
                <a:cs typeface="Calibri Light"/>
              </a:rPr>
              <a:t>Powered by library cooperation </a:t>
            </a:r>
            <a:endParaRPr lang="en-US" sz="3600" dirty="0">
              <a:solidFill>
                <a:schemeClr val="accent1"/>
              </a:solidFill>
              <a:latin typeface="Calibri Light"/>
              <a:ea typeface="+mj-ea"/>
              <a:cs typeface="Calibri Light"/>
            </a:endParaRPr>
          </a:p>
        </p:txBody>
      </p:sp>
    </p:spTree>
    <p:extLst>
      <p:ext uri="{BB962C8B-B14F-4D97-AF65-F5344CB8AC3E}">
        <p14:creationId xmlns:p14="http://schemas.microsoft.com/office/powerpoint/2010/main" val="224851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1"/>
          <p:cNvGrpSpPr/>
          <p:nvPr/>
        </p:nvGrpSpPr>
        <p:grpSpPr>
          <a:xfrm>
            <a:off x="5900060" y="3968506"/>
            <a:ext cx="1230080" cy="1201208"/>
            <a:chOff x="5595260" y="3589946"/>
            <a:chExt cx="1230080" cy="1201208"/>
          </a:xfrm>
        </p:grpSpPr>
        <p:pic>
          <p:nvPicPr>
            <p:cNvPr id="2054" name="Picture 6"/>
            <p:cNvPicPr>
              <a:picLocks noChangeAspect="1" noChangeArrowheads="1"/>
            </p:cNvPicPr>
            <p:nvPr/>
          </p:nvPicPr>
          <p:blipFill>
            <a:blip r:embed="rId3" cstate="print"/>
            <a:srcRect/>
            <a:stretch>
              <a:fillRect/>
            </a:stretch>
          </p:blipFill>
          <p:spPr bwMode="auto">
            <a:xfrm>
              <a:off x="5852478" y="3589946"/>
              <a:ext cx="715645" cy="652330"/>
            </a:xfrm>
            <a:prstGeom prst="rect">
              <a:avLst/>
            </a:prstGeom>
            <a:noFill/>
            <a:ln w="9525">
              <a:noFill/>
              <a:miter lim="800000"/>
              <a:headEnd/>
              <a:tailEnd/>
            </a:ln>
          </p:spPr>
        </p:pic>
        <p:sp>
          <p:nvSpPr>
            <p:cNvPr id="127" name="TextBox 126"/>
            <p:cNvSpPr txBox="1"/>
            <p:nvPr/>
          </p:nvSpPr>
          <p:spPr>
            <a:xfrm>
              <a:off x="5595260" y="4250108"/>
              <a:ext cx="1230080" cy="541046"/>
            </a:xfrm>
            <a:prstGeom prst="rect">
              <a:avLst/>
            </a:prstGeom>
            <a:noFill/>
          </p:spPr>
          <p:txBody>
            <a:bodyPr wrap="none" rtlCol="0">
              <a:spAutoFit/>
            </a:bodyPr>
            <a:lstStyle/>
            <a:p>
              <a:pPr algn="ctr">
                <a:lnSpc>
                  <a:spcPct val="80000"/>
                </a:lnSpc>
              </a:pPr>
              <a:r>
                <a:rPr lang="en-US" b="1" dirty="0" smtClean="0">
                  <a:solidFill>
                    <a:srgbClr val="0070C0"/>
                  </a:solidFill>
                </a:rPr>
                <a:t>knowledge</a:t>
              </a:r>
              <a:br>
                <a:rPr lang="en-US" b="1" dirty="0" smtClean="0">
                  <a:solidFill>
                    <a:srgbClr val="0070C0"/>
                  </a:solidFill>
                </a:rPr>
              </a:br>
              <a:r>
                <a:rPr lang="en-US" b="1" dirty="0" smtClean="0">
                  <a:solidFill>
                    <a:srgbClr val="0070C0"/>
                  </a:solidFill>
                </a:rPr>
                <a:t>base</a:t>
              </a:r>
              <a:endParaRPr lang="en-US" b="1" dirty="0">
                <a:solidFill>
                  <a:srgbClr val="0070C0"/>
                </a:solidFill>
              </a:endParaRPr>
            </a:p>
          </p:txBody>
        </p:sp>
      </p:grpSp>
      <p:pic>
        <p:nvPicPr>
          <p:cNvPr id="140" name="Picture 139" descr="OCLC_Logo_V_Color_Tag.png"/>
          <p:cNvPicPr>
            <a:picLocks noChangeAspect="1"/>
          </p:cNvPicPr>
          <p:nvPr/>
        </p:nvPicPr>
        <p:blipFill>
          <a:blip r:embed="rId4" cstate="print"/>
          <a:srcRect l="14851" t="11428" r="10895" b="31429"/>
          <a:stretch>
            <a:fillRect/>
          </a:stretch>
        </p:blipFill>
        <p:spPr>
          <a:xfrm>
            <a:off x="4026040" y="4151460"/>
            <a:ext cx="1124553" cy="899642"/>
          </a:xfrm>
          <a:prstGeom prst="rect">
            <a:avLst/>
          </a:prstGeom>
          <a:noFill/>
          <a:ln>
            <a:noFill/>
          </a:ln>
        </p:spPr>
      </p:pic>
      <p:sp>
        <p:nvSpPr>
          <p:cNvPr id="137" name="Right Arrow 136"/>
          <p:cNvSpPr/>
          <p:nvPr/>
        </p:nvSpPr>
        <p:spPr>
          <a:xfrm rot="18000000">
            <a:off x="6604403" y="3269532"/>
            <a:ext cx="1237519" cy="304800"/>
          </a:xfrm>
          <a:prstGeom prst="rightArrow">
            <a:avLst/>
          </a:prstGeom>
          <a:solidFill>
            <a:schemeClr val="accent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8" name="Right Arrow 137"/>
          <p:cNvSpPr/>
          <p:nvPr/>
        </p:nvSpPr>
        <p:spPr>
          <a:xfrm rot="14400000">
            <a:off x="5146736" y="3286621"/>
            <a:ext cx="1276985" cy="304800"/>
          </a:xfrm>
          <a:prstGeom prst="rightArrow">
            <a:avLst/>
          </a:prstGeom>
          <a:solidFill>
            <a:schemeClr val="accent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 name="Group 150"/>
          <p:cNvGrpSpPr/>
          <p:nvPr/>
        </p:nvGrpSpPr>
        <p:grpSpPr>
          <a:xfrm>
            <a:off x="6078908" y="2307328"/>
            <a:ext cx="823091" cy="1439850"/>
            <a:chOff x="4170457" y="2554354"/>
            <a:chExt cx="823091" cy="1439850"/>
          </a:xfrm>
          <a:solidFill>
            <a:srgbClr val="C6D9F1"/>
          </a:solidFill>
        </p:grpSpPr>
        <p:sp>
          <p:nvSpPr>
            <p:cNvPr id="152" name="Rectangle 151"/>
            <p:cNvSpPr/>
            <p:nvPr/>
          </p:nvSpPr>
          <p:spPr>
            <a:xfrm>
              <a:off x="4353402" y="2554354"/>
              <a:ext cx="457200" cy="1027046"/>
            </a:xfrm>
            <a:prstGeom prst="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3" name="Isosceles Triangle 152"/>
            <p:cNvSpPr/>
            <p:nvPr/>
          </p:nvSpPr>
          <p:spPr>
            <a:xfrm rot="10800000">
              <a:off x="4170457" y="3384604"/>
              <a:ext cx="823091" cy="609600"/>
            </a:xfrm>
            <a:prstGeom prst="triangl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42" name="Rectangle 141"/>
          <p:cNvSpPr/>
          <p:nvPr/>
        </p:nvSpPr>
        <p:spPr>
          <a:xfrm>
            <a:off x="4339066" y="1613220"/>
            <a:ext cx="4191000" cy="1066800"/>
          </a:xfrm>
          <a:prstGeom prst="rect">
            <a:avLst/>
          </a:prstGeom>
          <a:solidFill>
            <a:srgbClr val="C6D9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53" name="Picture 5" descr="http://www.oclc.org/content/dam/oclc/design-images/Partnerships/partner_logos1.png"/>
          <p:cNvPicPr>
            <a:picLocks noChangeAspect="1" noChangeArrowheads="1"/>
          </p:cNvPicPr>
          <p:nvPr/>
        </p:nvPicPr>
        <p:blipFill>
          <a:blip r:embed="rId5" cstate="print"/>
          <a:srcRect/>
          <a:stretch>
            <a:fillRect/>
          </a:stretch>
        </p:blipFill>
        <p:spPr bwMode="auto">
          <a:xfrm>
            <a:off x="1198105" y="2588360"/>
            <a:ext cx="2078495" cy="2590800"/>
          </a:xfrm>
          <a:prstGeom prst="rect">
            <a:avLst/>
          </a:prstGeom>
          <a:noFill/>
          <a:ln>
            <a:noFill/>
          </a:ln>
        </p:spPr>
      </p:pic>
      <p:grpSp>
        <p:nvGrpSpPr>
          <p:cNvPr id="4" name="Group 40"/>
          <p:cNvGrpSpPr/>
          <p:nvPr/>
        </p:nvGrpSpPr>
        <p:grpSpPr>
          <a:xfrm>
            <a:off x="5935054" y="1728000"/>
            <a:ext cx="1066800" cy="859918"/>
            <a:chOff x="3971925" y="3978742"/>
            <a:chExt cx="1219201" cy="982764"/>
          </a:xfrm>
          <a:solidFill>
            <a:srgbClr val="455560"/>
          </a:solidFill>
        </p:grpSpPr>
        <p:grpSp>
          <p:nvGrpSpPr>
            <p:cNvPr id="5" name="Group 35"/>
            <p:cNvGrpSpPr/>
            <p:nvPr/>
          </p:nvGrpSpPr>
          <p:grpSpPr>
            <a:xfrm>
              <a:off x="3971925" y="3978742"/>
              <a:ext cx="1219201" cy="982764"/>
              <a:chOff x="1398762" y="3731133"/>
              <a:chExt cx="1756373" cy="1415763"/>
            </a:xfrm>
            <a:grpFill/>
          </p:grpSpPr>
          <p:sp>
            <p:nvSpPr>
              <p:cNvPr id="24" name="Isosceles Triangle 23"/>
              <p:cNvSpPr/>
              <p:nvPr/>
            </p:nvSpPr>
            <p:spPr>
              <a:xfrm>
                <a:off x="1515452" y="3731133"/>
                <a:ext cx="1522993" cy="361297"/>
              </a:xfrm>
              <a:prstGeom prst="triangle">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25" name="TextBox 24"/>
              <p:cNvSpPr txBox="1"/>
              <p:nvPr/>
            </p:nvSpPr>
            <p:spPr>
              <a:xfrm>
                <a:off x="1478136" y="4891376"/>
                <a:ext cx="1597625" cy="106137"/>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sp>
            <p:nvSpPr>
              <p:cNvPr id="26" name="TextBox 25"/>
              <p:cNvSpPr txBox="1"/>
              <p:nvPr/>
            </p:nvSpPr>
            <p:spPr>
              <a:xfrm>
                <a:off x="1468738" y="4141024"/>
                <a:ext cx="1616421" cy="86943"/>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nvGrpSpPr>
              <p:cNvPr id="6" name="Group 32"/>
              <p:cNvGrpSpPr/>
              <p:nvPr/>
            </p:nvGrpSpPr>
            <p:grpSpPr>
              <a:xfrm>
                <a:off x="1511806" y="4273653"/>
                <a:ext cx="1530284" cy="674066"/>
                <a:chOff x="1504927" y="4273653"/>
                <a:chExt cx="1530284" cy="735448"/>
              </a:xfrm>
              <a:grpFill/>
            </p:grpSpPr>
            <p:grpSp>
              <p:nvGrpSpPr>
                <p:cNvPr id="10" name="Group 28"/>
                <p:cNvGrpSpPr/>
                <p:nvPr/>
              </p:nvGrpSpPr>
              <p:grpSpPr>
                <a:xfrm>
                  <a:off x="1504927" y="4273653"/>
                  <a:ext cx="295991" cy="735448"/>
                  <a:chOff x="1504927" y="4273653"/>
                  <a:chExt cx="295991" cy="735448"/>
                </a:xfrm>
                <a:grpFill/>
              </p:grpSpPr>
              <p:sp>
                <p:nvSpPr>
                  <p:cNvPr id="39" name="Rectangle 6"/>
                  <p:cNvSpPr/>
                  <p:nvPr/>
                </p:nvSpPr>
                <p:spPr>
                  <a:xfrm>
                    <a:off x="1555445"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40" name="TextBox 39"/>
                  <p:cNvSpPr txBox="1"/>
                  <p:nvPr/>
                </p:nvSpPr>
                <p:spPr>
                  <a:xfrm>
                    <a:off x="1504927"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12" name="Group 29"/>
                <p:cNvGrpSpPr/>
                <p:nvPr/>
              </p:nvGrpSpPr>
              <p:grpSpPr>
                <a:xfrm>
                  <a:off x="1916358" y="4273653"/>
                  <a:ext cx="295991" cy="735448"/>
                  <a:chOff x="1901770" y="4273653"/>
                  <a:chExt cx="295991" cy="735448"/>
                </a:xfrm>
                <a:grpFill/>
              </p:grpSpPr>
              <p:sp>
                <p:nvSpPr>
                  <p:cNvPr id="37" name="Rectangle 8"/>
                  <p:cNvSpPr/>
                  <p:nvPr/>
                </p:nvSpPr>
                <p:spPr>
                  <a:xfrm>
                    <a:off x="1952288"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38" name="TextBox 37"/>
                  <p:cNvSpPr txBox="1"/>
                  <p:nvPr/>
                </p:nvSpPr>
                <p:spPr>
                  <a:xfrm>
                    <a:off x="1901770"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13" name="Group 30"/>
                <p:cNvGrpSpPr/>
                <p:nvPr/>
              </p:nvGrpSpPr>
              <p:grpSpPr>
                <a:xfrm>
                  <a:off x="2327789" y="4273653"/>
                  <a:ext cx="295991" cy="735448"/>
                  <a:chOff x="2363501" y="4273653"/>
                  <a:chExt cx="295991" cy="735448"/>
                </a:xfrm>
                <a:grpFill/>
              </p:grpSpPr>
              <p:sp>
                <p:nvSpPr>
                  <p:cNvPr id="35" name="Rectangle 7"/>
                  <p:cNvSpPr/>
                  <p:nvPr/>
                </p:nvSpPr>
                <p:spPr>
                  <a:xfrm>
                    <a:off x="2414019"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36" name="TextBox 35"/>
                  <p:cNvSpPr txBox="1"/>
                  <p:nvPr/>
                </p:nvSpPr>
                <p:spPr>
                  <a:xfrm>
                    <a:off x="2363501"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14" name="Group 31"/>
                <p:cNvGrpSpPr/>
                <p:nvPr/>
              </p:nvGrpSpPr>
              <p:grpSpPr>
                <a:xfrm>
                  <a:off x="2739220" y="4273653"/>
                  <a:ext cx="295991" cy="730921"/>
                  <a:chOff x="2739220" y="4273653"/>
                  <a:chExt cx="295991" cy="730921"/>
                </a:xfrm>
                <a:grpFill/>
              </p:grpSpPr>
              <p:sp>
                <p:nvSpPr>
                  <p:cNvPr id="33" name="Rectangle 32"/>
                  <p:cNvSpPr/>
                  <p:nvPr/>
                </p:nvSpPr>
                <p:spPr>
                  <a:xfrm>
                    <a:off x="2789738" y="4322713"/>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34" name="TextBox 33"/>
                  <p:cNvSpPr txBox="1"/>
                  <p:nvPr/>
                </p:nvSpPr>
                <p:spPr>
                  <a:xfrm>
                    <a:off x="2739220"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sp>
            <p:nvSpPr>
              <p:cNvPr id="28" name="TextBox 27"/>
              <p:cNvSpPr txBox="1"/>
              <p:nvPr/>
            </p:nvSpPr>
            <p:spPr>
              <a:xfrm>
                <a:off x="1398762" y="5045285"/>
                <a:ext cx="1756373" cy="101611"/>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15" name="Group 35"/>
            <p:cNvGrpSpPr/>
            <p:nvPr/>
          </p:nvGrpSpPr>
          <p:grpSpPr>
            <a:xfrm>
              <a:off x="3971925" y="3978742"/>
              <a:ext cx="1219201" cy="982764"/>
              <a:chOff x="1398762" y="3731133"/>
              <a:chExt cx="1756373" cy="1415763"/>
            </a:xfrm>
            <a:grpFill/>
          </p:grpSpPr>
          <p:sp>
            <p:nvSpPr>
              <p:cNvPr id="7" name="Isosceles Triangle 6"/>
              <p:cNvSpPr/>
              <p:nvPr/>
            </p:nvSpPr>
            <p:spPr>
              <a:xfrm>
                <a:off x="1515452" y="3731133"/>
                <a:ext cx="1522993" cy="361297"/>
              </a:xfrm>
              <a:prstGeom prst="triangle">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8" name="TextBox 7"/>
              <p:cNvSpPr txBox="1"/>
              <p:nvPr/>
            </p:nvSpPr>
            <p:spPr>
              <a:xfrm>
                <a:off x="1478136" y="4891376"/>
                <a:ext cx="1597625" cy="106137"/>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sp>
            <p:nvSpPr>
              <p:cNvPr id="9" name="TextBox 8"/>
              <p:cNvSpPr txBox="1"/>
              <p:nvPr/>
            </p:nvSpPr>
            <p:spPr>
              <a:xfrm>
                <a:off x="1468738" y="4141024"/>
                <a:ext cx="1616421" cy="86943"/>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nvGrpSpPr>
              <p:cNvPr id="27" name="Group 32"/>
              <p:cNvGrpSpPr/>
              <p:nvPr/>
            </p:nvGrpSpPr>
            <p:grpSpPr>
              <a:xfrm>
                <a:off x="1511806" y="4273653"/>
                <a:ext cx="1530284" cy="674066"/>
                <a:chOff x="1504927" y="4273653"/>
                <a:chExt cx="1530284" cy="735448"/>
              </a:xfrm>
              <a:grpFill/>
            </p:grpSpPr>
            <p:grpSp>
              <p:nvGrpSpPr>
                <p:cNvPr id="29" name="Group 28"/>
                <p:cNvGrpSpPr/>
                <p:nvPr/>
              </p:nvGrpSpPr>
              <p:grpSpPr>
                <a:xfrm>
                  <a:off x="1504927" y="4273653"/>
                  <a:ext cx="295991" cy="735448"/>
                  <a:chOff x="1504927" y="4273653"/>
                  <a:chExt cx="295991" cy="735448"/>
                </a:xfrm>
                <a:grpFill/>
              </p:grpSpPr>
              <p:sp>
                <p:nvSpPr>
                  <p:cNvPr id="22" name="Rectangle 21"/>
                  <p:cNvSpPr/>
                  <p:nvPr/>
                </p:nvSpPr>
                <p:spPr>
                  <a:xfrm>
                    <a:off x="1555445"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23" name="TextBox 22"/>
                  <p:cNvSpPr txBox="1"/>
                  <p:nvPr/>
                </p:nvSpPr>
                <p:spPr>
                  <a:xfrm>
                    <a:off x="1504927"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30" name="Group 29"/>
                <p:cNvGrpSpPr/>
                <p:nvPr/>
              </p:nvGrpSpPr>
              <p:grpSpPr>
                <a:xfrm>
                  <a:off x="1916358" y="4273653"/>
                  <a:ext cx="295991" cy="735448"/>
                  <a:chOff x="1901770" y="4273653"/>
                  <a:chExt cx="295991" cy="735448"/>
                </a:xfrm>
                <a:grpFill/>
              </p:grpSpPr>
              <p:sp>
                <p:nvSpPr>
                  <p:cNvPr id="20" name="Rectangle 19"/>
                  <p:cNvSpPr/>
                  <p:nvPr/>
                </p:nvSpPr>
                <p:spPr>
                  <a:xfrm>
                    <a:off x="1952288"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21" name="TextBox 20"/>
                  <p:cNvSpPr txBox="1"/>
                  <p:nvPr/>
                </p:nvSpPr>
                <p:spPr>
                  <a:xfrm>
                    <a:off x="1901770"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31" name="Group 30"/>
                <p:cNvGrpSpPr/>
                <p:nvPr/>
              </p:nvGrpSpPr>
              <p:grpSpPr>
                <a:xfrm>
                  <a:off x="2327789" y="4273653"/>
                  <a:ext cx="295991" cy="735448"/>
                  <a:chOff x="2363501" y="4273653"/>
                  <a:chExt cx="295991" cy="735448"/>
                </a:xfrm>
                <a:grpFill/>
              </p:grpSpPr>
              <p:sp>
                <p:nvSpPr>
                  <p:cNvPr id="18" name="Rectangle 7"/>
                  <p:cNvSpPr/>
                  <p:nvPr/>
                </p:nvSpPr>
                <p:spPr>
                  <a:xfrm>
                    <a:off x="2414019"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19" name="TextBox 18"/>
                  <p:cNvSpPr txBox="1"/>
                  <p:nvPr/>
                </p:nvSpPr>
                <p:spPr>
                  <a:xfrm>
                    <a:off x="2363501"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48" name="Group 31"/>
                <p:cNvGrpSpPr/>
                <p:nvPr/>
              </p:nvGrpSpPr>
              <p:grpSpPr>
                <a:xfrm>
                  <a:off x="2739220" y="4273653"/>
                  <a:ext cx="295991" cy="730921"/>
                  <a:chOff x="2739220" y="4273653"/>
                  <a:chExt cx="295991" cy="730921"/>
                </a:xfrm>
                <a:grpFill/>
              </p:grpSpPr>
              <p:sp>
                <p:nvSpPr>
                  <p:cNvPr id="16" name="Rectangle 15"/>
                  <p:cNvSpPr/>
                  <p:nvPr/>
                </p:nvSpPr>
                <p:spPr>
                  <a:xfrm>
                    <a:off x="2789738" y="4322713"/>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17" name="TextBox 16"/>
                  <p:cNvSpPr txBox="1"/>
                  <p:nvPr/>
                </p:nvSpPr>
                <p:spPr>
                  <a:xfrm>
                    <a:off x="2739220"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sp>
            <p:nvSpPr>
              <p:cNvPr id="11" name="TextBox 10"/>
              <p:cNvSpPr txBox="1"/>
              <p:nvPr/>
            </p:nvSpPr>
            <p:spPr>
              <a:xfrm>
                <a:off x="1398762" y="5045285"/>
                <a:ext cx="1756373" cy="101611"/>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grpSp>
        <p:nvGrpSpPr>
          <p:cNvPr id="2049" name="Group 45"/>
          <p:cNvGrpSpPr/>
          <p:nvPr/>
        </p:nvGrpSpPr>
        <p:grpSpPr>
          <a:xfrm>
            <a:off x="4741492" y="1728000"/>
            <a:ext cx="1066800" cy="859918"/>
            <a:chOff x="3971925" y="3978742"/>
            <a:chExt cx="1219201" cy="982764"/>
          </a:xfrm>
          <a:solidFill>
            <a:srgbClr val="455560"/>
          </a:solidFill>
        </p:grpSpPr>
        <p:grpSp>
          <p:nvGrpSpPr>
            <p:cNvPr id="2050" name="Group 35"/>
            <p:cNvGrpSpPr/>
            <p:nvPr/>
          </p:nvGrpSpPr>
          <p:grpSpPr>
            <a:xfrm>
              <a:off x="3971925" y="3978742"/>
              <a:ext cx="1219201" cy="982764"/>
              <a:chOff x="1398762" y="3731133"/>
              <a:chExt cx="1756373" cy="1415763"/>
            </a:xfrm>
            <a:grpFill/>
          </p:grpSpPr>
          <p:sp>
            <p:nvSpPr>
              <p:cNvPr id="66" name="Isosceles Triangle 65"/>
              <p:cNvSpPr/>
              <p:nvPr/>
            </p:nvSpPr>
            <p:spPr>
              <a:xfrm>
                <a:off x="1515452" y="3731133"/>
                <a:ext cx="1522993" cy="361297"/>
              </a:xfrm>
              <a:prstGeom prst="triangle">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67" name="TextBox 66"/>
              <p:cNvSpPr txBox="1"/>
              <p:nvPr/>
            </p:nvSpPr>
            <p:spPr>
              <a:xfrm>
                <a:off x="1478136" y="4891376"/>
                <a:ext cx="1597625" cy="106137"/>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sp>
            <p:nvSpPr>
              <p:cNvPr id="68" name="TextBox 67"/>
              <p:cNvSpPr txBox="1"/>
              <p:nvPr/>
            </p:nvSpPr>
            <p:spPr>
              <a:xfrm>
                <a:off x="1468738" y="4141024"/>
                <a:ext cx="1616421" cy="86943"/>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nvGrpSpPr>
              <p:cNvPr id="2051" name="Group 32"/>
              <p:cNvGrpSpPr/>
              <p:nvPr/>
            </p:nvGrpSpPr>
            <p:grpSpPr>
              <a:xfrm>
                <a:off x="1511806" y="4273653"/>
                <a:ext cx="1530284" cy="674066"/>
                <a:chOff x="1504927" y="4273653"/>
                <a:chExt cx="1530284" cy="735448"/>
              </a:xfrm>
              <a:grpFill/>
            </p:grpSpPr>
            <p:grpSp>
              <p:nvGrpSpPr>
                <p:cNvPr id="2052" name="Group 70"/>
                <p:cNvGrpSpPr/>
                <p:nvPr/>
              </p:nvGrpSpPr>
              <p:grpSpPr>
                <a:xfrm>
                  <a:off x="1504927" y="4273653"/>
                  <a:ext cx="295991" cy="735448"/>
                  <a:chOff x="1504927" y="4273653"/>
                  <a:chExt cx="295991" cy="735448"/>
                </a:xfrm>
                <a:grpFill/>
              </p:grpSpPr>
              <p:sp>
                <p:nvSpPr>
                  <p:cNvPr id="81" name="Rectangle 6"/>
                  <p:cNvSpPr/>
                  <p:nvPr/>
                </p:nvSpPr>
                <p:spPr>
                  <a:xfrm>
                    <a:off x="1555445"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82" name="TextBox 81"/>
                  <p:cNvSpPr txBox="1"/>
                  <p:nvPr/>
                </p:nvSpPr>
                <p:spPr>
                  <a:xfrm>
                    <a:off x="1504927"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55" name="Group 71"/>
                <p:cNvGrpSpPr/>
                <p:nvPr/>
              </p:nvGrpSpPr>
              <p:grpSpPr>
                <a:xfrm>
                  <a:off x="1916358" y="4273653"/>
                  <a:ext cx="295991" cy="735448"/>
                  <a:chOff x="1901770" y="4273653"/>
                  <a:chExt cx="295991" cy="735448"/>
                </a:xfrm>
                <a:grpFill/>
              </p:grpSpPr>
              <p:sp>
                <p:nvSpPr>
                  <p:cNvPr id="79" name="Rectangle 8"/>
                  <p:cNvSpPr/>
                  <p:nvPr/>
                </p:nvSpPr>
                <p:spPr>
                  <a:xfrm>
                    <a:off x="1952288"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80" name="TextBox 79"/>
                  <p:cNvSpPr txBox="1"/>
                  <p:nvPr/>
                </p:nvSpPr>
                <p:spPr>
                  <a:xfrm>
                    <a:off x="1901770"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56" name="Group 72"/>
                <p:cNvGrpSpPr/>
                <p:nvPr/>
              </p:nvGrpSpPr>
              <p:grpSpPr>
                <a:xfrm>
                  <a:off x="2327789" y="4273653"/>
                  <a:ext cx="295991" cy="735448"/>
                  <a:chOff x="2363501" y="4273653"/>
                  <a:chExt cx="295991" cy="735448"/>
                </a:xfrm>
                <a:grpFill/>
              </p:grpSpPr>
              <p:sp>
                <p:nvSpPr>
                  <p:cNvPr id="77" name="Rectangle 7"/>
                  <p:cNvSpPr/>
                  <p:nvPr/>
                </p:nvSpPr>
                <p:spPr>
                  <a:xfrm>
                    <a:off x="2414019"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78" name="TextBox 77"/>
                  <p:cNvSpPr txBox="1"/>
                  <p:nvPr/>
                </p:nvSpPr>
                <p:spPr>
                  <a:xfrm>
                    <a:off x="2363501"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57" name="Group 73"/>
                <p:cNvGrpSpPr/>
                <p:nvPr/>
              </p:nvGrpSpPr>
              <p:grpSpPr>
                <a:xfrm>
                  <a:off x="2739220" y="4273653"/>
                  <a:ext cx="295991" cy="730921"/>
                  <a:chOff x="2739220" y="4273653"/>
                  <a:chExt cx="295991" cy="730921"/>
                </a:xfrm>
                <a:grpFill/>
              </p:grpSpPr>
              <p:sp>
                <p:nvSpPr>
                  <p:cNvPr id="75" name="Rectangle 74"/>
                  <p:cNvSpPr/>
                  <p:nvPr/>
                </p:nvSpPr>
                <p:spPr>
                  <a:xfrm>
                    <a:off x="2789738" y="4322713"/>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76" name="TextBox 75"/>
                  <p:cNvSpPr txBox="1"/>
                  <p:nvPr/>
                </p:nvSpPr>
                <p:spPr>
                  <a:xfrm>
                    <a:off x="2739220"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sp>
            <p:nvSpPr>
              <p:cNvPr id="70" name="TextBox 69"/>
              <p:cNvSpPr txBox="1"/>
              <p:nvPr/>
            </p:nvSpPr>
            <p:spPr>
              <a:xfrm>
                <a:off x="1398762" y="5045285"/>
                <a:ext cx="1756373" cy="101611"/>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58" name="Group 35"/>
            <p:cNvGrpSpPr/>
            <p:nvPr/>
          </p:nvGrpSpPr>
          <p:grpSpPr>
            <a:xfrm>
              <a:off x="3971925" y="3978742"/>
              <a:ext cx="1219201" cy="982764"/>
              <a:chOff x="1398762" y="3731133"/>
              <a:chExt cx="1756373" cy="1415763"/>
            </a:xfrm>
            <a:grpFill/>
          </p:grpSpPr>
          <p:sp>
            <p:nvSpPr>
              <p:cNvPr id="49" name="Isosceles Triangle 48"/>
              <p:cNvSpPr/>
              <p:nvPr/>
            </p:nvSpPr>
            <p:spPr>
              <a:xfrm>
                <a:off x="1515452" y="3731133"/>
                <a:ext cx="1522993" cy="361297"/>
              </a:xfrm>
              <a:prstGeom prst="triangle">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50" name="TextBox 49"/>
              <p:cNvSpPr txBox="1"/>
              <p:nvPr/>
            </p:nvSpPr>
            <p:spPr>
              <a:xfrm>
                <a:off x="1478136" y="4891376"/>
                <a:ext cx="1597625" cy="106137"/>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sp>
            <p:nvSpPr>
              <p:cNvPr id="51" name="TextBox 50"/>
              <p:cNvSpPr txBox="1"/>
              <p:nvPr/>
            </p:nvSpPr>
            <p:spPr>
              <a:xfrm>
                <a:off x="1468738" y="4141024"/>
                <a:ext cx="1616421" cy="86943"/>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nvGrpSpPr>
              <p:cNvPr id="2059" name="Group 32"/>
              <p:cNvGrpSpPr/>
              <p:nvPr/>
            </p:nvGrpSpPr>
            <p:grpSpPr>
              <a:xfrm>
                <a:off x="1511806" y="4273653"/>
                <a:ext cx="1530284" cy="674066"/>
                <a:chOff x="1504927" y="4273653"/>
                <a:chExt cx="1530284" cy="735448"/>
              </a:xfrm>
              <a:grpFill/>
            </p:grpSpPr>
            <p:grpSp>
              <p:nvGrpSpPr>
                <p:cNvPr id="2060" name="Group 28"/>
                <p:cNvGrpSpPr/>
                <p:nvPr/>
              </p:nvGrpSpPr>
              <p:grpSpPr>
                <a:xfrm>
                  <a:off x="1504927" y="4273653"/>
                  <a:ext cx="295991" cy="735448"/>
                  <a:chOff x="1504927" y="4273653"/>
                  <a:chExt cx="295991" cy="735448"/>
                </a:xfrm>
                <a:grpFill/>
              </p:grpSpPr>
              <p:sp>
                <p:nvSpPr>
                  <p:cNvPr id="64" name="Rectangle 63"/>
                  <p:cNvSpPr/>
                  <p:nvPr/>
                </p:nvSpPr>
                <p:spPr>
                  <a:xfrm>
                    <a:off x="1555445"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65" name="TextBox 64"/>
                  <p:cNvSpPr txBox="1"/>
                  <p:nvPr/>
                </p:nvSpPr>
                <p:spPr>
                  <a:xfrm>
                    <a:off x="1504927"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61" name="Group 29"/>
                <p:cNvGrpSpPr/>
                <p:nvPr/>
              </p:nvGrpSpPr>
              <p:grpSpPr>
                <a:xfrm>
                  <a:off x="1916358" y="4273653"/>
                  <a:ext cx="295991" cy="735448"/>
                  <a:chOff x="1901770" y="4273653"/>
                  <a:chExt cx="295991" cy="735448"/>
                </a:xfrm>
                <a:grpFill/>
              </p:grpSpPr>
              <p:sp>
                <p:nvSpPr>
                  <p:cNvPr id="62" name="Rectangle 61"/>
                  <p:cNvSpPr/>
                  <p:nvPr/>
                </p:nvSpPr>
                <p:spPr>
                  <a:xfrm>
                    <a:off x="1952288"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63" name="TextBox 62"/>
                  <p:cNvSpPr txBox="1"/>
                  <p:nvPr/>
                </p:nvSpPr>
                <p:spPr>
                  <a:xfrm>
                    <a:off x="1901770"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62" name="Group 30"/>
                <p:cNvGrpSpPr/>
                <p:nvPr/>
              </p:nvGrpSpPr>
              <p:grpSpPr>
                <a:xfrm>
                  <a:off x="2327789" y="4273653"/>
                  <a:ext cx="295991" cy="735448"/>
                  <a:chOff x="2363501" y="4273653"/>
                  <a:chExt cx="295991" cy="735448"/>
                </a:xfrm>
                <a:grpFill/>
              </p:grpSpPr>
              <p:sp>
                <p:nvSpPr>
                  <p:cNvPr id="60" name="Rectangle 7"/>
                  <p:cNvSpPr/>
                  <p:nvPr/>
                </p:nvSpPr>
                <p:spPr>
                  <a:xfrm>
                    <a:off x="2414019"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61" name="TextBox 60"/>
                  <p:cNvSpPr txBox="1"/>
                  <p:nvPr/>
                </p:nvSpPr>
                <p:spPr>
                  <a:xfrm>
                    <a:off x="2363501"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63" name="Group 31"/>
                <p:cNvGrpSpPr/>
                <p:nvPr/>
              </p:nvGrpSpPr>
              <p:grpSpPr>
                <a:xfrm>
                  <a:off x="2739220" y="4273653"/>
                  <a:ext cx="295991" cy="730921"/>
                  <a:chOff x="2739220" y="4273653"/>
                  <a:chExt cx="295991" cy="730921"/>
                </a:xfrm>
                <a:grpFill/>
              </p:grpSpPr>
              <p:sp>
                <p:nvSpPr>
                  <p:cNvPr id="58" name="Rectangle 57"/>
                  <p:cNvSpPr/>
                  <p:nvPr/>
                </p:nvSpPr>
                <p:spPr>
                  <a:xfrm>
                    <a:off x="2789738" y="4322713"/>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59" name="TextBox 58"/>
                  <p:cNvSpPr txBox="1"/>
                  <p:nvPr/>
                </p:nvSpPr>
                <p:spPr>
                  <a:xfrm>
                    <a:off x="2739220"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sp>
            <p:nvSpPr>
              <p:cNvPr id="53" name="TextBox 52"/>
              <p:cNvSpPr txBox="1"/>
              <p:nvPr/>
            </p:nvSpPr>
            <p:spPr>
              <a:xfrm>
                <a:off x="1398762" y="5045285"/>
                <a:ext cx="1756373" cy="101611"/>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grpSp>
        <p:nvGrpSpPr>
          <p:cNvPr id="2064" name="Group 82"/>
          <p:cNvGrpSpPr/>
          <p:nvPr/>
        </p:nvGrpSpPr>
        <p:grpSpPr>
          <a:xfrm>
            <a:off x="7103692" y="1728000"/>
            <a:ext cx="1066800" cy="859918"/>
            <a:chOff x="3971925" y="3978742"/>
            <a:chExt cx="1219201" cy="982764"/>
          </a:xfrm>
          <a:solidFill>
            <a:srgbClr val="455560"/>
          </a:solidFill>
        </p:grpSpPr>
        <p:grpSp>
          <p:nvGrpSpPr>
            <p:cNvPr id="2065" name="Group 35"/>
            <p:cNvGrpSpPr/>
            <p:nvPr/>
          </p:nvGrpSpPr>
          <p:grpSpPr>
            <a:xfrm>
              <a:off x="3971925" y="3978742"/>
              <a:ext cx="1219201" cy="982764"/>
              <a:chOff x="1398762" y="3731133"/>
              <a:chExt cx="1756373" cy="1415763"/>
            </a:xfrm>
            <a:grpFill/>
          </p:grpSpPr>
          <p:sp>
            <p:nvSpPr>
              <p:cNvPr id="103" name="Isosceles Triangle 102"/>
              <p:cNvSpPr/>
              <p:nvPr/>
            </p:nvSpPr>
            <p:spPr>
              <a:xfrm>
                <a:off x="1515452" y="3731133"/>
                <a:ext cx="1522993" cy="361297"/>
              </a:xfrm>
              <a:prstGeom prst="triangle">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104" name="TextBox 103"/>
              <p:cNvSpPr txBox="1"/>
              <p:nvPr/>
            </p:nvSpPr>
            <p:spPr>
              <a:xfrm>
                <a:off x="1478136" y="4891376"/>
                <a:ext cx="1597625" cy="106137"/>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sp>
            <p:nvSpPr>
              <p:cNvPr id="105" name="TextBox 104"/>
              <p:cNvSpPr txBox="1"/>
              <p:nvPr/>
            </p:nvSpPr>
            <p:spPr>
              <a:xfrm>
                <a:off x="1468738" y="4141024"/>
                <a:ext cx="1616421" cy="86943"/>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nvGrpSpPr>
              <p:cNvPr id="2066" name="Group 32"/>
              <p:cNvGrpSpPr/>
              <p:nvPr/>
            </p:nvGrpSpPr>
            <p:grpSpPr>
              <a:xfrm>
                <a:off x="1511806" y="4273653"/>
                <a:ext cx="1530284" cy="674066"/>
                <a:chOff x="1504927" y="4273653"/>
                <a:chExt cx="1530284" cy="735448"/>
              </a:xfrm>
              <a:grpFill/>
            </p:grpSpPr>
            <p:grpSp>
              <p:nvGrpSpPr>
                <p:cNvPr id="2067" name="Group 107"/>
                <p:cNvGrpSpPr/>
                <p:nvPr/>
              </p:nvGrpSpPr>
              <p:grpSpPr>
                <a:xfrm>
                  <a:off x="1504927" y="4273653"/>
                  <a:ext cx="295991" cy="735448"/>
                  <a:chOff x="1504927" y="4273653"/>
                  <a:chExt cx="295991" cy="735448"/>
                </a:xfrm>
                <a:grpFill/>
              </p:grpSpPr>
              <p:sp>
                <p:nvSpPr>
                  <p:cNvPr id="118" name="Rectangle 6"/>
                  <p:cNvSpPr/>
                  <p:nvPr/>
                </p:nvSpPr>
                <p:spPr>
                  <a:xfrm>
                    <a:off x="1555445"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119" name="TextBox 118"/>
                  <p:cNvSpPr txBox="1"/>
                  <p:nvPr/>
                </p:nvSpPr>
                <p:spPr>
                  <a:xfrm>
                    <a:off x="1504927"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68" name="Group 108"/>
                <p:cNvGrpSpPr/>
                <p:nvPr/>
              </p:nvGrpSpPr>
              <p:grpSpPr>
                <a:xfrm>
                  <a:off x="1916358" y="4273653"/>
                  <a:ext cx="295991" cy="735448"/>
                  <a:chOff x="1901770" y="4273653"/>
                  <a:chExt cx="295991" cy="735448"/>
                </a:xfrm>
                <a:grpFill/>
              </p:grpSpPr>
              <p:sp>
                <p:nvSpPr>
                  <p:cNvPr id="116" name="Rectangle 8"/>
                  <p:cNvSpPr/>
                  <p:nvPr/>
                </p:nvSpPr>
                <p:spPr>
                  <a:xfrm>
                    <a:off x="1952288"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117" name="TextBox 116"/>
                  <p:cNvSpPr txBox="1"/>
                  <p:nvPr/>
                </p:nvSpPr>
                <p:spPr>
                  <a:xfrm>
                    <a:off x="1901770"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69" name="Group 109"/>
                <p:cNvGrpSpPr/>
                <p:nvPr/>
              </p:nvGrpSpPr>
              <p:grpSpPr>
                <a:xfrm>
                  <a:off x="2327789" y="4273653"/>
                  <a:ext cx="295991" cy="735448"/>
                  <a:chOff x="2363501" y="4273653"/>
                  <a:chExt cx="295991" cy="735448"/>
                </a:xfrm>
                <a:grpFill/>
              </p:grpSpPr>
              <p:sp>
                <p:nvSpPr>
                  <p:cNvPr id="114" name="Rectangle 7"/>
                  <p:cNvSpPr/>
                  <p:nvPr/>
                </p:nvSpPr>
                <p:spPr>
                  <a:xfrm>
                    <a:off x="2414019"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115" name="TextBox 114"/>
                  <p:cNvSpPr txBox="1"/>
                  <p:nvPr/>
                </p:nvSpPr>
                <p:spPr>
                  <a:xfrm>
                    <a:off x="2363501"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70" name="Group 110"/>
                <p:cNvGrpSpPr/>
                <p:nvPr/>
              </p:nvGrpSpPr>
              <p:grpSpPr>
                <a:xfrm>
                  <a:off x="2739220" y="4273653"/>
                  <a:ext cx="295991" cy="730921"/>
                  <a:chOff x="2739220" y="4273653"/>
                  <a:chExt cx="295991" cy="730921"/>
                </a:xfrm>
                <a:grpFill/>
              </p:grpSpPr>
              <p:sp>
                <p:nvSpPr>
                  <p:cNvPr id="112" name="Rectangle 111"/>
                  <p:cNvSpPr/>
                  <p:nvPr/>
                </p:nvSpPr>
                <p:spPr>
                  <a:xfrm>
                    <a:off x="2789738" y="4322713"/>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113" name="TextBox 112"/>
                  <p:cNvSpPr txBox="1"/>
                  <p:nvPr/>
                </p:nvSpPr>
                <p:spPr>
                  <a:xfrm>
                    <a:off x="2739220"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sp>
            <p:nvSpPr>
              <p:cNvPr id="107" name="TextBox 106"/>
              <p:cNvSpPr txBox="1"/>
              <p:nvPr/>
            </p:nvSpPr>
            <p:spPr>
              <a:xfrm>
                <a:off x="1398762" y="5045285"/>
                <a:ext cx="1756373" cy="101611"/>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71" name="Group 35"/>
            <p:cNvGrpSpPr/>
            <p:nvPr/>
          </p:nvGrpSpPr>
          <p:grpSpPr>
            <a:xfrm>
              <a:off x="3971925" y="3978742"/>
              <a:ext cx="1219201" cy="982764"/>
              <a:chOff x="1398762" y="3731133"/>
              <a:chExt cx="1756373" cy="1415763"/>
            </a:xfrm>
            <a:grpFill/>
          </p:grpSpPr>
          <p:sp>
            <p:nvSpPr>
              <p:cNvPr id="86" name="Isosceles Triangle 85"/>
              <p:cNvSpPr/>
              <p:nvPr/>
            </p:nvSpPr>
            <p:spPr>
              <a:xfrm>
                <a:off x="1515452" y="3731133"/>
                <a:ext cx="1522993" cy="361297"/>
              </a:xfrm>
              <a:prstGeom prst="triangle">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87" name="TextBox 86"/>
              <p:cNvSpPr txBox="1"/>
              <p:nvPr/>
            </p:nvSpPr>
            <p:spPr>
              <a:xfrm>
                <a:off x="1478136" y="4891376"/>
                <a:ext cx="1597625" cy="106137"/>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sp>
            <p:nvSpPr>
              <p:cNvPr id="88" name="TextBox 87"/>
              <p:cNvSpPr txBox="1"/>
              <p:nvPr/>
            </p:nvSpPr>
            <p:spPr>
              <a:xfrm>
                <a:off x="1468738" y="4141024"/>
                <a:ext cx="1616421" cy="86943"/>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nvGrpSpPr>
              <p:cNvPr id="2072" name="Group 32"/>
              <p:cNvGrpSpPr/>
              <p:nvPr/>
            </p:nvGrpSpPr>
            <p:grpSpPr>
              <a:xfrm>
                <a:off x="1511806" y="4273653"/>
                <a:ext cx="1530284" cy="674066"/>
                <a:chOff x="1504927" y="4273653"/>
                <a:chExt cx="1530284" cy="735448"/>
              </a:xfrm>
              <a:grpFill/>
            </p:grpSpPr>
            <p:grpSp>
              <p:nvGrpSpPr>
                <p:cNvPr id="2073" name="Group 28"/>
                <p:cNvGrpSpPr/>
                <p:nvPr/>
              </p:nvGrpSpPr>
              <p:grpSpPr>
                <a:xfrm>
                  <a:off x="1504927" y="4273653"/>
                  <a:ext cx="295991" cy="735448"/>
                  <a:chOff x="1504927" y="4273653"/>
                  <a:chExt cx="295991" cy="735448"/>
                </a:xfrm>
                <a:grpFill/>
              </p:grpSpPr>
              <p:sp>
                <p:nvSpPr>
                  <p:cNvPr id="101" name="Rectangle 100"/>
                  <p:cNvSpPr/>
                  <p:nvPr/>
                </p:nvSpPr>
                <p:spPr>
                  <a:xfrm>
                    <a:off x="1555445"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102" name="TextBox 101"/>
                  <p:cNvSpPr txBox="1"/>
                  <p:nvPr/>
                </p:nvSpPr>
                <p:spPr>
                  <a:xfrm>
                    <a:off x="1504927"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74" name="Group 29"/>
                <p:cNvGrpSpPr/>
                <p:nvPr/>
              </p:nvGrpSpPr>
              <p:grpSpPr>
                <a:xfrm>
                  <a:off x="1916358" y="4273653"/>
                  <a:ext cx="295991" cy="735448"/>
                  <a:chOff x="1901770" y="4273653"/>
                  <a:chExt cx="295991" cy="735448"/>
                </a:xfrm>
                <a:grpFill/>
              </p:grpSpPr>
              <p:sp>
                <p:nvSpPr>
                  <p:cNvPr id="99" name="Rectangle 98"/>
                  <p:cNvSpPr/>
                  <p:nvPr/>
                </p:nvSpPr>
                <p:spPr>
                  <a:xfrm>
                    <a:off x="1952288"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100" name="TextBox 99"/>
                  <p:cNvSpPr txBox="1"/>
                  <p:nvPr/>
                </p:nvSpPr>
                <p:spPr>
                  <a:xfrm>
                    <a:off x="1901770"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75" name="Group 30"/>
                <p:cNvGrpSpPr/>
                <p:nvPr/>
              </p:nvGrpSpPr>
              <p:grpSpPr>
                <a:xfrm>
                  <a:off x="2327789" y="4273653"/>
                  <a:ext cx="295991" cy="735448"/>
                  <a:chOff x="2363501" y="4273653"/>
                  <a:chExt cx="295991" cy="735448"/>
                </a:xfrm>
                <a:grpFill/>
              </p:grpSpPr>
              <p:sp>
                <p:nvSpPr>
                  <p:cNvPr id="97" name="Rectangle 7"/>
                  <p:cNvSpPr/>
                  <p:nvPr/>
                </p:nvSpPr>
                <p:spPr>
                  <a:xfrm>
                    <a:off x="2414019"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98" name="TextBox 97"/>
                  <p:cNvSpPr txBox="1"/>
                  <p:nvPr/>
                </p:nvSpPr>
                <p:spPr>
                  <a:xfrm>
                    <a:off x="2363501"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76" name="Group 31"/>
                <p:cNvGrpSpPr/>
                <p:nvPr/>
              </p:nvGrpSpPr>
              <p:grpSpPr>
                <a:xfrm>
                  <a:off x="2739220" y="4273653"/>
                  <a:ext cx="295991" cy="730921"/>
                  <a:chOff x="2739220" y="4273653"/>
                  <a:chExt cx="295991" cy="730921"/>
                </a:xfrm>
                <a:grpFill/>
              </p:grpSpPr>
              <p:sp>
                <p:nvSpPr>
                  <p:cNvPr id="95" name="Rectangle 94"/>
                  <p:cNvSpPr/>
                  <p:nvPr/>
                </p:nvSpPr>
                <p:spPr>
                  <a:xfrm>
                    <a:off x="2789738" y="4322713"/>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96" name="TextBox 95"/>
                  <p:cNvSpPr txBox="1"/>
                  <p:nvPr/>
                </p:nvSpPr>
                <p:spPr>
                  <a:xfrm>
                    <a:off x="2739220"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sp>
            <p:nvSpPr>
              <p:cNvPr id="90" name="TextBox 89"/>
              <p:cNvSpPr txBox="1"/>
              <p:nvPr/>
            </p:nvSpPr>
            <p:spPr>
              <a:xfrm>
                <a:off x="1398762" y="5045285"/>
                <a:ext cx="1756373" cy="101611"/>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sp>
        <p:nvSpPr>
          <p:cNvPr id="135" name="Right Arrow 134"/>
          <p:cNvSpPr/>
          <p:nvPr/>
        </p:nvSpPr>
        <p:spPr>
          <a:xfrm>
            <a:off x="5105400" y="4340960"/>
            <a:ext cx="838200" cy="457200"/>
          </a:xfrm>
          <a:prstGeom prst="rightArrow">
            <a:avLst/>
          </a:prstGeom>
          <a:solidFill>
            <a:schemeClr val="accent4"/>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4" name="Right Arrow 133"/>
          <p:cNvSpPr/>
          <p:nvPr/>
        </p:nvSpPr>
        <p:spPr>
          <a:xfrm>
            <a:off x="3352800" y="4340960"/>
            <a:ext cx="838200" cy="457200"/>
          </a:xfrm>
          <a:prstGeom prst="rightArrow">
            <a:avLst/>
          </a:prstGeom>
          <a:solidFill>
            <a:schemeClr val="accent4"/>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6" name="TextBox 145"/>
          <p:cNvSpPr txBox="1"/>
          <p:nvPr/>
        </p:nvSpPr>
        <p:spPr>
          <a:xfrm>
            <a:off x="1439254" y="2249376"/>
            <a:ext cx="1655453" cy="338554"/>
          </a:xfrm>
          <a:prstGeom prst="rect">
            <a:avLst/>
          </a:prstGeom>
          <a:noFill/>
        </p:spPr>
        <p:txBody>
          <a:bodyPr wrap="none" rtlCol="0">
            <a:spAutoFit/>
          </a:bodyPr>
          <a:lstStyle/>
          <a:p>
            <a:r>
              <a:rPr lang="en-US" sz="1600" b="1" dirty="0" smtClean="0">
                <a:solidFill>
                  <a:prstClr val="white">
                    <a:lumMod val="50000"/>
                  </a:prstClr>
                </a:solidFill>
              </a:rPr>
              <a:t>5,600 + providers</a:t>
            </a:r>
            <a:endParaRPr lang="en-US" sz="1600" b="1" dirty="0">
              <a:solidFill>
                <a:prstClr val="white">
                  <a:lumMod val="50000"/>
                </a:prstClr>
              </a:solidFill>
            </a:endParaRPr>
          </a:p>
        </p:txBody>
      </p:sp>
      <p:sp>
        <p:nvSpPr>
          <p:cNvPr id="150" name="TextBox 149"/>
          <p:cNvSpPr txBox="1"/>
          <p:nvPr/>
        </p:nvSpPr>
        <p:spPr>
          <a:xfrm>
            <a:off x="990600" y="5556952"/>
            <a:ext cx="7233968" cy="400110"/>
          </a:xfrm>
          <a:prstGeom prst="rect">
            <a:avLst/>
          </a:prstGeom>
          <a:noFill/>
        </p:spPr>
        <p:txBody>
          <a:bodyPr wrap="none" rtlCol="0">
            <a:spAutoFit/>
          </a:bodyPr>
          <a:lstStyle/>
          <a:p>
            <a:r>
              <a:rPr lang="en-US" sz="2000" b="1" dirty="0" smtClean="0">
                <a:solidFill>
                  <a:prstClr val="black"/>
                </a:solidFill>
              </a:rPr>
              <a:t>2. Members can make changes to existing knowledge base records</a:t>
            </a:r>
            <a:endParaRPr lang="en-US" sz="2000" b="1" dirty="0">
              <a:solidFill>
                <a:prstClr val="black"/>
              </a:solidFill>
            </a:endParaRPr>
          </a:p>
        </p:txBody>
      </p:sp>
      <p:pic>
        <p:nvPicPr>
          <p:cNvPr id="154" name="Picture 8"/>
          <p:cNvPicPr>
            <a:picLocks noChangeAspect="1" noChangeArrowheads="1"/>
          </p:cNvPicPr>
          <p:nvPr/>
        </p:nvPicPr>
        <p:blipFill>
          <a:blip r:embed="rId6" cstate="print"/>
          <a:srcRect l="26617" t="22326" r="20148" b="10698"/>
          <a:stretch>
            <a:fillRect/>
          </a:stretch>
        </p:blipFill>
        <p:spPr bwMode="auto">
          <a:xfrm>
            <a:off x="6316649" y="3111129"/>
            <a:ext cx="457200" cy="457200"/>
          </a:xfrm>
          <a:prstGeom prst="rect">
            <a:avLst/>
          </a:prstGeom>
          <a:noFill/>
          <a:ln w="9525">
            <a:noFill/>
            <a:miter lim="800000"/>
            <a:headEnd/>
            <a:tailEnd/>
          </a:ln>
          <a:effectLst/>
        </p:spPr>
      </p:pic>
      <p:pic>
        <p:nvPicPr>
          <p:cNvPr id="156" name="Picture 8"/>
          <p:cNvPicPr>
            <a:picLocks noChangeAspect="1" noChangeArrowheads="1"/>
          </p:cNvPicPr>
          <p:nvPr/>
        </p:nvPicPr>
        <p:blipFill>
          <a:blip r:embed="rId6" cstate="print"/>
          <a:srcRect l="26617" t="22326" r="20148" b="10698"/>
          <a:stretch>
            <a:fillRect/>
          </a:stretch>
        </p:blipFill>
        <p:spPr bwMode="auto">
          <a:xfrm>
            <a:off x="6316649" y="2738080"/>
            <a:ext cx="457200" cy="457200"/>
          </a:xfrm>
          <a:prstGeom prst="rect">
            <a:avLst/>
          </a:prstGeom>
          <a:noFill/>
          <a:ln w="9525">
            <a:noFill/>
            <a:miter lim="800000"/>
            <a:headEnd/>
            <a:tailEnd/>
          </a:ln>
          <a:effectLst/>
        </p:spPr>
      </p:pic>
      <p:sp>
        <p:nvSpPr>
          <p:cNvPr id="136" name="Title 2"/>
          <p:cNvSpPr>
            <a:spLocks noGrp="1"/>
          </p:cNvSpPr>
          <p:nvPr>
            <p:ph type="title"/>
          </p:nvPr>
        </p:nvSpPr>
        <p:spPr>
          <a:xfrm>
            <a:off x="-115448" y="-94465"/>
            <a:ext cx="9382767" cy="1143903"/>
          </a:xfrm>
        </p:spPr>
        <p:txBody>
          <a:bodyPr/>
          <a:lstStyle/>
          <a:p>
            <a:r>
              <a:rPr lang="en-US" sz="3200" dirty="0" smtClean="0"/>
              <a:t>Knowledge base cooperative data management</a:t>
            </a:r>
            <a:endParaRPr lang="en-US" sz="3200" dirty="0"/>
          </a:p>
        </p:txBody>
      </p:sp>
      <p:sp>
        <p:nvSpPr>
          <p:cNvPr id="141" name="TextBox 140"/>
          <p:cNvSpPr txBox="1"/>
          <p:nvPr/>
        </p:nvSpPr>
        <p:spPr>
          <a:xfrm>
            <a:off x="615988" y="1275743"/>
            <a:ext cx="3509743" cy="769441"/>
          </a:xfrm>
          <a:prstGeom prst="rect">
            <a:avLst/>
          </a:prstGeom>
          <a:noFill/>
        </p:spPr>
        <p:txBody>
          <a:bodyPr wrap="none" rtlCol="0">
            <a:spAutoFit/>
          </a:bodyPr>
          <a:lstStyle/>
          <a:p>
            <a:r>
              <a:rPr lang="en-US" sz="4400" dirty="0" smtClean="0">
                <a:solidFill>
                  <a:schemeClr val="accent4"/>
                </a:solidFill>
                <a:latin typeface="Calibri Light"/>
                <a:cs typeface="Calibri Light"/>
              </a:rPr>
              <a:t>New – Phase 2</a:t>
            </a:r>
            <a:endParaRPr lang="en-US" sz="4400" dirty="0">
              <a:solidFill>
                <a:schemeClr val="accent4"/>
              </a:solidFill>
              <a:latin typeface="Calibri Light"/>
              <a:cs typeface="Calibri Light"/>
            </a:endParaRPr>
          </a:p>
        </p:txBody>
      </p:sp>
    </p:spTree>
    <p:extLst>
      <p:ext uri="{BB962C8B-B14F-4D97-AF65-F5344CB8AC3E}">
        <p14:creationId xmlns:p14="http://schemas.microsoft.com/office/powerpoint/2010/main" val="4266639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Top)">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6"/>
                                        </p:tgtEl>
                                        <p:attrNameLst>
                                          <p:attrName>style.visibility</p:attrName>
                                        </p:attrNameLst>
                                      </p:cBhvr>
                                      <p:to>
                                        <p:strVal val="visible"/>
                                      </p:to>
                                    </p:set>
                                    <p:animEffect transition="in" filter="fade">
                                      <p:cBhvr>
                                        <p:cTn id="16" dur="500"/>
                                        <p:tgtEl>
                                          <p:spTgt spid="156"/>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fade">
                                      <p:cBhvr>
                                        <p:cTn id="20" dur="500"/>
                                        <p:tgtEl>
                                          <p:spTgt spid="154"/>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137"/>
                                        </p:tgtEl>
                                        <p:attrNameLst>
                                          <p:attrName>style.visibility</p:attrName>
                                        </p:attrNameLst>
                                      </p:cBhvr>
                                      <p:to>
                                        <p:strVal val="visible"/>
                                      </p:to>
                                    </p:set>
                                    <p:animEffect transition="in" filter="wipe(down)">
                                      <p:cBhvr>
                                        <p:cTn id="24" dur="500"/>
                                        <p:tgtEl>
                                          <p:spTgt spid="13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8"/>
                                        </p:tgtEl>
                                        <p:attrNameLst>
                                          <p:attrName>style.visibility</p:attrName>
                                        </p:attrNameLst>
                                      </p:cBhvr>
                                      <p:to>
                                        <p:strVal val="visible"/>
                                      </p:to>
                                    </p:set>
                                    <p:animEffect transition="in" filter="wipe(down)">
                                      <p:cBhvr>
                                        <p:cTn id="2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2050"/>
            <a:ext cx="8229600" cy="4525963"/>
          </a:xfrm>
        </p:spPr>
        <p:txBody>
          <a:bodyPr/>
          <a:lstStyle/>
          <a:p>
            <a:pPr>
              <a:buNone/>
            </a:pPr>
            <a:r>
              <a:rPr lang="en-US" sz="2600" dirty="0" smtClean="0"/>
              <a:t>Edit existing records and submit to global collection</a:t>
            </a:r>
          </a:p>
        </p:txBody>
      </p:sp>
      <p:sp>
        <p:nvSpPr>
          <p:cNvPr id="9" name="Text Placeholder 1"/>
          <p:cNvSpPr txBox="1">
            <a:spLocks/>
          </p:cNvSpPr>
          <p:nvPr/>
        </p:nvSpPr>
        <p:spPr>
          <a:xfrm>
            <a:off x="0" y="187890"/>
            <a:ext cx="9144000" cy="914400"/>
          </a:xfrm>
          <a:prstGeom prst="rect">
            <a:avLst/>
          </a:prstGeom>
        </p:spPr>
        <p:txBody>
          <a:bodyPr vert="horz" lIns="91440" tIns="45720" rIns="91440" bIns="45720" rtlCol="0">
            <a:normAutofit/>
          </a:bodyPr>
          <a:lstStyle/>
          <a:p>
            <a:pPr marL="342900" indent="-342900" algn="ctr" defTabSz="914400">
              <a:spcBef>
                <a:spcPct val="20000"/>
              </a:spcBef>
              <a:buFont typeface="Arial" pitchFamily="34" charset="0"/>
              <a:buNone/>
              <a:defRPr/>
            </a:pPr>
            <a:r>
              <a:rPr lang="en-US" sz="3600" dirty="0" smtClean="0">
                <a:solidFill>
                  <a:schemeClr val="accent1"/>
                </a:solidFill>
                <a:latin typeface="Calibri Light"/>
                <a:ea typeface="+mj-ea"/>
                <a:cs typeface="Calibri Light"/>
              </a:rPr>
              <a:t>Powered by library cooperation </a:t>
            </a:r>
            <a:endParaRPr lang="en-US" sz="3600" dirty="0">
              <a:solidFill>
                <a:schemeClr val="accent1"/>
              </a:solidFill>
              <a:latin typeface="Calibri Light"/>
              <a:ea typeface="+mj-ea"/>
              <a:cs typeface="Calibri Light"/>
            </a:endParaRPr>
          </a:p>
        </p:txBody>
      </p:sp>
      <p:pic>
        <p:nvPicPr>
          <p:cNvPr id="7" name="Picture 3"/>
          <p:cNvPicPr>
            <a:picLocks noChangeAspect="1" noChangeArrowheads="1"/>
          </p:cNvPicPr>
          <p:nvPr/>
        </p:nvPicPr>
        <p:blipFill>
          <a:blip r:embed="rId3"/>
          <a:srcRect l="13344" t="18333" r="2000" b="10333"/>
          <a:stretch>
            <a:fillRect/>
          </a:stretch>
        </p:blipFill>
        <p:spPr bwMode="auto">
          <a:xfrm>
            <a:off x="1" y="997167"/>
            <a:ext cx="9144000" cy="4334033"/>
          </a:xfrm>
          <a:prstGeom prst="rect">
            <a:avLst/>
          </a:prstGeom>
          <a:noFill/>
          <a:ln w="9525">
            <a:noFill/>
            <a:miter lim="800000"/>
            <a:headEnd/>
            <a:tailEnd/>
          </a:ln>
        </p:spPr>
      </p:pic>
      <p:pic>
        <p:nvPicPr>
          <p:cNvPr id="5" name="Picture 3"/>
          <p:cNvPicPr>
            <a:picLocks noChangeAspect="1" noChangeArrowheads="1"/>
          </p:cNvPicPr>
          <p:nvPr/>
        </p:nvPicPr>
        <p:blipFill>
          <a:blip r:embed="rId3"/>
          <a:srcRect l="81213" t="18333" r="2492" b="78172"/>
          <a:stretch>
            <a:fillRect/>
          </a:stretch>
        </p:blipFill>
        <p:spPr bwMode="auto">
          <a:xfrm>
            <a:off x="3173506" y="2809427"/>
            <a:ext cx="5795682" cy="699247"/>
          </a:xfrm>
          <a:prstGeom prst="rect">
            <a:avLst/>
          </a:prstGeom>
          <a:noFill/>
          <a:ln w="9525">
            <a:noFill/>
            <a:miter lim="800000"/>
            <a:headEnd/>
            <a:tailEnd/>
          </a:ln>
        </p:spPr>
      </p:pic>
      <p:sp>
        <p:nvSpPr>
          <p:cNvPr id="6" name="Rectangle 5"/>
          <p:cNvSpPr/>
          <p:nvPr/>
        </p:nvSpPr>
        <p:spPr>
          <a:xfrm flipH="1">
            <a:off x="3173506" y="2809426"/>
            <a:ext cx="5795682" cy="699247"/>
          </a:xfrm>
          <a:prstGeom prst="rect">
            <a:avLst/>
          </a:prstGeom>
          <a:noFill/>
          <a:ln w="31750">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cxnSp>
        <p:nvCxnSpPr>
          <p:cNvPr id="8" name="Straight Arrow Connector 7"/>
          <p:cNvCxnSpPr/>
          <p:nvPr/>
        </p:nvCxnSpPr>
        <p:spPr>
          <a:xfrm flipH="1">
            <a:off x="6508376" y="1222674"/>
            <a:ext cx="1344707" cy="15867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805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4"/>
          <p:cNvGrpSpPr/>
          <p:nvPr/>
        </p:nvGrpSpPr>
        <p:grpSpPr>
          <a:xfrm>
            <a:off x="7239000" y="1757027"/>
            <a:ext cx="838200" cy="838200"/>
            <a:chOff x="8229600" y="3124200"/>
            <a:chExt cx="838200" cy="838200"/>
          </a:xfrm>
        </p:grpSpPr>
        <p:sp>
          <p:nvSpPr>
            <p:cNvPr id="196" name="Cross 195"/>
            <p:cNvSpPr/>
            <p:nvPr/>
          </p:nvSpPr>
          <p:spPr>
            <a:xfrm>
              <a:off x="8534400" y="3124200"/>
              <a:ext cx="228600" cy="228600"/>
            </a:xfrm>
            <a:prstGeom prst="plus">
              <a:avLst>
                <a:gd name="adj" fmla="val 3673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7" name="Cross 196"/>
            <p:cNvSpPr/>
            <p:nvPr/>
          </p:nvSpPr>
          <p:spPr>
            <a:xfrm>
              <a:off x="8839200" y="3124200"/>
              <a:ext cx="228600" cy="228600"/>
            </a:xfrm>
            <a:prstGeom prst="plus">
              <a:avLst>
                <a:gd name="adj" fmla="val 3673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8" name="Cross 197"/>
            <p:cNvSpPr/>
            <p:nvPr/>
          </p:nvSpPr>
          <p:spPr>
            <a:xfrm>
              <a:off x="8229600" y="3124200"/>
              <a:ext cx="228600" cy="228600"/>
            </a:xfrm>
            <a:prstGeom prst="plus">
              <a:avLst>
                <a:gd name="adj" fmla="val 3673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9" name="Cross 198"/>
            <p:cNvSpPr/>
            <p:nvPr/>
          </p:nvSpPr>
          <p:spPr>
            <a:xfrm>
              <a:off x="8534400" y="3429000"/>
              <a:ext cx="228600" cy="228600"/>
            </a:xfrm>
            <a:prstGeom prst="plus">
              <a:avLst>
                <a:gd name="adj" fmla="val 3673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0" name="Cross 199"/>
            <p:cNvSpPr/>
            <p:nvPr/>
          </p:nvSpPr>
          <p:spPr>
            <a:xfrm>
              <a:off x="8839200" y="3429000"/>
              <a:ext cx="228600" cy="228600"/>
            </a:xfrm>
            <a:prstGeom prst="plus">
              <a:avLst>
                <a:gd name="adj" fmla="val 3673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1" name="Cross 200"/>
            <p:cNvSpPr/>
            <p:nvPr/>
          </p:nvSpPr>
          <p:spPr>
            <a:xfrm>
              <a:off x="8229600" y="3429000"/>
              <a:ext cx="228600" cy="228600"/>
            </a:xfrm>
            <a:prstGeom prst="plus">
              <a:avLst>
                <a:gd name="adj" fmla="val 3673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2" name="Cross 201"/>
            <p:cNvSpPr/>
            <p:nvPr/>
          </p:nvSpPr>
          <p:spPr>
            <a:xfrm>
              <a:off x="8534400" y="3733800"/>
              <a:ext cx="228600" cy="228600"/>
            </a:xfrm>
            <a:prstGeom prst="plus">
              <a:avLst>
                <a:gd name="adj" fmla="val 3673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3" name="Cross 202"/>
            <p:cNvSpPr/>
            <p:nvPr/>
          </p:nvSpPr>
          <p:spPr>
            <a:xfrm>
              <a:off x="8839200" y="3733800"/>
              <a:ext cx="228600" cy="228600"/>
            </a:xfrm>
            <a:prstGeom prst="plus">
              <a:avLst>
                <a:gd name="adj" fmla="val 3673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4" name="Cross 203"/>
            <p:cNvSpPr/>
            <p:nvPr/>
          </p:nvSpPr>
          <p:spPr>
            <a:xfrm>
              <a:off x="8229600" y="3733800"/>
              <a:ext cx="228600" cy="228600"/>
            </a:xfrm>
            <a:prstGeom prst="plus">
              <a:avLst>
                <a:gd name="adj" fmla="val 3673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5" name="Cross 154"/>
          <p:cNvSpPr/>
          <p:nvPr/>
        </p:nvSpPr>
        <p:spPr>
          <a:xfrm>
            <a:off x="7543800" y="2359760"/>
            <a:ext cx="304800" cy="304800"/>
          </a:xfrm>
          <a:prstGeom prst="plus">
            <a:avLst>
              <a:gd name="adj" fmla="val 3673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48" name="Picture 147" descr="OCLC_Logo_V_Color_Tag.png"/>
          <p:cNvPicPr>
            <a:picLocks noChangeAspect="1"/>
          </p:cNvPicPr>
          <p:nvPr/>
        </p:nvPicPr>
        <p:blipFill>
          <a:blip r:embed="rId3" cstate="print"/>
          <a:srcRect l="14851" t="11428" r="10895" b="31429"/>
          <a:stretch>
            <a:fillRect/>
          </a:stretch>
        </p:blipFill>
        <p:spPr>
          <a:xfrm>
            <a:off x="4026040" y="4151460"/>
            <a:ext cx="1124553" cy="899642"/>
          </a:xfrm>
          <a:prstGeom prst="rect">
            <a:avLst/>
          </a:prstGeom>
          <a:noFill/>
          <a:ln>
            <a:noFill/>
          </a:ln>
        </p:spPr>
      </p:pic>
      <p:pic>
        <p:nvPicPr>
          <p:cNvPr id="2053" name="Picture 5" descr="http://www.oclc.org/content/dam/oclc/design-images/Partnerships/partner_logos1.png"/>
          <p:cNvPicPr>
            <a:picLocks noChangeAspect="1" noChangeArrowheads="1"/>
          </p:cNvPicPr>
          <p:nvPr/>
        </p:nvPicPr>
        <p:blipFill>
          <a:blip r:embed="rId4" cstate="print"/>
          <a:srcRect/>
          <a:stretch>
            <a:fillRect/>
          </a:stretch>
        </p:blipFill>
        <p:spPr bwMode="auto">
          <a:xfrm>
            <a:off x="1198105" y="2588360"/>
            <a:ext cx="2078495" cy="2590800"/>
          </a:xfrm>
          <a:prstGeom prst="rect">
            <a:avLst/>
          </a:prstGeom>
          <a:noFill/>
          <a:ln>
            <a:noFill/>
          </a:ln>
        </p:spPr>
      </p:pic>
      <p:sp>
        <p:nvSpPr>
          <p:cNvPr id="134" name="Right Arrow 133"/>
          <p:cNvSpPr/>
          <p:nvPr/>
        </p:nvSpPr>
        <p:spPr>
          <a:xfrm>
            <a:off x="3352800" y="4340960"/>
            <a:ext cx="838200" cy="457200"/>
          </a:xfrm>
          <a:prstGeom prst="rightArrow">
            <a:avLst/>
          </a:prstGeom>
          <a:solidFill>
            <a:schemeClr val="accent4"/>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6" name="TextBox 145"/>
          <p:cNvSpPr txBox="1"/>
          <p:nvPr/>
        </p:nvSpPr>
        <p:spPr>
          <a:xfrm>
            <a:off x="1439254" y="2249376"/>
            <a:ext cx="1655453" cy="338554"/>
          </a:xfrm>
          <a:prstGeom prst="rect">
            <a:avLst/>
          </a:prstGeom>
          <a:noFill/>
        </p:spPr>
        <p:txBody>
          <a:bodyPr wrap="none" rtlCol="0">
            <a:spAutoFit/>
          </a:bodyPr>
          <a:lstStyle/>
          <a:p>
            <a:r>
              <a:rPr lang="en-US" sz="1600" b="1" dirty="0" smtClean="0">
                <a:solidFill>
                  <a:prstClr val="white">
                    <a:lumMod val="50000"/>
                  </a:prstClr>
                </a:solidFill>
              </a:rPr>
              <a:t>5,600 + providers</a:t>
            </a:r>
            <a:endParaRPr lang="en-US" sz="1600" b="1" dirty="0">
              <a:solidFill>
                <a:prstClr val="white">
                  <a:lumMod val="50000"/>
                </a:prstClr>
              </a:solidFill>
            </a:endParaRPr>
          </a:p>
        </p:txBody>
      </p:sp>
      <p:sp>
        <p:nvSpPr>
          <p:cNvPr id="154" name="TextBox 153"/>
          <p:cNvSpPr txBox="1"/>
          <p:nvPr/>
        </p:nvSpPr>
        <p:spPr>
          <a:xfrm>
            <a:off x="990600" y="5556952"/>
            <a:ext cx="3714094" cy="400110"/>
          </a:xfrm>
          <a:prstGeom prst="rect">
            <a:avLst/>
          </a:prstGeom>
          <a:noFill/>
        </p:spPr>
        <p:txBody>
          <a:bodyPr wrap="none" rtlCol="0">
            <a:spAutoFit/>
          </a:bodyPr>
          <a:lstStyle/>
          <a:p>
            <a:r>
              <a:rPr lang="en-US" sz="2000" b="1" dirty="0" smtClean="0">
                <a:solidFill>
                  <a:prstClr val="black"/>
                </a:solidFill>
              </a:rPr>
              <a:t>3. Members can add new records</a:t>
            </a:r>
            <a:endParaRPr lang="en-US" sz="2000" b="1" dirty="0">
              <a:solidFill>
                <a:prstClr val="black"/>
              </a:solidFill>
            </a:endParaRPr>
          </a:p>
        </p:txBody>
      </p:sp>
      <p:sp>
        <p:nvSpPr>
          <p:cNvPr id="206" name="TextBox 205"/>
          <p:cNvSpPr txBox="1"/>
          <p:nvPr/>
        </p:nvSpPr>
        <p:spPr>
          <a:xfrm>
            <a:off x="4554509" y="5560160"/>
            <a:ext cx="2363789" cy="400110"/>
          </a:xfrm>
          <a:prstGeom prst="rect">
            <a:avLst/>
          </a:prstGeom>
          <a:noFill/>
        </p:spPr>
        <p:txBody>
          <a:bodyPr wrap="none" rtlCol="0">
            <a:spAutoFit/>
          </a:bodyPr>
          <a:lstStyle/>
          <a:p>
            <a:r>
              <a:rPr lang="en-US" sz="2000" b="1" dirty="0" smtClean="0">
                <a:solidFill>
                  <a:prstClr val="black"/>
                </a:solidFill>
              </a:rPr>
              <a:t>and new collections.</a:t>
            </a:r>
            <a:endParaRPr lang="en-US" sz="2000" b="1" dirty="0">
              <a:solidFill>
                <a:prstClr val="black"/>
              </a:solidFill>
            </a:endParaRPr>
          </a:p>
        </p:txBody>
      </p:sp>
      <p:sp>
        <p:nvSpPr>
          <p:cNvPr id="140" name="Rectangle 139"/>
          <p:cNvSpPr/>
          <p:nvPr/>
        </p:nvSpPr>
        <p:spPr>
          <a:xfrm>
            <a:off x="4343400" y="1613220"/>
            <a:ext cx="4191000" cy="1066800"/>
          </a:xfrm>
          <a:prstGeom prst="rect">
            <a:avLst/>
          </a:prstGeom>
          <a:solidFill>
            <a:srgbClr val="C6D9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 name="Group 40"/>
          <p:cNvGrpSpPr/>
          <p:nvPr/>
        </p:nvGrpSpPr>
        <p:grpSpPr>
          <a:xfrm>
            <a:off x="5935054" y="1728000"/>
            <a:ext cx="1066800" cy="859918"/>
            <a:chOff x="3971925" y="3978742"/>
            <a:chExt cx="1219201" cy="982764"/>
          </a:xfrm>
          <a:solidFill>
            <a:srgbClr val="455560"/>
          </a:solidFill>
        </p:grpSpPr>
        <p:grpSp>
          <p:nvGrpSpPr>
            <p:cNvPr id="4" name="Group 35"/>
            <p:cNvGrpSpPr/>
            <p:nvPr/>
          </p:nvGrpSpPr>
          <p:grpSpPr>
            <a:xfrm>
              <a:off x="3971925" y="3978742"/>
              <a:ext cx="1219201" cy="982764"/>
              <a:chOff x="1398762" y="3731133"/>
              <a:chExt cx="1756373" cy="1415763"/>
            </a:xfrm>
            <a:grpFill/>
          </p:grpSpPr>
          <p:sp>
            <p:nvSpPr>
              <p:cNvPr id="24" name="Isosceles Triangle 23"/>
              <p:cNvSpPr/>
              <p:nvPr/>
            </p:nvSpPr>
            <p:spPr>
              <a:xfrm>
                <a:off x="1515452" y="3731133"/>
                <a:ext cx="1522993" cy="361297"/>
              </a:xfrm>
              <a:prstGeom prst="triangle">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25" name="TextBox 24"/>
              <p:cNvSpPr txBox="1"/>
              <p:nvPr/>
            </p:nvSpPr>
            <p:spPr>
              <a:xfrm>
                <a:off x="1478136" y="4891376"/>
                <a:ext cx="1597625" cy="106137"/>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sp>
            <p:nvSpPr>
              <p:cNvPr id="26" name="TextBox 25"/>
              <p:cNvSpPr txBox="1"/>
              <p:nvPr/>
            </p:nvSpPr>
            <p:spPr>
              <a:xfrm>
                <a:off x="1468738" y="4141024"/>
                <a:ext cx="1616421" cy="86943"/>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nvGrpSpPr>
              <p:cNvPr id="5" name="Group 32"/>
              <p:cNvGrpSpPr/>
              <p:nvPr/>
            </p:nvGrpSpPr>
            <p:grpSpPr>
              <a:xfrm>
                <a:off x="1511806" y="4273653"/>
                <a:ext cx="1530284" cy="674066"/>
                <a:chOff x="1504927" y="4273653"/>
                <a:chExt cx="1530284" cy="735448"/>
              </a:xfrm>
              <a:grpFill/>
            </p:grpSpPr>
            <p:grpSp>
              <p:nvGrpSpPr>
                <p:cNvPr id="6" name="Group 28"/>
                <p:cNvGrpSpPr/>
                <p:nvPr/>
              </p:nvGrpSpPr>
              <p:grpSpPr>
                <a:xfrm>
                  <a:off x="1504927" y="4273653"/>
                  <a:ext cx="295991" cy="735448"/>
                  <a:chOff x="1504927" y="4273653"/>
                  <a:chExt cx="295991" cy="735448"/>
                </a:xfrm>
                <a:grpFill/>
              </p:grpSpPr>
              <p:sp>
                <p:nvSpPr>
                  <p:cNvPr id="39" name="Rectangle 6"/>
                  <p:cNvSpPr/>
                  <p:nvPr/>
                </p:nvSpPr>
                <p:spPr>
                  <a:xfrm>
                    <a:off x="1555445"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40" name="TextBox 39"/>
                  <p:cNvSpPr txBox="1"/>
                  <p:nvPr/>
                </p:nvSpPr>
                <p:spPr>
                  <a:xfrm>
                    <a:off x="1504927"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10" name="Group 29"/>
                <p:cNvGrpSpPr/>
                <p:nvPr/>
              </p:nvGrpSpPr>
              <p:grpSpPr>
                <a:xfrm>
                  <a:off x="1916358" y="4273653"/>
                  <a:ext cx="295991" cy="735448"/>
                  <a:chOff x="1901770" y="4273653"/>
                  <a:chExt cx="295991" cy="735448"/>
                </a:xfrm>
                <a:grpFill/>
              </p:grpSpPr>
              <p:sp>
                <p:nvSpPr>
                  <p:cNvPr id="37" name="Rectangle 8"/>
                  <p:cNvSpPr/>
                  <p:nvPr/>
                </p:nvSpPr>
                <p:spPr>
                  <a:xfrm>
                    <a:off x="1952288"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38" name="TextBox 37"/>
                  <p:cNvSpPr txBox="1"/>
                  <p:nvPr/>
                </p:nvSpPr>
                <p:spPr>
                  <a:xfrm>
                    <a:off x="1901770"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12" name="Group 30"/>
                <p:cNvGrpSpPr/>
                <p:nvPr/>
              </p:nvGrpSpPr>
              <p:grpSpPr>
                <a:xfrm>
                  <a:off x="2327789" y="4273653"/>
                  <a:ext cx="295991" cy="735448"/>
                  <a:chOff x="2363501" y="4273653"/>
                  <a:chExt cx="295991" cy="735448"/>
                </a:xfrm>
                <a:grpFill/>
              </p:grpSpPr>
              <p:sp>
                <p:nvSpPr>
                  <p:cNvPr id="35" name="Rectangle 7"/>
                  <p:cNvSpPr/>
                  <p:nvPr/>
                </p:nvSpPr>
                <p:spPr>
                  <a:xfrm>
                    <a:off x="2414019"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36" name="TextBox 35"/>
                  <p:cNvSpPr txBox="1"/>
                  <p:nvPr/>
                </p:nvSpPr>
                <p:spPr>
                  <a:xfrm>
                    <a:off x="2363501"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13" name="Group 31"/>
                <p:cNvGrpSpPr/>
                <p:nvPr/>
              </p:nvGrpSpPr>
              <p:grpSpPr>
                <a:xfrm>
                  <a:off x="2739220" y="4273653"/>
                  <a:ext cx="295991" cy="730921"/>
                  <a:chOff x="2739220" y="4273653"/>
                  <a:chExt cx="295991" cy="730921"/>
                </a:xfrm>
                <a:grpFill/>
              </p:grpSpPr>
              <p:sp>
                <p:nvSpPr>
                  <p:cNvPr id="33" name="Rectangle 32"/>
                  <p:cNvSpPr/>
                  <p:nvPr/>
                </p:nvSpPr>
                <p:spPr>
                  <a:xfrm>
                    <a:off x="2789738" y="4322713"/>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34" name="TextBox 33"/>
                  <p:cNvSpPr txBox="1"/>
                  <p:nvPr/>
                </p:nvSpPr>
                <p:spPr>
                  <a:xfrm>
                    <a:off x="2739220"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sp>
            <p:nvSpPr>
              <p:cNvPr id="28" name="TextBox 27"/>
              <p:cNvSpPr txBox="1"/>
              <p:nvPr/>
            </p:nvSpPr>
            <p:spPr>
              <a:xfrm>
                <a:off x="1398762" y="5045285"/>
                <a:ext cx="1756373" cy="101611"/>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14" name="Group 35"/>
            <p:cNvGrpSpPr/>
            <p:nvPr/>
          </p:nvGrpSpPr>
          <p:grpSpPr>
            <a:xfrm>
              <a:off x="3971925" y="3978742"/>
              <a:ext cx="1219201" cy="982764"/>
              <a:chOff x="1398762" y="3731133"/>
              <a:chExt cx="1756373" cy="1415763"/>
            </a:xfrm>
            <a:grpFill/>
          </p:grpSpPr>
          <p:sp>
            <p:nvSpPr>
              <p:cNvPr id="7" name="Isosceles Triangle 6"/>
              <p:cNvSpPr/>
              <p:nvPr/>
            </p:nvSpPr>
            <p:spPr>
              <a:xfrm>
                <a:off x="1515452" y="3731133"/>
                <a:ext cx="1522993" cy="361297"/>
              </a:xfrm>
              <a:prstGeom prst="triangle">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8" name="TextBox 7"/>
              <p:cNvSpPr txBox="1"/>
              <p:nvPr/>
            </p:nvSpPr>
            <p:spPr>
              <a:xfrm>
                <a:off x="1478136" y="4891376"/>
                <a:ext cx="1597625" cy="106137"/>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sp>
            <p:nvSpPr>
              <p:cNvPr id="9" name="TextBox 8"/>
              <p:cNvSpPr txBox="1"/>
              <p:nvPr/>
            </p:nvSpPr>
            <p:spPr>
              <a:xfrm>
                <a:off x="1468738" y="4141024"/>
                <a:ext cx="1616421" cy="86943"/>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nvGrpSpPr>
              <p:cNvPr id="15" name="Group 32"/>
              <p:cNvGrpSpPr/>
              <p:nvPr/>
            </p:nvGrpSpPr>
            <p:grpSpPr>
              <a:xfrm>
                <a:off x="1511806" y="4273653"/>
                <a:ext cx="1530284" cy="674066"/>
                <a:chOff x="1504927" y="4273653"/>
                <a:chExt cx="1530284" cy="735448"/>
              </a:xfrm>
              <a:grpFill/>
            </p:grpSpPr>
            <p:grpSp>
              <p:nvGrpSpPr>
                <p:cNvPr id="27" name="Group 28"/>
                <p:cNvGrpSpPr/>
                <p:nvPr/>
              </p:nvGrpSpPr>
              <p:grpSpPr>
                <a:xfrm>
                  <a:off x="1504927" y="4273653"/>
                  <a:ext cx="295991" cy="735448"/>
                  <a:chOff x="1504927" y="4273653"/>
                  <a:chExt cx="295991" cy="735448"/>
                </a:xfrm>
                <a:grpFill/>
              </p:grpSpPr>
              <p:sp>
                <p:nvSpPr>
                  <p:cNvPr id="22" name="Rectangle 21"/>
                  <p:cNvSpPr/>
                  <p:nvPr/>
                </p:nvSpPr>
                <p:spPr>
                  <a:xfrm>
                    <a:off x="1555445"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23" name="TextBox 22"/>
                  <p:cNvSpPr txBox="1"/>
                  <p:nvPr/>
                </p:nvSpPr>
                <p:spPr>
                  <a:xfrm>
                    <a:off x="1504927"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9" name="Group 29"/>
                <p:cNvGrpSpPr/>
                <p:nvPr/>
              </p:nvGrpSpPr>
              <p:grpSpPr>
                <a:xfrm>
                  <a:off x="1916358" y="4273653"/>
                  <a:ext cx="295991" cy="735448"/>
                  <a:chOff x="1901770" y="4273653"/>
                  <a:chExt cx="295991" cy="735448"/>
                </a:xfrm>
                <a:grpFill/>
              </p:grpSpPr>
              <p:sp>
                <p:nvSpPr>
                  <p:cNvPr id="20" name="Rectangle 19"/>
                  <p:cNvSpPr/>
                  <p:nvPr/>
                </p:nvSpPr>
                <p:spPr>
                  <a:xfrm>
                    <a:off x="1952288"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21" name="TextBox 20"/>
                  <p:cNvSpPr txBox="1"/>
                  <p:nvPr/>
                </p:nvSpPr>
                <p:spPr>
                  <a:xfrm>
                    <a:off x="1901770"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30" name="Group 30"/>
                <p:cNvGrpSpPr/>
                <p:nvPr/>
              </p:nvGrpSpPr>
              <p:grpSpPr>
                <a:xfrm>
                  <a:off x="2327789" y="4273653"/>
                  <a:ext cx="295991" cy="735448"/>
                  <a:chOff x="2363501" y="4273653"/>
                  <a:chExt cx="295991" cy="735448"/>
                </a:xfrm>
                <a:grpFill/>
              </p:grpSpPr>
              <p:sp>
                <p:nvSpPr>
                  <p:cNvPr id="18" name="Rectangle 7"/>
                  <p:cNvSpPr/>
                  <p:nvPr/>
                </p:nvSpPr>
                <p:spPr>
                  <a:xfrm>
                    <a:off x="2414019"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19" name="TextBox 18"/>
                  <p:cNvSpPr txBox="1"/>
                  <p:nvPr/>
                </p:nvSpPr>
                <p:spPr>
                  <a:xfrm>
                    <a:off x="2363501"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31" name="Group 31"/>
                <p:cNvGrpSpPr/>
                <p:nvPr/>
              </p:nvGrpSpPr>
              <p:grpSpPr>
                <a:xfrm>
                  <a:off x="2739220" y="4273653"/>
                  <a:ext cx="295991" cy="730921"/>
                  <a:chOff x="2739220" y="4273653"/>
                  <a:chExt cx="295991" cy="730921"/>
                </a:xfrm>
                <a:grpFill/>
              </p:grpSpPr>
              <p:sp>
                <p:nvSpPr>
                  <p:cNvPr id="16" name="Rectangle 15"/>
                  <p:cNvSpPr/>
                  <p:nvPr/>
                </p:nvSpPr>
                <p:spPr>
                  <a:xfrm>
                    <a:off x="2789738" y="4322713"/>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17" name="TextBox 16"/>
                  <p:cNvSpPr txBox="1"/>
                  <p:nvPr/>
                </p:nvSpPr>
                <p:spPr>
                  <a:xfrm>
                    <a:off x="2739220"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sp>
            <p:nvSpPr>
              <p:cNvPr id="11" name="TextBox 10"/>
              <p:cNvSpPr txBox="1"/>
              <p:nvPr/>
            </p:nvSpPr>
            <p:spPr>
              <a:xfrm>
                <a:off x="1398762" y="5045285"/>
                <a:ext cx="1756373" cy="101611"/>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grpSp>
        <p:nvGrpSpPr>
          <p:cNvPr id="2048" name="Group 45"/>
          <p:cNvGrpSpPr/>
          <p:nvPr/>
        </p:nvGrpSpPr>
        <p:grpSpPr>
          <a:xfrm>
            <a:off x="4741492" y="1728000"/>
            <a:ext cx="1066800" cy="859918"/>
            <a:chOff x="3971925" y="3978742"/>
            <a:chExt cx="1219201" cy="982764"/>
          </a:xfrm>
          <a:solidFill>
            <a:srgbClr val="455560"/>
          </a:solidFill>
        </p:grpSpPr>
        <p:grpSp>
          <p:nvGrpSpPr>
            <p:cNvPr id="2049" name="Group 35"/>
            <p:cNvGrpSpPr/>
            <p:nvPr/>
          </p:nvGrpSpPr>
          <p:grpSpPr>
            <a:xfrm>
              <a:off x="3971925" y="3978742"/>
              <a:ext cx="1219201" cy="982764"/>
              <a:chOff x="1398762" y="3731133"/>
              <a:chExt cx="1756373" cy="1415763"/>
            </a:xfrm>
            <a:grpFill/>
          </p:grpSpPr>
          <p:sp>
            <p:nvSpPr>
              <p:cNvPr id="66" name="Isosceles Triangle 65"/>
              <p:cNvSpPr/>
              <p:nvPr/>
            </p:nvSpPr>
            <p:spPr>
              <a:xfrm>
                <a:off x="1515452" y="3731133"/>
                <a:ext cx="1522993" cy="361297"/>
              </a:xfrm>
              <a:prstGeom prst="triangle">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67" name="TextBox 66"/>
              <p:cNvSpPr txBox="1"/>
              <p:nvPr/>
            </p:nvSpPr>
            <p:spPr>
              <a:xfrm>
                <a:off x="1478136" y="4891376"/>
                <a:ext cx="1597625" cy="106137"/>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sp>
            <p:nvSpPr>
              <p:cNvPr id="68" name="TextBox 67"/>
              <p:cNvSpPr txBox="1"/>
              <p:nvPr/>
            </p:nvSpPr>
            <p:spPr>
              <a:xfrm>
                <a:off x="1468738" y="4141024"/>
                <a:ext cx="1616421" cy="86943"/>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nvGrpSpPr>
              <p:cNvPr id="2050" name="Group 32"/>
              <p:cNvGrpSpPr/>
              <p:nvPr/>
            </p:nvGrpSpPr>
            <p:grpSpPr>
              <a:xfrm>
                <a:off x="1511806" y="4273653"/>
                <a:ext cx="1530284" cy="674066"/>
                <a:chOff x="1504927" y="4273653"/>
                <a:chExt cx="1530284" cy="735448"/>
              </a:xfrm>
              <a:grpFill/>
            </p:grpSpPr>
            <p:grpSp>
              <p:nvGrpSpPr>
                <p:cNvPr id="2051" name="Group 70"/>
                <p:cNvGrpSpPr/>
                <p:nvPr/>
              </p:nvGrpSpPr>
              <p:grpSpPr>
                <a:xfrm>
                  <a:off x="1504927" y="4273653"/>
                  <a:ext cx="295991" cy="735448"/>
                  <a:chOff x="1504927" y="4273653"/>
                  <a:chExt cx="295991" cy="735448"/>
                </a:xfrm>
                <a:grpFill/>
              </p:grpSpPr>
              <p:sp>
                <p:nvSpPr>
                  <p:cNvPr id="81" name="Rectangle 6"/>
                  <p:cNvSpPr/>
                  <p:nvPr/>
                </p:nvSpPr>
                <p:spPr>
                  <a:xfrm>
                    <a:off x="1555445"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82" name="TextBox 81"/>
                  <p:cNvSpPr txBox="1"/>
                  <p:nvPr/>
                </p:nvSpPr>
                <p:spPr>
                  <a:xfrm>
                    <a:off x="1504927"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52" name="Group 71"/>
                <p:cNvGrpSpPr/>
                <p:nvPr/>
              </p:nvGrpSpPr>
              <p:grpSpPr>
                <a:xfrm>
                  <a:off x="1916358" y="4273653"/>
                  <a:ext cx="295991" cy="735448"/>
                  <a:chOff x="1901770" y="4273653"/>
                  <a:chExt cx="295991" cy="735448"/>
                </a:xfrm>
                <a:grpFill/>
              </p:grpSpPr>
              <p:sp>
                <p:nvSpPr>
                  <p:cNvPr id="79" name="Rectangle 8"/>
                  <p:cNvSpPr/>
                  <p:nvPr/>
                </p:nvSpPr>
                <p:spPr>
                  <a:xfrm>
                    <a:off x="1952288"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80" name="TextBox 79"/>
                  <p:cNvSpPr txBox="1"/>
                  <p:nvPr/>
                </p:nvSpPr>
                <p:spPr>
                  <a:xfrm>
                    <a:off x="1901770"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55" name="Group 72"/>
                <p:cNvGrpSpPr/>
                <p:nvPr/>
              </p:nvGrpSpPr>
              <p:grpSpPr>
                <a:xfrm>
                  <a:off x="2327789" y="4273653"/>
                  <a:ext cx="295991" cy="735448"/>
                  <a:chOff x="2363501" y="4273653"/>
                  <a:chExt cx="295991" cy="735448"/>
                </a:xfrm>
                <a:grpFill/>
              </p:grpSpPr>
              <p:sp>
                <p:nvSpPr>
                  <p:cNvPr id="77" name="Rectangle 7"/>
                  <p:cNvSpPr/>
                  <p:nvPr/>
                </p:nvSpPr>
                <p:spPr>
                  <a:xfrm>
                    <a:off x="2414019"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78" name="TextBox 77"/>
                  <p:cNvSpPr txBox="1"/>
                  <p:nvPr/>
                </p:nvSpPr>
                <p:spPr>
                  <a:xfrm>
                    <a:off x="2363501"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56" name="Group 73"/>
                <p:cNvGrpSpPr/>
                <p:nvPr/>
              </p:nvGrpSpPr>
              <p:grpSpPr>
                <a:xfrm>
                  <a:off x="2739220" y="4273653"/>
                  <a:ext cx="295991" cy="730921"/>
                  <a:chOff x="2739220" y="4273653"/>
                  <a:chExt cx="295991" cy="730921"/>
                </a:xfrm>
                <a:grpFill/>
              </p:grpSpPr>
              <p:sp>
                <p:nvSpPr>
                  <p:cNvPr id="75" name="Rectangle 74"/>
                  <p:cNvSpPr/>
                  <p:nvPr/>
                </p:nvSpPr>
                <p:spPr>
                  <a:xfrm>
                    <a:off x="2789738" y="4322713"/>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76" name="TextBox 75"/>
                  <p:cNvSpPr txBox="1"/>
                  <p:nvPr/>
                </p:nvSpPr>
                <p:spPr>
                  <a:xfrm>
                    <a:off x="2739220"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sp>
            <p:nvSpPr>
              <p:cNvPr id="70" name="TextBox 69"/>
              <p:cNvSpPr txBox="1"/>
              <p:nvPr/>
            </p:nvSpPr>
            <p:spPr>
              <a:xfrm>
                <a:off x="1398762" y="5045285"/>
                <a:ext cx="1756373" cy="101611"/>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57" name="Group 35"/>
            <p:cNvGrpSpPr/>
            <p:nvPr/>
          </p:nvGrpSpPr>
          <p:grpSpPr>
            <a:xfrm>
              <a:off x="3971925" y="3978742"/>
              <a:ext cx="1219201" cy="982764"/>
              <a:chOff x="1398762" y="3731133"/>
              <a:chExt cx="1756373" cy="1415763"/>
            </a:xfrm>
            <a:grpFill/>
          </p:grpSpPr>
          <p:sp>
            <p:nvSpPr>
              <p:cNvPr id="49" name="Isosceles Triangle 48"/>
              <p:cNvSpPr/>
              <p:nvPr/>
            </p:nvSpPr>
            <p:spPr>
              <a:xfrm>
                <a:off x="1515452" y="3731133"/>
                <a:ext cx="1522993" cy="361297"/>
              </a:xfrm>
              <a:prstGeom prst="triangle">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50" name="TextBox 49"/>
              <p:cNvSpPr txBox="1"/>
              <p:nvPr/>
            </p:nvSpPr>
            <p:spPr>
              <a:xfrm>
                <a:off x="1478136" y="4891376"/>
                <a:ext cx="1597625" cy="106137"/>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sp>
            <p:nvSpPr>
              <p:cNvPr id="51" name="TextBox 50"/>
              <p:cNvSpPr txBox="1"/>
              <p:nvPr/>
            </p:nvSpPr>
            <p:spPr>
              <a:xfrm>
                <a:off x="1468738" y="4141024"/>
                <a:ext cx="1616421" cy="86943"/>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nvGrpSpPr>
              <p:cNvPr id="2058" name="Group 32"/>
              <p:cNvGrpSpPr/>
              <p:nvPr/>
            </p:nvGrpSpPr>
            <p:grpSpPr>
              <a:xfrm>
                <a:off x="1511806" y="4273653"/>
                <a:ext cx="1530284" cy="674066"/>
                <a:chOff x="1504927" y="4273653"/>
                <a:chExt cx="1530284" cy="735448"/>
              </a:xfrm>
              <a:grpFill/>
            </p:grpSpPr>
            <p:grpSp>
              <p:nvGrpSpPr>
                <p:cNvPr id="2059" name="Group 28"/>
                <p:cNvGrpSpPr/>
                <p:nvPr/>
              </p:nvGrpSpPr>
              <p:grpSpPr>
                <a:xfrm>
                  <a:off x="1504927" y="4273653"/>
                  <a:ext cx="295991" cy="735448"/>
                  <a:chOff x="1504927" y="4273653"/>
                  <a:chExt cx="295991" cy="735448"/>
                </a:xfrm>
                <a:grpFill/>
              </p:grpSpPr>
              <p:sp>
                <p:nvSpPr>
                  <p:cNvPr id="64" name="Rectangle 63"/>
                  <p:cNvSpPr/>
                  <p:nvPr/>
                </p:nvSpPr>
                <p:spPr>
                  <a:xfrm>
                    <a:off x="1555445"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65" name="TextBox 64"/>
                  <p:cNvSpPr txBox="1"/>
                  <p:nvPr/>
                </p:nvSpPr>
                <p:spPr>
                  <a:xfrm>
                    <a:off x="1504927"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60" name="Group 29"/>
                <p:cNvGrpSpPr/>
                <p:nvPr/>
              </p:nvGrpSpPr>
              <p:grpSpPr>
                <a:xfrm>
                  <a:off x="1916358" y="4273653"/>
                  <a:ext cx="295991" cy="735448"/>
                  <a:chOff x="1901770" y="4273653"/>
                  <a:chExt cx="295991" cy="735448"/>
                </a:xfrm>
                <a:grpFill/>
              </p:grpSpPr>
              <p:sp>
                <p:nvSpPr>
                  <p:cNvPr id="62" name="Rectangle 61"/>
                  <p:cNvSpPr/>
                  <p:nvPr/>
                </p:nvSpPr>
                <p:spPr>
                  <a:xfrm>
                    <a:off x="1952288"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63" name="TextBox 62"/>
                  <p:cNvSpPr txBox="1"/>
                  <p:nvPr/>
                </p:nvSpPr>
                <p:spPr>
                  <a:xfrm>
                    <a:off x="1901770"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61" name="Group 30"/>
                <p:cNvGrpSpPr/>
                <p:nvPr/>
              </p:nvGrpSpPr>
              <p:grpSpPr>
                <a:xfrm>
                  <a:off x="2327789" y="4273653"/>
                  <a:ext cx="295991" cy="735448"/>
                  <a:chOff x="2363501" y="4273653"/>
                  <a:chExt cx="295991" cy="735448"/>
                </a:xfrm>
                <a:grpFill/>
              </p:grpSpPr>
              <p:sp>
                <p:nvSpPr>
                  <p:cNvPr id="60" name="Rectangle 7"/>
                  <p:cNvSpPr/>
                  <p:nvPr/>
                </p:nvSpPr>
                <p:spPr>
                  <a:xfrm>
                    <a:off x="2414019"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61" name="TextBox 60"/>
                  <p:cNvSpPr txBox="1"/>
                  <p:nvPr/>
                </p:nvSpPr>
                <p:spPr>
                  <a:xfrm>
                    <a:off x="2363501"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62" name="Group 31"/>
                <p:cNvGrpSpPr/>
                <p:nvPr/>
              </p:nvGrpSpPr>
              <p:grpSpPr>
                <a:xfrm>
                  <a:off x="2739220" y="4273653"/>
                  <a:ext cx="295991" cy="730921"/>
                  <a:chOff x="2739220" y="4273653"/>
                  <a:chExt cx="295991" cy="730921"/>
                </a:xfrm>
                <a:grpFill/>
              </p:grpSpPr>
              <p:sp>
                <p:nvSpPr>
                  <p:cNvPr id="58" name="Rectangle 57"/>
                  <p:cNvSpPr/>
                  <p:nvPr/>
                </p:nvSpPr>
                <p:spPr>
                  <a:xfrm>
                    <a:off x="2789738" y="4322713"/>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59" name="TextBox 58"/>
                  <p:cNvSpPr txBox="1"/>
                  <p:nvPr/>
                </p:nvSpPr>
                <p:spPr>
                  <a:xfrm>
                    <a:off x="2739220"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sp>
            <p:nvSpPr>
              <p:cNvPr id="53" name="TextBox 52"/>
              <p:cNvSpPr txBox="1"/>
              <p:nvPr/>
            </p:nvSpPr>
            <p:spPr>
              <a:xfrm>
                <a:off x="1398762" y="5045285"/>
                <a:ext cx="1756373" cy="101611"/>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grpSp>
        <p:nvGrpSpPr>
          <p:cNvPr id="2063" name="Group 82"/>
          <p:cNvGrpSpPr/>
          <p:nvPr/>
        </p:nvGrpSpPr>
        <p:grpSpPr>
          <a:xfrm>
            <a:off x="7103692" y="1728000"/>
            <a:ext cx="1066800" cy="859918"/>
            <a:chOff x="3971925" y="3978742"/>
            <a:chExt cx="1219201" cy="982764"/>
          </a:xfrm>
          <a:solidFill>
            <a:srgbClr val="455560"/>
          </a:solidFill>
        </p:grpSpPr>
        <p:grpSp>
          <p:nvGrpSpPr>
            <p:cNvPr id="2064" name="Group 35"/>
            <p:cNvGrpSpPr/>
            <p:nvPr/>
          </p:nvGrpSpPr>
          <p:grpSpPr>
            <a:xfrm>
              <a:off x="3971925" y="3978742"/>
              <a:ext cx="1219201" cy="982764"/>
              <a:chOff x="1398762" y="3731133"/>
              <a:chExt cx="1756373" cy="1415763"/>
            </a:xfrm>
            <a:grpFill/>
          </p:grpSpPr>
          <p:sp>
            <p:nvSpPr>
              <p:cNvPr id="103" name="Isosceles Triangle 102"/>
              <p:cNvSpPr/>
              <p:nvPr/>
            </p:nvSpPr>
            <p:spPr>
              <a:xfrm>
                <a:off x="1515452" y="3731133"/>
                <a:ext cx="1522993" cy="361297"/>
              </a:xfrm>
              <a:prstGeom prst="triangle">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104" name="TextBox 103"/>
              <p:cNvSpPr txBox="1"/>
              <p:nvPr/>
            </p:nvSpPr>
            <p:spPr>
              <a:xfrm>
                <a:off x="1478136" y="4891376"/>
                <a:ext cx="1597625" cy="106137"/>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sp>
            <p:nvSpPr>
              <p:cNvPr id="105" name="TextBox 104"/>
              <p:cNvSpPr txBox="1"/>
              <p:nvPr/>
            </p:nvSpPr>
            <p:spPr>
              <a:xfrm>
                <a:off x="1468738" y="4141024"/>
                <a:ext cx="1616421" cy="86943"/>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nvGrpSpPr>
              <p:cNvPr id="2065" name="Group 32"/>
              <p:cNvGrpSpPr/>
              <p:nvPr/>
            </p:nvGrpSpPr>
            <p:grpSpPr>
              <a:xfrm>
                <a:off x="1511806" y="4273653"/>
                <a:ext cx="1530284" cy="674066"/>
                <a:chOff x="1504927" y="4273653"/>
                <a:chExt cx="1530284" cy="735448"/>
              </a:xfrm>
              <a:grpFill/>
            </p:grpSpPr>
            <p:grpSp>
              <p:nvGrpSpPr>
                <p:cNvPr id="2066" name="Group 107"/>
                <p:cNvGrpSpPr/>
                <p:nvPr/>
              </p:nvGrpSpPr>
              <p:grpSpPr>
                <a:xfrm>
                  <a:off x="1504927" y="4273653"/>
                  <a:ext cx="295991" cy="735448"/>
                  <a:chOff x="1504927" y="4273653"/>
                  <a:chExt cx="295991" cy="735448"/>
                </a:xfrm>
                <a:grpFill/>
              </p:grpSpPr>
              <p:sp>
                <p:nvSpPr>
                  <p:cNvPr id="118" name="Rectangle 6"/>
                  <p:cNvSpPr/>
                  <p:nvPr/>
                </p:nvSpPr>
                <p:spPr>
                  <a:xfrm>
                    <a:off x="1555445"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119" name="TextBox 118"/>
                  <p:cNvSpPr txBox="1"/>
                  <p:nvPr/>
                </p:nvSpPr>
                <p:spPr>
                  <a:xfrm>
                    <a:off x="1504927"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67" name="Group 108"/>
                <p:cNvGrpSpPr/>
                <p:nvPr/>
              </p:nvGrpSpPr>
              <p:grpSpPr>
                <a:xfrm>
                  <a:off x="1916358" y="4273653"/>
                  <a:ext cx="295991" cy="735448"/>
                  <a:chOff x="1901770" y="4273653"/>
                  <a:chExt cx="295991" cy="735448"/>
                </a:xfrm>
                <a:grpFill/>
              </p:grpSpPr>
              <p:sp>
                <p:nvSpPr>
                  <p:cNvPr id="116" name="Rectangle 8"/>
                  <p:cNvSpPr/>
                  <p:nvPr/>
                </p:nvSpPr>
                <p:spPr>
                  <a:xfrm>
                    <a:off x="1952288"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117" name="TextBox 116"/>
                  <p:cNvSpPr txBox="1"/>
                  <p:nvPr/>
                </p:nvSpPr>
                <p:spPr>
                  <a:xfrm>
                    <a:off x="1901770"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68" name="Group 109"/>
                <p:cNvGrpSpPr/>
                <p:nvPr/>
              </p:nvGrpSpPr>
              <p:grpSpPr>
                <a:xfrm>
                  <a:off x="2327789" y="4273653"/>
                  <a:ext cx="295991" cy="735448"/>
                  <a:chOff x="2363501" y="4273653"/>
                  <a:chExt cx="295991" cy="735448"/>
                </a:xfrm>
                <a:grpFill/>
              </p:grpSpPr>
              <p:sp>
                <p:nvSpPr>
                  <p:cNvPr id="114" name="Rectangle 7"/>
                  <p:cNvSpPr/>
                  <p:nvPr/>
                </p:nvSpPr>
                <p:spPr>
                  <a:xfrm>
                    <a:off x="2414019" y="4327240"/>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115" name="TextBox 114"/>
                  <p:cNvSpPr txBox="1"/>
                  <p:nvPr/>
                </p:nvSpPr>
                <p:spPr>
                  <a:xfrm>
                    <a:off x="2363501"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69" name="Group 110"/>
                <p:cNvGrpSpPr/>
                <p:nvPr/>
              </p:nvGrpSpPr>
              <p:grpSpPr>
                <a:xfrm>
                  <a:off x="2739220" y="4273653"/>
                  <a:ext cx="295991" cy="730921"/>
                  <a:chOff x="2739220" y="4273653"/>
                  <a:chExt cx="295991" cy="730921"/>
                </a:xfrm>
                <a:grpFill/>
              </p:grpSpPr>
              <p:sp>
                <p:nvSpPr>
                  <p:cNvPr id="112" name="Rectangle 111"/>
                  <p:cNvSpPr/>
                  <p:nvPr/>
                </p:nvSpPr>
                <p:spPr>
                  <a:xfrm>
                    <a:off x="2789738" y="4322713"/>
                    <a:ext cx="194954" cy="681861"/>
                  </a:xfrm>
                  <a:prstGeom prst="rect">
                    <a:avLst/>
                  </a:prstGeom>
                  <a:grpFill/>
                  <a:ln w="76200">
                    <a:noFill/>
                  </a:ln>
                </p:spPr>
                <p:txBody>
                  <a:bodyPr wrap="square" rtlCol="0" anchor="ctr" anchorCtr="1">
                    <a:noAutofit/>
                  </a:bodyPr>
                  <a:lstStyle/>
                  <a:p>
                    <a:pPr algn="ctr"/>
                    <a:endParaRPr lang="en-US" sz="2400" b="1" dirty="0" smtClean="0">
                      <a:solidFill>
                        <a:prstClr val="white"/>
                      </a:solidFill>
                    </a:endParaRPr>
                  </a:p>
                </p:txBody>
              </p:sp>
              <p:sp>
                <p:nvSpPr>
                  <p:cNvPr id="113" name="TextBox 112"/>
                  <p:cNvSpPr txBox="1"/>
                  <p:nvPr/>
                </p:nvSpPr>
                <p:spPr>
                  <a:xfrm>
                    <a:off x="2739220" y="4273653"/>
                    <a:ext cx="295991" cy="75028"/>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sp>
            <p:nvSpPr>
              <p:cNvPr id="107" name="TextBox 106"/>
              <p:cNvSpPr txBox="1"/>
              <p:nvPr/>
            </p:nvSpPr>
            <p:spPr>
              <a:xfrm>
                <a:off x="1398762" y="5045285"/>
                <a:ext cx="1756373" cy="101611"/>
              </a:xfrm>
              <a:prstGeom prst="rect">
                <a:avLst/>
              </a:prstGeom>
              <a:grpFill/>
              <a:ln w="76200">
                <a:noFill/>
              </a:ln>
            </p:spPr>
            <p:txBody>
              <a:bodyPr wrap="square" rtlCol="0" anchor="ctr" anchorCtr="1">
                <a:noAutofit/>
              </a:bodyPr>
              <a:lstStyle/>
              <a:p>
                <a:pPr algn="ctr"/>
                <a:endParaRPr lang="en-US" sz="2400" b="1" dirty="0">
                  <a:solidFill>
                    <a:prstClr val="white"/>
                  </a:solidFill>
                </a:endParaRPr>
              </a:p>
            </p:txBody>
          </p:sp>
        </p:grpSp>
        <p:grpSp>
          <p:nvGrpSpPr>
            <p:cNvPr id="2070" name="Group 35"/>
            <p:cNvGrpSpPr/>
            <p:nvPr/>
          </p:nvGrpSpPr>
          <p:grpSpPr>
            <a:xfrm>
              <a:off x="3971925" y="3978742"/>
              <a:ext cx="1219201" cy="982764"/>
              <a:chOff x="1398762" y="3731133"/>
              <a:chExt cx="1756373" cy="1415763"/>
            </a:xfrm>
            <a:grpFill/>
          </p:grpSpPr>
          <p:sp>
            <p:nvSpPr>
              <p:cNvPr id="86" name="Isosceles Triangle 85"/>
              <p:cNvSpPr/>
              <p:nvPr/>
            </p:nvSpPr>
            <p:spPr>
              <a:xfrm>
                <a:off x="1515452" y="3731133"/>
                <a:ext cx="1522993" cy="361297"/>
              </a:xfrm>
              <a:prstGeom prst="triangle">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87" name="TextBox 86"/>
              <p:cNvSpPr txBox="1"/>
              <p:nvPr/>
            </p:nvSpPr>
            <p:spPr>
              <a:xfrm>
                <a:off x="1478136" y="4891376"/>
                <a:ext cx="1597625" cy="106137"/>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sp>
            <p:nvSpPr>
              <p:cNvPr id="88" name="TextBox 87"/>
              <p:cNvSpPr txBox="1"/>
              <p:nvPr/>
            </p:nvSpPr>
            <p:spPr>
              <a:xfrm>
                <a:off x="1468738" y="4141024"/>
                <a:ext cx="1616421" cy="86943"/>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nvGrpSpPr>
              <p:cNvPr id="2071" name="Group 32"/>
              <p:cNvGrpSpPr/>
              <p:nvPr/>
            </p:nvGrpSpPr>
            <p:grpSpPr>
              <a:xfrm>
                <a:off x="1511806" y="4273653"/>
                <a:ext cx="1530284" cy="674066"/>
                <a:chOff x="1504927" y="4273653"/>
                <a:chExt cx="1530284" cy="735448"/>
              </a:xfrm>
              <a:grpFill/>
            </p:grpSpPr>
            <p:grpSp>
              <p:nvGrpSpPr>
                <p:cNvPr id="2072" name="Group 28"/>
                <p:cNvGrpSpPr/>
                <p:nvPr/>
              </p:nvGrpSpPr>
              <p:grpSpPr>
                <a:xfrm>
                  <a:off x="1504927" y="4273653"/>
                  <a:ext cx="295991" cy="735448"/>
                  <a:chOff x="1504927" y="4273653"/>
                  <a:chExt cx="295991" cy="735448"/>
                </a:xfrm>
                <a:grpFill/>
              </p:grpSpPr>
              <p:sp>
                <p:nvSpPr>
                  <p:cNvPr id="101" name="Rectangle 100"/>
                  <p:cNvSpPr/>
                  <p:nvPr/>
                </p:nvSpPr>
                <p:spPr>
                  <a:xfrm>
                    <a:off x="1555445"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102" name="TextBox 101"/>
                  <p:cNvSpPr txBox="1"/>
                  <p:nvPr/>
                </p:nvSpPr>
                <p:spPr>
                  <a:xfrm>
                    <a:off x="1504927"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73" name="Group 29"/>
                <p:cNvGrpSpPr/>
                <p:nvPr/>
              </p:nvGrpSpPr>
              <p:grpSpPr>
                <a:xfrm>
                  <a:off x="1916358" y="4273653"/>
                  <a:ext cx="295991" cy="735448"/>
                  <a:chOff x="1901770" y="4273653"/>
                  <a:chExt cx="295991" cy="735448"/>
                </a:xfrm>
                <a:grpFill/>
              </p:grpSpPr>
              <p:sp>
                <p:nvSpPr>
                  <p:cNvPr id="99" name="Rectangle 98"/>
                  <p:cNvSpPr/>
                  <p:nvPr/>
                </p:nvSpPr>
                <p:spPr>
                  <a:xfrm>
                    <a:off x="1952288"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100" name="TextBox 99"/>
                  <p:cNvSpPr txBox="1"/>
                  <p:nvPr/>
                </p:nvSpPr>
                <p:spPr>
                  <a:xfrm>
                    <a:off x="1901770"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74" name="Group 30"/>
                <p:cNvGrpSpPr/>
                <p:nvPr/>
              </p:nvGrpSpPr>
              <p:grpSpPr>
                <a:xfrm>
                  <a:off x="2327789" y="4273653"/>
                  <a:ext cx="295991" cy="735448"/>
                  <a:chOff x="2363501" y="4273653"/>
                  <a:chExt cx="295991" cy="735448"/>
                </a:xfrm>
                <a:grpFill/>
              </p:grpSpPr>
              <p:sp>
                <p:nvSpPr>
                  <p:cNvPr id="97" name="Rectangle 7"/>
                  <p:cNvSpPr/>
                  <p:nvPr/>
                </p:nvSpPr>
                <p:spPr>
                  <a:xfrm>
                    <a:off x="2414019" y="4327240"/>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98" name="TextBox 97"/>
                  <p:cNvSpPr txBox="1"/>
                  <p:nvPr/>
                </p:nvSpPr>
                <p:spPr>
                  <a:xfrm>
                    <a:off x="2363501"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nvGrpSpPr>
                <p:cNvPr id="2075" name="Group 31"/>
                <p:cNvGrpSpPr/>
                <p:nvPr/>
              </p:nvGrpSpPr>
              <p:grpSpPr>
                <a:xfrm>
                  <a:off x="2739220" y="4273653"/>
                  <a:ext cx="295991" cy="730921"/>
                  <a:chOff x="2739220" y="4273653"/>
                  <a:chExt cx="295991" cy="730921"/>
                </a:xfrm>
                <a:grpFill/>
              </p:grpSpPr>
              <p:sp>
                <p:nvSpPr>
                  <p:cNvPr id="95" name="Rectangle 94"/>
                  <p:cNvSpPr/>
                  <p:nvPr/>
                </p:nvSpPr>
                <p:spPr>
                  <a:xfrm>
                    <a:off x="2789738" y="4322713"/>
                    <a:ext cx="194954" cy="681861"/>
                  </a:xfrm>
                  <a:prstGeom prst="rect">
                    <a:avLst/>
                  </a:prstGeom>
                  <a:grpFill/>
                  <a:ln>
                    <a:noFill/>
                  </a:ln>
                </p:spPr>
                <p:txBody>
                  <a:bodyPr wrap="square" rtlCol="0" anchor="ctr" anchorCtr="1">
                    <a:noAutofit/>
                  </a:bodyPr>
                  <a:lstStyle/>
                  <a:p>
                    <a:pPr algn="ctr"/>
                    <a:endParaRPr lang="en-US" sz="2400" b="1" dirty="0" smtClean="0">
                      <a:solidFill>
                        <a:prstClr val="white"/>
                      </a:solidFill>
                    </a:endParaRPr>
                  </a:p>
                </p:txBody>
              </p:sp>
              <p:sp>
                <p:nvSpPr>
                  <p:cNvPr id="96" name="TextBox 95"/>
                  <p:cNvSpPr txBox="1"/>
                  <p:nvPr/>
                </p:nvSpPr>
                <p:spPr>
                  <a:xfrm>
                    <a:off x="2739220" y="4273653"/>
                    <a:ext cx="295991" cy="75028"/>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sp>
            <p:nvSpPr>
              <p:cNvPr id="90" name="TextBox 89"/>
              <p:cNvSpPr txBox="1"/>
              <p:nvPr/>
            </p:nvSpPr>
            <p:spPr>
              <a:xfrm>
                <a:off x="1398762" y="5045285"/>
                <a:ext cx="1756373" cy="101611"/>
              </a:xfrm>
              <a:prstGeom prst="rect">
                <a:avLst/>
              </a:prstGeom>
              <a:grpFill/>
              <a:ln>
                <a:noFill/>
              </a:ln>
            </p:spPr>
            <p:txBody>
              <a:bodyPr wrap="square" rtlCol="0" anchor="ctr" anchorCtr="1">
                <a:noAutofit/>
              </a:bodyPr>
              <a:lstStyle/>
              <a:p>
                <a:pPr algn="ctr"/>
                <a:endParaRPr lang="en-US" sz="2400" b="1" dirty="0">
                  <a:solidFill>
                    <a:prstClr val="white"/>
                  </a:solidFill>
                </a:endParaRPr>
              </a:p>
            </p:txBody>
          </p:sp>
        </p:grpSp>
      </p:grpSp>
      <p:grpSp>
        <p:nvGrpSpPr>
          <p:cNvPr id="2076" name="Group 2078"/>
          <p:cNvGrpSpPr/>
          <p:nvPr/>
        </p:nvGrpSpPr>
        <p:grpSpPr>
          <a:xfrm>
            <a:off x="5589869" y="3751885"/>
            <a:ext cx="1596103" cy="1574049"/>
            <a:chOff x="5589869" y="3751885"/>
            <a:chExt cx="1596103" cy="1574049"/>
          </a:xfrm>
        </p:grpSpPr>
        <p:sp>
          <p:nvSpPr>
            <p:cNvPr id="2078" name="Oval 2077"/>
            <p:cNvSpPr/>
            <p:nvPr/>
          </p:nvSpPr>
          <p:spPr>
            <a:xfrm>
              <a:off x="5589869" y="3751885"/>
              <a:ext cx="1596103" cy="157404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077" name="Group 131"/>
            <p:cNvGrpSpPr/>
            <p:nvPr/>
          </p:nvGrpSpPr>
          <p:grpSpPr>
            <a:xfrm>
              <a:off x="5900060" y="3968506"/>
              <a:ext cx="1230080" cy="1201208"/>
              <a:chOff x="5595260" y="3589946"/>
              <a:chExt cx="1230080" cy="1201208"/>
            </a:xfrm>
          </p:grpSpPr>
          <p:pic>
            <p:nvPicPr>
              <p:cNvPr id="2054" name="Picture 6"/>
              <p:cNvPicPr>
                <a:picLocks noChangeAspect="1" noChangeArrowheads="1"/>
              </p:cNvPicPr>
              <p:nvPr/>
            </p:nvPicPr>
            <p:blipFill>
              <a:blip r:embed="rId5" cstate="print"/>
              <a:srcRect/>
              <a:stretch>
                <a:fillRect/>
              </a:stretch>
            </p:blipFill>
            <p:spPr bwMode="auto">
              <a:xfrm>
                <a:off x="5852478" y="3589946"/>
                <a:ext cx="715645" cy="652330"/>
              </a:xfrm>
              <a:prstGeom prst="rect">
                <a:avLst/>
              </a:prstGeom>
              <a:noFill/>
              <a:ln w="9525">
                <a:noFill/>
                <a:miter lim="800000"/>
                <a:headEnd/>
                <a:tailEnd/>
              </a:ln>
            </p:spPr>
          </p:pic>
          <p:sp>
            <p:nvSpPr>
              <p:cNvPr id="127" name="TextBox 126"/>
              <p:cNvSpPr txBox="1"/>
              <p:nvPr/>
            </p:nvSpPr>
            <p:spPr>
              <a:xfrm>
                <a:off x="5595260" y="4250108"/>
                <a:ext cx="1230080" cy="541046"/>
              </a:xfrm>
              <a:prstGeom prst="rect">
                <a:avLst/>
              </a:prstGeom>
              <a:noFill/>
            </p:spPr>
            <p:txBody>
              <a:bodyPr wrap="none" rtlCol="0">
                <a:spAutoFit/>
              </a:bodyPr>
              <a:lstStyle/>
              <a:p>
                <a:pPr algn="ctr">
                  <a:lnSpc>
                    <a:spcPct val="80000"/>
                  </a:lnSpc>
                </a:pPr>
                <a:r>
                  <a:rPr lang="en-US" b="1" dirty="0" smtClean="0">
                    <a:solidFill>
                      <a:srgbClr val="0070C0"/>
                    </a:solidFill>
                  </a:rPr>
                  <a:t>knowledge</a:t>
                </a:r>
                <a:br>
                  <a:rPr lang="en-US" b="1" dirty="0" smtClean="0">
                    <a:solidFill>
                      <a:srgbClr val="0070C0"/>
                    </a:solidFill>
                  </a:rPr>
                </a:br>
                <a:r>
                  <a:rPr lang="en-US" b="1" dirty="0" smtClean="0">
                    <a:solidFill>
                      <a:srgbClr val="0070C0"/>
                    </a:solidFill>
                  </a:rPr>
                  <a:t>base</a:t>
                </a:r>
                <a:endParaRPr lang="en-US" b="1" dirty="0">
                  <a:solidFill>
                    <a:srgbClr val="0070C0"/>
                  </a:solidFill>
                </a:endParaRPr>
              </a:p>
            </p:txBody>
          </p:sp>
        </p:grpSp>
      </p:grpSp>
      <p:sp>
        <p:nvSpPr>
          <p:cNvPr id="135" name="Right Arrow 134"/>
          <p:cNvSpPr/>
          <p:nvPr/>
        </p:nvSpPr>
        <p:spPr>
          <a:xfrm>
            <a:off x="5105400" y="4340960"/>
            <a:ext cx="838200" cy="457200"/>
          </a:xfrm>
          <a:prstGeom prst="rightArrow">
            <a:avLst/>
          </a:prstGeom>
          <a:solidFill>
            <a:schemeClr val="accent4"/>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7" name="Title 2"/>
          <p:cNvSpPr>
            <a:spLocks noGrp="1"/>
          </p:cNvSpPr>
          <p:nvPr>
            <p:ph type="title"/>
          </p:nvPr>
        </p:nvSpPr>
        <p:spPr>
          <a:xfrm>
            <a:off x="-115448" y="-94465"/>
            <a:ext cx="9382767" cy="1143903"/>
          </a:xfrm>
        </p:spPr>
        <p:txBody>
          <a:bodyPr/>
          <a:lstStyle/>
          <a:p>
            <a:r>
              <a:rPr lang="en-US" sz="3200" dirty="0" smtClean="0"/>
              <a:t>Knowledge base cooperative data management</a:t>
            </a:r>
            <a:endParaRPr lang="en-US" sz="3200" dirty="0"/>
          </a:p>
        </p:txBody>
      </p:sp>
      <p:sp>
        <p:nvSpPr>
          <p:cNvPr id="149" name="TextBox 148"/>
          <p:cNvSpPr txBox="1"/>
          <p:nvPr/>
        </p:nvSpPr>
        <p:spPr>
          <a:xfrm>
            <a:off x="615988" y="1275743"/>
            <a:ext cx="3616696" cy="769441"/>
          </a:xfrm>
          <a:prstGeom prst="rect">
            <a:avLst/>
          </a:prstGeom>
          <a:noFill/>
        </p:spPr>
        <p:txBody>
          <a:bodyPr wrap="none" rtlCol="0">
            <a:spAutoFit/>
          </a:bodyPr>
          <a:lstStyle/>
          <a:p>
            <a:r>
              <a:rPr lang="en-US" sz="4400" dirty="0" smtClean="0">
                <a:solidFill>
                  <a:schemeClr val="accent4"/>
                </a:solidFill>
                <a:latin typeface="Calibri Light"/>
                <a:cs typeface="Calibri Light"/>
              </a:rPr>
              <a:t>Soon – Phase 3</a:t>
            </a:r>
            <a:endParaRPr lang="en-US" sz="4400" dirty="0">
              <a:solidFill>
                <a:schemeClr val="accent4"/>
              </a:solidFill>
              <a:latin typeface="Calibri Light"/>
              <a:cs typeface="Calibri Light"/>
            </a:endParaRPr>
          </a:p>
        </p:txBody>
      </p:sp>
      <p:sp>
        <p:nvSpPr>
          <p:cNvPr id="151" name="Right Arrow 150"/>
          <p:cNvSpPr/>
          <p:nvPr/>
        </p:nvSpPr>
        <p:spPr>
          <a:xfrm rot="16200000">
            <a:off x="6003065" y="3112295"/>
            <a:ext cx="999146" cy="304800"/>
          </a:xfrm>
          <a:prstGeom prst="rightArrow">
            <a:avLst/>
          </a:prstGeom>
          <a:solidFill>
            <a:schemeClr val="accent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2" name="Right Arrow 151"/>
          <p:cNvSpPr/>
          <p:nvPr/>
        </p:nvSpPr>
        <p:spPr>
          <a:xfrm rot="18000000">
            <a:off x="6604403" y="3269532"/>
            <a:ext cx="1237519" cy="304800"/>
          </a:xfrm>
          <a:prstGeom prst="rightArrow">
            <a:avLst/>
          </a:prstGeom>
          <a:solidFill>
            <a:schemeClr val="accent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3" name="Right Arrow 152"/>
          <p:cNvSpPr/>
          <p:nvPr/>
        </p:nvSpPr>
        <p:spPr>
          <a:xfrm rot="14400000">
            <a:off x="5146736" y="3286621"/>
            <a:ext cx="1276985" cy="304800"/>
          </a:xfrm>
          <a:prstGeom prst="rightArrow">
            <a:avLst/>
          </a:prstGeom>
          <a:solidFill>
            <a:schemeClr val="accent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56" name="Picture 8"/>
          <p:cNvPicPr>
            <a:picLocks noChangeAspect="1" noChangeArrowheads="1"/>
          </p:cNvPicPr>
          <p:nvPr/>
        </p:nvPicPr>
        <p:blipFill>
          <a:blip r:embed="rId6" cstate="print"/>
          <a:srcRect l="26617" t="22326" r="20148" b="10698"/>
          <a:stretch>
            <a:fillRect/>
          </a:stretch>
        </p:blipFill>
        <p:spPr bwMode="auto">
          <a:xfrm>
            <a:off x="7306654" y="4647545"/>
            <a:ext cx="457200" cy="457200"/>
          </a:xfrm>
          <a:prstGeom prst="rect">
            <a:avLst/>
          </a:prstGeom>
          <a:noFill/>
          <a:ln w="9525">
            <a:noFill/>
            <a:miter lim="800000"/>
            <a:headEnd/>
            <a:tailEnd/>
          </a:ln>
          <a:effectLst/>
        </p:spPr>
      </p:pic>
      <p:pic>
        <p:nvPicPr>
          <p:cNvPr id="157" name="Picture 7"/>
          <p:cNvPicPr>
            <a:picLocks noChangeAspect="1" noChangeArrowheads="1"/>
          </p:cNvPicPr>
          <p:nvPr/>
        </p:nvPicPr>
        <p:blipFill>
          <a:blip r:embed="rId7" cstate="print"/>
          <a:srcRect l="26617" t="22326" r="29020" b="21861"/>
          <a:stretch>
            <a:fillRect/>
          </a:stretch>
        </p:blipFill>
        <p:spPr bwMode="auto">
          <a:xfrm>
            <a:off x="7298703" y="3909398"/>
            <a:ext cx="381000" cy="381000"/>
          </a:xfrm>
          <a:prstGeom prst="rect">
            <a:avLst/>
          </a:prstGeom>
          <a:noFill/>
          <a:ln w="9525">
            <a:noFill/>
            <a:miter lim="800000"/>
            <a:headEnd/>
            <a:tailEnd/>
          </a:ln>
          <a:effectLst/>
        </p:spPr>
      </p:pic>
      <p:pic>
        <p:nvPicPr>
          <p:cNvPr id="158" name="Picture 8"/>
          <p:cNvPicPr>
            <a:picLocks noChangeAspect="1" noChangeArrowheads="1"/>
          </p:cNvPicPr>
          <p:nvPr/>
        </p:nvPicPr>
        <p:blipFill>
          <a:blip r:embed="rId6" cstate="print"/>
          <a:srcRect l="26617" t="22326" r="20148" b="10698"/>
          <a:stretch>
            <a:fillRect/>
          </a:stretch>
        </p:blipFill>
        <p:spPr bwMode="auto">
          <a:xfrm>
            <a:off x="7306654" y="4274496"/>
            <a:ext cx="457200" cy="457200"/>
          </a:xfrm>
          <a:prstGeom prst="rect">
            <a:avLst/>
          </a:prstGeom>
          <a:noFill/>
          <a:ln w="9525">
            <a:noFill/>
            <a:miter lim="800000"/>
            <a:headEnd/>
            <a:tailEnd/>
          </a:ln>
          <a:effectLst/>
        </p:spPr>
      </p:pic>
    </p:spTree>
    <p:extLst>
      <p:ext uri="{BB962C8B-B14F-4D97-AF65-F5344CB8AC3E}">
        <p14:creationId xmlns:p14="http://schemas.microsoft.com/office/powerpoint/2010/main" val="63976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500"/>
                                        <p:tgtEl>
                                          <p:spTgt spid="154"/>
                                        </p:tgtEl>
                                      </p:cBhvr>
                                    </p:animEffect>
                                  </p:childTnLst>
                                </p:cTn>
                              </p:par>
                            </p:childTnLst>
                          </p:cTn>
                        </p:par>
                        <p:par>
                          <p:cTn id="8" fill="hold">
                            <p:stCondLst>
                              <p:cond delay="500"/>
                            </p:stCondLst>
                            <p:childTnLst>
                              <p:par>
                                <p:cTn id="9" presetID="0" presetClass="path" presetSubtype="0" accel="50000" decel="50000" fill="hold" grpId="0" nodeType="afterEffect">
                                  <p:stCondLst>
                                    <p:cond delay="0"/>
                                  </p:stCondLst>
                                  <p:childTnLst>
                                    <p:animMotion origin="layout" path="M 0 0 C 0.00156 0.00624 0.00035 0.00208 0.00434 0.01041 C 0.00486 0.01156 0.00608 0.01411 0.00608 0.01411 C 0.00712 0.01943 0.00903 0.02475 0.01146 0.02915 C 0.0125 0.03331 0.01302 0.03701 0.01493 0.04071 C 0.01632 0.04765 0.01545 0.04372 0.01754 0.05228 C 0.01823 0.05482 0.02101 0.05922 0.02101 0.05922 C 0.02188 0.06384 0.02292 0.06824 0.02361 0.0731 C 0.025 0.09854 0.0316 0.13949 0.02188 0.15892 C 0.02083 0.17233 0.01719 0.18436 0.01406 0.19708 C 0.0132 0.20518 0.0132 0.20703 0.00955 0.21328 C 0.00816 0.21998 0.00712 0.22831 0.00174 0.23063 C -0.00035 0.23895 0.00156 0.23618 -0.0026 0.23988 C -0.00694 0.24867 -0.00191 0.23757 -0.00521 0.24797 C -0.00677 0.25283 -0.00746 0.25098 -0.01042 0.25491 C -0.01632 0.26278 -0.01892 0.26879 -0.02691 0.27226 C -0.02986 0.2762 -0.03212 0.27666 -0.03559 0.27943 C -0.04531 0.28753 -0.05434 0.29193 -0.0651 0.29678 C -0.07066 0.29933 -0.0783 0.29933 -0.08333 0.30257 " pathEditMode="relative" ptsTypes="ffffffffffffffffffA">
                                      <p:cBhvr>
                                        <p:cTn id="10" dur="3000" fill="hold"/>
                                        <p:tgtEl>
                                          <p:spTgt spid="155"/>
                                        </p:tgtEl>
                                        <p:attrNameLst>
                                          <p:attrName>ppt_x</p:attrName>
                                          <p:attrName>ppt_y</p:attrName>
                                        </p:attrNameLst>
                                      </p:cBhvr>
                                    </p:animMotion>
                                  </p:childTnLst>
                                </p:cTn>
                              </p:par>
                            </p:childTnLst>
                          </p:cTn>
                        </p:par>
                        <p:par>
                          <p:cTn id="11" fill="hold">
                            <p:stCondLst>
                              <p:cond delay="3500"/>
                            </p:stCondLst>
                            <p:childTnLst>
                              <p:par>
                                <p:cTn id="12" presetID="10" presetClass="entr" presetSubtype="0" fill="hold" grpId="0" nodeType="afterEffect">
                                  <p:stCondLst>
                                    <p:cond delay="0"/>
                                  </p:stCondLst>
                                  <p:childTnLst>
                                    <p:set>
                                      <p:cBhvr>
                                        <p:cTn id="13" dur="1" fill="hold">
                                          <p:stCondLst>
                                            <p:cond delay="0"/>
                                          </p:stCondLst>
                                        </p:cTn>
                                        <p:tgtEl>
                                          <p:spTgt spid="206"/>
                                        </p:tgtEl>
                                        <p:attrNameLst>
                                          <p:attrName>style.visibility</p:attrName>
                                        </p:attrNameLst>
                                      </p:cBhvr>
                                      <p:to>
                                        <p:strVal val="visible"/>
                                      </p:to>
                                    </p:set>
                                    <p:animEffect transition="in" filter="fade">
                                      <p:cBhvr>
                                        <p:cTn id="14" dur="500"/>
                                        <p:tgtEl>
                                          <p:spTgt spid="206"/>
                                        </p:tgtEl>
                                      </p:cBhvr>
                                    </p:animEffect>
                                  </p:childTnLst>
                                </p:cTn>
                              </p:par>
                            </p:childTnLst>
                          </p:cTn>
                        </p:par>
                        <p:par>
                          <p:cTn id="15" fill="hold">
                            <p:stCondLst>
                              <p:cond delay="4000"/>
                            </p:stCondLst>
                            <p:childTnLst>
                              <p:par>
                                <p:cTn id="16" presetID="0" presetClass="path" presetSubtype="0" accel="50000" decel="50000" fill="hold" nodeType="afterEffect">
                                  <p:stCondLst>
                                    <p:cond delay="0"/>
                                  </p:stCondLst>
                                  <p:childTnLst>
                                    <p:animMotion origin="layout" path="M -4.44444E-6 6.98358E-6 C 0.0007 0.00972 0.00174 0.01944 0.00348 0.02892 C 0.00452 0.03956 0.00695 0.04905 0.00955 0.05922 C 0.01094 0.06478 0.01059 0.06825 0.0132 0.0731 C 0.01546 0.08213 0.01441 0.09184 0.01667 0.10086 C 0.01841 0.11729 0.01945 0.13278 0.02014 0.14944 C 0.0198 0.16147 0.02119 0.19362 0.01494 0.20634 C 0.01198 0.21999 0.00851 0.23665 0.00087 0.24683 C -0.00052 0.25238 -0.00243 0.25631 -0.00607 0.25955 C -0.00816 0.26811 -0.01267 0.27435 -0.01822 0.27921 C -0.01944 0.28037 -0.02031 0.28199 -0.0217 0.28268 C -0.02395 0.28384 -0.02864 0.28499 -0.02864 0.28499 C -0.03767 0.29402 -0.0585 0.3072 -0.06944 0.30951 C -0.07916 0.31599 -0.09322 0.31576 -0.10347 0.31645 C -0.11163 0.32015 -0.125 0.31507 -0.13038 0.32224 " pathEditMode="relative" ptsTypes="ffffffffffffffA">
                                      <p:cBhvr>
                                        <p:cTn id="17" dur="3000" fill="hold"/>
                                        <p:tgtEl>
                                          <p:spTgt spid="2"/>
                                        </p:tgtEl>
                                        <p:attrNameLst>
                                          <p:attrName>ppt_x</p:attrName>
                                          <p:attrName>ppt_y</p:attrName>
                                        </p:attrNameLst>
                                      </p:cBhvr>
                                    </p:animMotion>
                                  </p:childTnLst>
                                </p:cTn>
                              </p:par>
                            </p:childTnLst>
                          </p:cTn>
                        </p:par>
                        <p:par>
                          <p:cTn id="18" fill="hold">
                            <p:stCondLst>
                              <p:cond delay="7000"/>
                            </p:stCondLst>
                            <p:childTnLst>
                              <p:par>
                                <p:cTn id="19" presetID="10" presetClass="entr" presetSubtype="0" fill="hold" nodeType="afterEffect">
                                  <p:stCondLst>
                                    <p:cond delay="0"/>
                                  </p:stCondLst>
                                  <p:childTnLst>
                                    <p:set>
                                      <p:cBhvr>
                                        <p:cTn id="20" dur="1" fill="hold">
                                          <p:stCondLst>
                                            <p:cond delay="0"/>
                                          </p:stCondLst>
                                        </p:cTn>
                                        <p:tgtEl>
                                          <p:spTgt spid="157"/>
                                        </p:tgtEl>
                                        <p:attrNameLst>
                                          <p:attrName>style.visibility</p:attrName>
                                        </p:attrNameLst>
                                      </p:cBhvr>
                                      <p:to>
                                        <p:strVal val="visible"/>
                                      </p:to>
                                    </p:set>
                                    <p:animEffect transition="in" filter="fade">
                                      <p:cBhvr>
                                        <p:cTn id="21" dur="500"/>
                                        <p:tgtEl>
                                          <p:spTgt spid="157"/>
                                        </p:tgtEl>
                                      </p:cBhvr>
                                    </p:animEffect>
                                  </p:childTnLst>
                                </p:cTn>
                              </p:par>
                            </p:childTnLst>
                          </p:cTn>
                        </p:par>
                        <p:par>
                          <p:cTn id="22" fill="hold">
                            <p:stCondLst>
                              <p:cond delay="7500"/>
                            </p:stCondLst>
                            <p:childTnLst>
                              <p:par>
                                <p:cTn id="23" presetID="10" presetClass="entr" presetSubtype="0" fill="hold" nodeType="afterEffect">
                                  <p:stCondLst>
                                    <p:cond delay="0"/>
                                  </p:stCondLst>
                                  <p:childTnLst>
                                    <p:set>
                                      <p:cBhvr>
                                        <p:cTn id="24" dur="1" fill="hold">
                                          <p:stCondLst>
                                            <p:cond delay="0"/>
                                          </p:stCondLst>
                                        </p:cTn>
                                        <p:tgtEl>
                                          <p:spTgt spid="158"/>
                                        </p:tgtEl>
                                        <p:attrNameLst>
                                          <p:attrName>style.visibility</p:attrName>
                                        </p:attrNameLst>
                                      </p:cBhvr>
                                      <p:to>
                                        <p:strVal val="visible"/>
                                      </p:to>
                                    </p:set>
                                    <p:animEffect transition="in" filter="fade">
                                      <p:cBhvr>
                                        <p:cTn id="25" dur="500"/>
                                        <p:tgtEl>
                                          <p:spTgt spid="158"/>
                                        </p:tgtEl>
                                      </p:cBhvr>
                                    </p:animEffect>
                                  </p:childTnLst>
                                </p:cTn>
                              </p:par>
                            </p:childTnLst>
                          </p:cTn>
                        </p:par>
                        <p:par>
                          <p:cTn id="26" fill="hold">
                            <p:stCondLst>
                              <p:cond delay="8000"/>
                            </p:stCondLst>
                            <p:childTnLst>
                              <p:par>
                                <p:cTn id="27" presetID="10" presetClass="entr" presetSubtype="0" fill="hold" nodeType="afterEffect">
                                  <p:stCondLst>
                                    <p:cond delay="0"/>
                                  </p:stCondLst>
                                  <p:childTnLst>
                                    <p:set>
                                      <p:cBhvr>
                                        <p:cTn id="28" dur="1" fill="hold">
                                          <p:stCondLst>
                                            <p:cond delay="0"/>
                                          </p:stCondLst>
                                        </p:cTn>
                                        <p:tgtEl>
                                          <p:spTgt spid="156"/>
                                        </p:tgtEl>
                                        <p:attrNameLst>
                                          <p:attrName>style.visibility</p:attrName>
                                        </p:attrNameLst>
                                      </p:cBhvr>
                                      <p:to>
                                        <p:strVal val="visible"/>
                                      </p:to>
                                    </p:set>
                                    <p:animEffect transition="in" filter="fade">
                                      <p:cBhvr>
                                        <p:cTn id="29" dur="500"/>
                                        <p:tgtEl>
                                          <p:spTgt spid="156"/>
                                        </p:tgtEl>
                                      </p:cBhvr>
                                    </p:animEffect>
                                  </p:childTnLst>
                                </p:cTn>
                              </p:par>
                            </p:childTnLst>
                          </p:cTn>
                        </p:par>
                        <p:par>
                          <p:cTn id="30" fill="hold">
                            <p:stCondLst>
                              <p:cond delay="8500"/>
                            </p:stCondLst>
                            <p:childTnLst>
                              <p:par>
                                <p:cTn id="31" presetID="22" presetClass="entr" presetSubtype="4" fill="hold" grpId="0" nodeType="afterEffect">
                                  <p:stCondLst>
                                    <p:cond delay="0"/>
                                  </p:stCondLst>
                                  <p:childTnLst>
                                    <p:set>
                                      <p:cBhvr>
                                        <p:cTn id="32" dur="1" fill="hold">
                                          <p:stCondLst>
                                            <p:cond delay="0"/>
                                          </p:stCondLst>
                                        </p:cTn>
                                        <p:tgtEl>
                                          <p:spTgt spid="153"/>
                                        </p:tgtEl>
                                        <p:attrNameLst>
                                          <p:attrName>style.visibility</p:attrName>
                                        </p:attrNameLst>
                                      </p:cBhvr>
                                      <p:to>
                                        <p:strVal val="visible"/>
                                      </p:to>
                                    </p:set>
                                    <p:animEffect transition="in" filter="wipe(down)">
                                      <p:cBhvr>
                                        <p:cTn id="33" dur="500"/>
                                        <p:tgtEl>
                                          <p:spTgt spid="15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51"/>
                                        </p:tgtEl>
                                        <p:attrNameLst>
                                          <p:attrName>style.visibility</p:attrName>
                                        </p:attrNameLst>
                                      </p:cBhvr>
                                      <p:to>
                                        <p:strVal val="visible"/>
                                      </p:to>
                                    </p:set>
                                    <p:animEffect transition="in" filter="wipe(down)">
                                      <p:cBhvr>
                                        <p:cTn id="36" dur="500"/>
                                        <p:tgtEl>
                                          <p:spTgt spid="15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2"/>
                                        </p:tgtEl>
                                        <p:attrNameLst>
                                          <p:attrName>style.visibility</p:attrName>
                                        </p:attrNameLst>
                                      </p:cBhvr>
                                      <p:to>
                                        <p:strVal val="visible"/>
                                      </p:to>
                                    </p:set>
                                    <p:animEffect transition="in" filter="wipe(down)">
                                      <p:cBhvr>
                                        <p:cTn id="39"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4" grpId="0"/>
      <p:bldP spid="206" grpId="0"/>
      <p:bldP spid="151" grpId="0" animBg="1"/>
      <p:bldP spid="152" grpId="0" animBg="1"/>
      <p:bldP spid="1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0" y="187890"/>
            <a:ext cx="9144000" cy="914400"/>
          </a:xfrm>
          <a:prstGeom prst="rect">
            <a:avLst/>
          </a:prstGeom>
        </p:spPr>
        <p:txBody>
          <a:bodyPr vert="horz" lIns="91440" tIns="45720" rIns="91440" bIns="45720" rtlCol="0">
            <a:normAutofit/>
          </a:bodyPr>
          <a:lstStyle/>
          <a:p>
            <a:pPr marL="342900" indent="-342900" algn="ctr" defTabSz="914400">
              <a:spcBef>
                <a:spcPct val="20000"/>
              </a:spcBef>
              <a:buFont typeface="Arial" pitchFamily="34" charset="0"/>
              <a:buNone/>
              <a:defRPr/>
            </a:pPr>
            <a:r>
              <a:rPr lang="en-US" sz="3600" dirty="0" smtClean="0">
                <a:solidFill>
                  <a:schemeClr val="accent1"/>
                </a:solidFill>
                <a:latin typeface="Calibri Light"/>
                <a:ea typeface="+mj-ea"/>
                <a:cs typeface="Calibri Light"/>
              </a:rPr>
              <a:t>Powered by library cooperation </a:t>
            </a:r>
            <a:endParaRPr lang="en-US" sz="3600" dirty="0">
              <a:solidFill>
                <a:schemeClr val="accent1"/>
              </a:solidFill>
              <a:latin typeface="Calibri Light"/>
              <a:ea typeface="+mj-ea"/>
              <a:cs typeface="Calibri Light"/>
            </a:endParaRPr>
          </a:p>
        </p:txBody>
      </p:sp>
      <p:pic>
        <p:nvPicPr>
          <p:cNvPr id="10" name="Picture 9" descr="phase3-2.png"/>
          <p:cNvPicPr>
            <a:picLocks noChangeAspect="1"/>
          </p:cNvPicPr>
          <p:nvPr/>
        </p:nvPicPr>
        <p:blipFill>
          <a:blip r:embed="rId3"/>
          <a:stretch>
            <a:fillRect/>
          </a:stretch>
        </p:blipFill>
        <p:spPr>
          <a:xfrm>
            <a:off x="0" y="1021454"/>
            <a:ext cx="9144000" cy="4652543"/>
          </a:xfrm>
          <a:prstGeom prst="rect">
            <a:avLst/>
          </a:prstGeom>
        </p:spPr>
      </p:pic>
      <p:pic>
        <p:nvPicPr>
          <p:cNvPr id="35841" name="Picture 1"/>
          <p:cNvPicPr>
            <a:picLocks noChangeAspect="1" noChangeArrowheads="1"/>
          </p:cNvPicPr>
          <p:nvPr/>
        </p:nvPicPr>
        <p:blipFill>
          <a:blip r:embed="rId4"/>
          <a:srcRect/>
          <a:stretch>
            <a:fillRect/>
          </a:stretch>
        </p:blipFill>
        <p:spPr bwMode="auto">
          <a:xfrm>
            <a:off x="3049854" y="2041785"/>
            <a:ext cx="3064025" cy="975610"/>
          </a:xfrm>
          <a:prstGeom prst="rect">
            <a:avLst/>
          </a:prstGeom>
          <a:noFill/>
          <a:ln w="9525">
            <a:noFill/>
            <a:miter lim="800000"/>
            <a:headEnd/>
            <a:tailEnd/>
          </a:ln>
        </p:spPr>
      </p:pic>
      <p:sp>
        <p:nvSpPr>
          <p:cNvPr id="13" name="Rectangle 12"/>
          <p:cNvSpPr/>
          <p:nvPr/>
        </p:nvSpPr>
        <p:spPr>
          <a:xfrm flipH="1">
            <a:off x="3064844" y="2041785"/>
            <a:ext cx="3064025" cy="975610"/>
          </a:xfrm>
          <a:prstGeom prst="rect">
            <a:avLst/>
          </a:prstGeom>
          <a:noFill/>
          <a:ln w="31750">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cxnSp>
        <p:nvCxnSpPr>
          <p:cNvPr id="14" name="Straight Arrow Connector 13"/>
          <p:cNvCxnSpPr/>
          <p:nvPr/>
        </p:nvCxnSpPr>
        <p:spPr>
          <a:xfrm flipH="1">
            <a:off x="4302177" y="1432224"/>
            <a:ext cx="762737" cy="6095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609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19393" t="17108" r="17929" b="7905"/>
          <a:stretch>
            <a:fillRect/>
          </a:stretch>
        </p:blipFill>
        <p:spPr bwMode="auto">
          <a:xfrm>
            <a:off x="925286" y="925293"/>
            <a:ext cx="7761513" cy="5223223"/>
          </a:xfrm>
          <a:prstGeom prst="rect">
            <a:avLst/>
          </a:prstGeom>
          <a:noFill/>
          <a:ln w="9525">
            <a:noFill/>
            <a:miter lim="800000"/>
            <a:headEnd/>
            <a:tailEnd/>
          </a:ln>
          <a:effectLst>
            <a:innerShdw blurRad="63500" dist="50800" dir="16200000">
              <a:prstClr val="black">
                <a:alpha val="50000"/>
              </a:prstClr>
            </a:innerShdw>
          </a:effectLst>
        </p:spPr>
      </p:pic>
      <p:sp>
        <p:nvSpPr>
          <p:cNvPr id="2" name="Title 1"/>
          <p:cNvSpPr>
            <a:spLocks noGrp="1"/>
          </p:cNvSpPr>
          <p:nvPr>
            <p:ph type="title"/>
          </p:nvPr>
        </p:nvSpPr>
        <p:spPr>
          <a:xfrm>
            <a:off x="254000" y="127000"/>
            <a:ext cx="8534400" cy="609600"/>
          </a:xfrm>
          <a:ln>
            <a:noFill/>
          </a:ln>
        </p:spPr>
        <p:txBody>
          <a:bodyPr anchor="ctr"/>
          <a:lstStyle/>
          <a:p>
            <a:r>
              <a:rPr lang="en-US" sz="2400" dirty="0" smtClean="0">
                <a:solidFill>
                  <a:schemeClr val="accent1"/>
                </a:solidFill>
              </a:rPr>
              <a:t>http://www.oclc.org/content/dam/support/knowledge-base/oclc_dda.pdf</a:t>
            </a:r>
            <a:endParaRPr lang="en-US" sz="2400" dirty="0">
              <a:solidFill>
                <a:schemeClr val="accent1"/>
              </a:solidFill>
            </a:endParaRPr>
          </a:p>
        </p:txBody>
      </p:sp>
      <p:pic>
        <p:nvPicPr>
          <p:cNvPr id="3" name="Picture 2"/>
          <p:cNvPicPr>
            <a:picLocks noChangeAspect="1" noChangeArrowheads="1"/>
          </p:cNvPicPr>
          <p:nvPr/>
        </p:nvPicPr>
        <p:blipFill>
          <a:blip r:embed="rId4"/>
          <a:srcRect l="5000" t="28334" r="7750" b="7584"/>
          <a:stretch>
            <a:fillRect/>
          </a:stretch>
        </p:blipFill>
        <p:spPr bwMode="auto">
          <a:xfrm>
            <a:off x="1105524" y="1026894"/>
            <a:ext cx="7416176" cy="5297100"/>
          </a:xfrm>
          <a:prstGeom prst="rect">
            <a:avLst/>
          </a:prstGeom>
          <a:noFill/>
          <a:ln w="9525">
            <a:noFill/>
            <a:miter lim="800000"/>
            <a:headEnd/>
            <a:tailEnd/>
          </a:ln>
        </p:spPr>
      </p:pic>
      <p:sp>
        <p:nvSpPr>
          <p:cNvPr id="11" name="Freeform 10"/>
          <p:cNvSpPr/>
          <p:nvPr/>
        </p:nvSpPr>
        <p:spPr>
          <a:xfrm>
            <a:off x="925286" y="6119586"/>
            <a:ext cx="7750628" cy="191707"/>
          </a:xfrm>
          <a:custGeom>
            <a:avLst/>
            <a:gdLst>
              <a:gd name="connsiteX0" fmla="*/ 0 w 7750628"/>
              <a:gd name="connsiteY0" fmla="*/ 108857 h 191707"/>
              <a:gd name="connsiteX1" fmla="*/ 0 w 7750628"/>
              <a:gd name="connsiteY1" fmla="*/ 108857 h 191707"/>
              <a:gd name="connsiteX2" fmla="*/ 97971 w 7750628"/>
              <a:gd name="connsiteY2" fmla="*/ 119743 h 191707"/>
              <a:gd name="connsiteX3" fmla="*/ 163285 w 7750628"/>
              <a:gd name="connsiteY3" fmla="*/ 141514 h 191707"/>
              <a:gd name="connsiteX4" fmla="*/ 195943 w 7750628"/>
              <a:gd name="connsiteY4" fmla="*/ 152400 h 191707"/>
              <a:gd name="connsiteX5" fmla="*/ 293914 w 7750628"/>
              <a:gd name="connsiteY5" fmla="*/ 141514 h 191707"/>
              <a:gd name="connsiteX6" fmla="*/ 348343 w 7750628"/>
              <a:gd name="connsiteY6" fmla="*/ 97971 h 191707"/>
              <a:gd name="connsiteX7" fmla="*/ 370114 w 7750628"/>
              <a:gd name="connsiteY7" fmla="*/ 65314 h 191707"/>
              <a:gd name="connsiteX8" fmla="*/ 402771 w 7750628"/>
              <a:gd name="connsiteY8" fmla="*/ 54428 h 191707"/>
              <a:gd name="connsiteX9" fmla="*/ 544285 w 7750628"/>
              <a:gd name="connsiteY9" fmla="*/ 65314 h 191707"/>
              <a:gd name="connsiteX10" fmla="*/ 587828 w 7750628"/>
              <a:gd name="connsiteY10" fmla="*/ 76200 h 191707"/>
              <a:gd name="connsiteX11" fmla="*/ 696685 w 7750628"/>
              <a:gd name="connsiteY11" fmla="*/ 87085 h 191707"/>
              <a:gd name="connsiteX12" fmla="*/ 794657 w 7750628"/>
              <a:gd name="connsiteY12" fmla="*/ 97971 h 191707"/>
              <a:gd name="connsiteX13" fmla="*/ 1817914 w 7750628"/>
              <a:gd name="connsiteY13" fmla="*/ 119743 h 191707"/>
              <a:gd name="connsiteX14" fmla="*/ 1926771 w 7750628"/>
              <a:gd name="connsiteY14" fmla="*/ 152400 h 191707"/>
              <a:gd name="connsiteX15" fmla="*/ 2024743 w 7750628"/>
              <a:gd name="connsiteY15" fmla="*/ 163285 h 191707"/>
              <a:gd name="connsiteX16" fmla="*/ 2209800 w 7750628"/>
              <a:gd name="connsiteY16" fmla="*/ 163285 h 191707"/>
              <a:gd name="connsiteX17" fmla="*/ 2275114 w 7750628"/>
              <a:gd name="connsiteY17" fmla="*/ 119743 h 191707"/>
              <a:gd name="connsiteX18" fmla="*/ 2318657 w 7750628"/>
              <a:gd name="connsiteY18" fmla="*/ 108857 h 191707"/>
              <a:gd name="connsiteX19" fmla="*/ 2416628 w 7750628"/>
              <a:gd name="connsiteY19" fmla="*/ 65314 h 191707"/>
              <a:gd name="connsiteX20" fmla="*/ 2492828 w 7750628"/>
              <a:gd name="connsiteY20" fmla="*/ 43543 h 191707"/>
              <a:gd name="connsiteX21" fmla="*/ 2525485 w 7750628"/>
              <a:gd name="connsiteY21" fmla="*/ 32657 h 191707"/>
              <a:gd name="connsiteX22" fmla="*/ 2590800 w 7750628"/>
              <a:gd name="connsiteY22" fmla="*/ 21771 h 191707"/>
              <a:gd name="connsiteX23" fmla="*/ 2634343 w 7750628"/>
              <a:gd name="connsiteY23" fmla="*/ 10885 h 191707"/>
              <a:gd name="connsiteX24" fmla="*/ 2797628 w 7750628"/>
              <a:gd name="connsiteY24" fmla="*/ 32657 h 191707"/>
              <a:gd name="connsiteX25" fmla="*/ 2830285 w 7750628"/>
              <a:gd name="connsiteY25" fmla="*/ 54428 h 191707"/>
              <a:gd name="connsiteX26" fmla="*/ 2906485 w 7750628"/>
              <a:gd name="connsiteY26" fmla="*/ 76200 h 191707"/>
              <a:gd name="connsiteX27" fmla="*/ 2939143 w 7750628"/>
              <a:gd name="connsiteY27" fmla="*/ 97971 h 191707"/>
              <a:gd name="connsiteX28" fmla="*/ 3396343 w 7750628"/>
              <a:gd name="connsiteY28" fmla="*/ 119743 h 191707"/>
              <a:gd name="connsiteX29" fmla="*/ 3505200 w 7750628"/>
              <a:gd name="connsiteY29" fmla="*/ 119743 h 191707"/>
              <a:gd name="connsiteX30" fmla="*/ 3526971 w 7750628"/>
              <a:gd name="connsiteY30" fmla="*/ 97971 h 191707"/>
              <a:gd name="connsiteX31" fmla="*/ 3657600 w 7750628"/>
              <a:gd name="connsiteY31" fmla="*/ 87085 h 191707"/>
              <a:gd name="connsiteX32" fmla="*/ 3690257 w 7750628"/>
              <a:gd name="connsiteY32" fmla="*/ 76200 h 191707"/>
              <a:gd name="connsiteX33" fmla="*/ 4114800 w 7750628"/>
              <a:gd name="connsiteY33" fmla="*/ 54428 h 191707"/>
              <a:gd name="connsiteX34" fmla="*/ 4147457 w 7750628"/>
              <a:gd name="connsiteY34" fmla="*/ 43543 h 191707"/>
              <a:gd name="connsiteX35" fmla="*/ 4310743 w 7750628"/>
              <a:gd name="connsiteY35" fmla="*/ 76200 h 191707"/>
              <a:gd name="connsiteX36" fmla="*/ 4343400 w 7750628"/>
              <a:gd name="connsiteY36" fmla="*/ 97971 h 191707"/>
              <a:gd name="connsiteX37" fmla="*/ 4517571 w 7750628"/>
              <a:gd name="connsiteY37" fmla="*/ 87085 h 191707"/>
              <a:gd name="connsiteX38" fmla="*/ 4604657 w 7750628"/>
              <a:gd name="connsiteY38" fmla="*/ 65314 h 191707"/>
              <a:gd name="connsiteX39" fmla="*/ 4691743 w 7750628"/>
              <a:gd name="connsiteY39" fmla="*/ 43543 h 191707"/>
              <a:gd name="connsiteX40" fmla="*/ 4811485 w 7750628"/>
              <a:gd name="connsiteY40" fmla="*/ 10885 h 191707"/>
              <a:gd name="connsiteX41" fmla="*/ 4844143 w 7750628"/>
              <a:gd name="connsiteY41" fmla="*/ 0 h 191707"/>
              <a:gd name="connsiteX42" fmla="*/ 5083628 w 7750628"/>
              <a:gd name="connsiteY42" fmla="*/ 21771 h 191707"/>
              <a:gd name="connsiteX43" fmla="*/ 5159828 w 7750628"/>
              <a:gd name="connsiteY43" fmla="*/ 32657 h 191707"/>
              <a:gd name="connsiteX44" fmla="*/ 5334000 w 7750628"/>
              <a:gd name="connsiteY44" fmla="*/ 43543 h 191707"/>
              <a:gd name="connsiteX45" fmla="*/ 5366657 w 7750628"/>
              <a:gd name="connsiteY45" fmla="*/ 54428 h 191707"/>
              <a:gd name="connsiteX46" fmla="*/ 5399314 w 7750628"/>
              <a:gd name="connsiteY46" fmla="*/ 76200 h 191707"/>
              <a:gd name="connsiteX47" fmla="*/ 5442857 w 7750628"/>
              <a:gd name="connsiteY47" fmla="*/ 87085 h 191707"/>
              <a:gd name="connsiteX48" fmla="*/ 5638800 w 7750628"/>
              <a:gd name="connsiteY48" fmla="*/ 97971 h 191707"/>
              <a:gd name="connsiteX49" fmla="*/ 5671457 w 7750628"/>
              <a:gd name="connsiteY49" fmla="*/ 87085 h 191707"/>
              <a:gd name="connsiteX50" fmla="*/ 5758543 w 7750628"/>
              <a:gd name="connsiteY50" fmla="*/ 65314 h 191707"/>
              <a:gd name="connsiteX51" fmla="*/ 5845628 w 7750628"/>
              <a:gd name="connsiteY51" fmla="*/ 43543 h 191707"/>
              <a:gd name="connsiteX52" fmla="*/ 6019800 w 7750628"/>
              <a:gd name="connsiteY52" fmla="*/ 54428 h 191707"/>
              <a:gd name="connsiteX53" fmla="*/ 6052457 w 7750628"/>
              <a:gd name="connsiteY53" fmla="*/ 65314 h 191707"/>
              <a:gd name="connsiteX54" fmla="*/ 6096000 w 7750628"/>
              <a:gd name="connsiteY54" fmla="*/ 76200 h 191707"/>
              <a:gd name="connsiteX55" fmla="*/ 6139543 w 7750628"/>
              <a:gd name="connsiteY55" fmla="*/ 97971 h 191707"/>
              <a:gd name="connsiteX56" fmla="*/ 6172200 w 7750628"/>
              <a:gd name="connsiteY56" fmla="*/ 108857 h 191707"/>
              <a:gd name="connsiteX57" fmla="*/ 6248400 w 7750628"/>
              <a:gd name="connsiteY57" fmla="*/ 97971 h 191707"/>
              <a:gd name="connsiteX58" fmla="*/ 6357257 w 7750628"/>
              <a:gd name="connsiteY58" fmla="*/ 54428 h 191707"/>
              <a:gd name="connsiteX59" fmla="*/ 6400800 w 7750628"/>
              <a:gd name="connsiteY59" fmla="*/ 43543 h 191707"/>
              <a:gd name="connsiteX60" fmla="*/ 6466114 w 7750628"/>
              <a:gd name="connsiteY60" fmla="*/ 21771 h 191707"/>
              <a:gd name="connsiteX61" fmla="*/ 6498771 w 7750628"/>
              <a:gd name="connsiteY61" fmla="*/ 10885 h 191707"/>
              <a:gd name="connsiteX62" fmla="*/ 6531428 w 7750628"/>
              <a:gd name="connsiteY62" fmla="*/ 21771 h 191707"/>
              <a:gd name="connsiteX63" fmla="*/ 6553200 w 7750628"/>
              <a:gd name="connsiteY63" fmla="*/ 43543 h 191707"/>
              <a:gd name="connsiteX64" fmla="*/ 6738257 w 7750628"/>
              <a:gd name="connsiteY64" fmla="*/ 54428 h 191707"/>
              <a:gd name="connsiteX65" fmla="*/ 6792685 w 7750628"/>
              <a:gd name="connsiteY65" fmla="*/ 87085 h 191707"/>
              <a:gd name="connsiteX66" fmla="*/ 6825343 w 7750628"/>
              <a:gd name="connsiteY66" fmla="*/ 76200 h 191707"/>
              <a:gd name="connsiteX67" fmla="*/ 6868885 w 7750628"/>
              <a:gd name="connsiteY67" fmla="*/ 43543 h 191707"/>
              <a:gd name="connsiteX68" fmla="*/ 6934200 w 7750628"/>
              <a:gd name="connsiteY68" fmla="*/ 21771 h 191707"/>
              <a:gd name="connsiteX69" fmla="*/ 7271657 w 7750628"/>
              <a:gd name="connsiteY69" fmla="*/ 32657 h 191707"/>
              <a:gd name="connsiteX70" fmla="*/ 7336971 w 7750628"/>
              <a:gd name="connsiteY70" fmla="*/ 76200 h 191707"/>
              <a:gd name="connsiteX71" fmla="*/ 7402285 w 7750628"/>
              <a:gd name="connsiteY71" fmla="*/ 97971 h 191707"/>
              <a:gd name="connsiteX72" fmla="*/ 7511143 w 7750628"/>
              <a:gd name="connsiteY72" fmla="*/ 87085 h 191707"/>
              <a:gd name="connsiteX73" fmla="*/ 7543800 w 7750628"/>
              <a:gd name="connsiteY73" fmla="*/ 65314 h 191707"/>
              <a:gd name="connsiteX74" fmla="*/ 7663543 w 7750628"/>
              <a:gd name="connsiteY74" fmla="*/ 76200 h 191707"/>
              <a:gd name="connsiteX75" fmla="*/ 7696200 w 7750628"/>
              <a:gd name="connsiteY75" fmla="*/ 87085 h 191707"/>
              <a:gd name="connsiteX76" fmla="*/ 7739743 w 7750628"/>
              <a:gd name="connsiteY76" fmla="*/ 108857 h 191707"/>
              <a:gd name="connsiteX77" fmla="*/ 7750628 w 7750628"/>
              <a:gd name="connsiteY77" fmla="*/ 87085 h 19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750628" h="191707">
                <a:moveTo>
                  <a:pt x="0" y="108857"/>
                </a:moveTo>
                <a:lnTo>
                  <a:pt x="0" y="108857"/>
                </a:lnTo>
                <a:cubicBezTo>
                  <a:pt x="32657" y="112486"/>
                  <a:pt x="65751" y="113299"/>
                  <a:pt x="97971" y="119743"/>
                </a:cubicBezTo>
                <a:cubicBezTo>
                  <a:pt x="120474" y="124244"/>
                  <a:pt x="141514" y="134257"/>
                  <a:pt x="163285" y="141514"/>
                </a:cubicBezTo>
                <a:lnTo>
                  <a:pt x="195943" y="152400"/>
                </a:lnTo>
                <a:cubicBezTo>
                  <a:pt x="228600" y="148771"/>
                  <a:pt x="262037" y="149483"/>
                  <a:pt x="293914" y="141514"/>
                </a:cubicBezTo>
                <a:cubicBezTo>
                  <a:pt x="308059" y="137978"/>
                  <a:pt x="338542" y="110223"/>
                  <a:pt x="348343" y="97971"/>
                </a:cubicBezTo>
                <a:cubicBezTo>
                  <a:pt x="356516" y="87755"/>
                  <a:pt x="359898" y="73487"/>
                  <a:pt x="370114" y="65314"/>
                </a:cubicBezTo>
                <a:cubicBezTo>
                  <a:pt x="379074" y="58146"/>
                  <a:pt x="391885" y="58057"/>
                  <a:pt x="402771" y="54428"/>
                </a:cubicBezTo>
                <a:cubicBezTo>
                  <a:pt x="449942" y="58057"/>
                  <a:pt x="497298" y="59786"/>
                  <a:pt x="544285" y="65314"/>
                </a:cubicBezTo>
                <a:cubicBezTo>
                  <a:pt x="559144" y="67062"/>
                  <a:pt x="573017" y="74084"/>
                  <a:pt x="587828" y="76200"/>
                </a:cubicBezTo>
                <a:cubicBezTo>
                  <a:pt x="623928" y="81357"/>
                  <a:pt x="660419" y="83268"/>
                  <a:pt x="696685" y="87085"/>
                </a:cubicBezTo>
                <a:lnTo>
                  <a:pt x="794657" y="97971"/>
                </a:lnTo>
                <a:cubicBezTo>
                  <a:pt x="1157065" y="188575"/>
                  <a:pt x="779036" y="97640"/>
                  <a:pt x="1817914" y="119743"/>
                </a:cubicBezTo>
                <a:cubicBezTo>
                  <a:pt x="1835493" y="120117"/>
                  <a:pt x="1921243" y="150557"/>
                  <a:pt x="1926771" y="152400"/>
                </a:cubicBezTo>
                <a:cubicBezTo>
                  <a:pt x="1957943" y="162791"/>
                  <a:pt x="1992086" y="159657"/>
                  <a:pt x="2024743" y="163285"/>
                </a:cubicBezTo>
                <a:cubicBezTo>
                  <a:pt x="2094416" y="186510"/>
                  <a:pt x="2096110" y="191707"/>
                  <a:pt x="2209800" y="163285"/>
                </a:cubicBezTo>
                <a:cubicBezTo>
                  <a:pt x="2235185" y="156939"/>
                  <a:pt x="2249730" y="126089"/>
                  <a:pt x="2275114" y="119743"/>
                </a:cubicBezTo>
                <a:lnTo>
                  <a:pt x="2318657" y="108857"/>
                </a:lnTo>
                <a:cubicBezTo>
                  <a:pt x="2370409" y="74354"/>
                  <a:pt x="2338901" y="91223"/>
                  <a:pt x="2416628" y="65314"/>
                </a:cubicBezTo>
                <a:cubicBezTo>
                  <a:pt x="2494945" y="39208"/>
                  <a:pt x="2397125" y="70886"/>
                  <a:pt x="2492828" y="43543"/>
                </a:cubicBezTo>
                <a:cubicBezTo>
                  <a:pt x="2503861" y="40391"/>
                  <a:pt x="2514284" y="35146"/>
                  <a:pt x="2525485" y="32657"/>
                </a:cubicBezTo>
                <a:cubicBezTo>
                  <a:pt x="2547031" y="27869"/>
                  <a:pt x="2569157" y="26100"/>
                  <a:pt x="2590800" y="21771"/>
                </a:cubicBezTo>
                <a:cubicBezTo>
                  <a:pt x="2605471" y="18837"/>
                  <a:pt x="2619829" y="14514"/>
                  <a:pt x="2634343" y="10885"/>
                </a:cubicBezTo>
                <a:cubicBezTo>
                  <a:pt x="2652216" y="12510"/>
                  <a:pt x="2758792" y="16013"/>
                  <a:pt x="2797628" y="32657"/>
                </a:cubicBezTo>
                <a:cubicBezTo>
                  <a:pt x="2809653" y="37811"/>
                  <a:pt x="2818583" y="48577"/>
                  <a:pt x="2830285" y="54428"/>
                </a:cubicBezTo>
                <a:cubicBezTo>
                  <a:pt x="2845901" y="62236"/>
                  <a:pt x="2892534" y="72712"/>
                  <a:pt x="2906485" y="76200"/>
                </a:cubicBezTo>
                <a:cubicBezTo>
                  <a:pt x="2917371" y="83457"/>
                  <a:pt x="2926111" y="96813"/>
                  <a:pt x="2939143" y="97971"/>
                </a:cubicBezTo>
                <a:cubicBezTo>
                  <a:pt x="3091116" y="111480"/>
                  <a:pt x="3396343" y="119743"/>
                  <a:pt x="3396343" y="119743"/>
                </a:cubicBezTo>
                <a:cubicBezTo>
                  <a:pt x="3442153" y="135012"/>
                  <a:pt x="3442660" y="140590"/>
                  <a:pt x="3505200" y="119743"/>
                </a:cubicBezTo>
                <a:cubicBezTo>
                  <a:pt x="3514937" y="116497"/>
                  <a:pt x="3516936" y="100121"/>
                  <a:pt x="3526971" y="97971"/>
                </a:cubicBezTo>
                <a:cubicBezTo>
                  <a:pt x="3569695" y="88816"/>
                  <a:pt x="3614057" y="90714"/>
                  <a:pt x="3657600" y="87085"/>
                </a:cubicBezTo>
                <a:cubicBezTo>
                  <a:pt x="3668486" y="83457"/>
                  <a:pt x="3679056" y="78689"/>
                  <a:pt x="3690257" y="76200"/>
                </a:cubicBezTo>
                <a:cubicBezTo>
                  <a:pt x="3820633" y="47228"/>
                  <a:pt x="4021753" y="57248"/>
                  <a:pt x="4114800" y="54428"/>
                </a:cubicBezTo>
                <a:cubicBezTo>
                  <a:pt x="4125686" y="50800"/>
                  <a:pt x="4135983" y="43543"/>
                  <a:pt x="4147457" y="43543"/>
                </a:cubicBezTo>
                <a:cubicBezTo>
                  <a:pt x="4179037" y="43543"/>
                  <a:pt x="4276557" y="53410"/>
                  <a:pt x="4310743" y="76200"/>
                </a:cubicBezTo>
                <a:lnTo>
                  <a:pt x="4343400" y="97971"/>
                </a:lnTo>
                <a:cubicBezTo>
                  <a:pt x="4401457" y="94342"/>
                  <a:pt x="4459663" y="92600"/>
                  <a:pt x="4517571" y="87085"/>
                </a:cubicBezTo>
                <a:cubicBezTo>
                  <a:pt x="4572140" y="81888"/>
                  <a:pt x="4561339" y="77128"/>
                  <a:pt x="4604657" y="65314"/>
                </a:cubicBezTo>
                <a:cubicBezTo>
                  <a:pt x="4633525" y="57441"/>
                  <a:pt x="4662402" y="49411"/>
                  <a:pt x="4691743" y="43543"/>
                </a:cubicBezTo>
                <a:cubicBezTo>
                  <a:pt x="4768681" y="28155"/>
                  <a:pt x="4728610" y="38510"/>
                  <a:pt x="4811485" y="10885"/>
                </a:cubicBezTo>
                <a:lnTo>
                  <a:pt x="4844143" y="0"/>
                </a:lnTo>
                <a:lnTo>
                  <a:pt x="5083628" y="21771"/>
                </a:lnTo>
                <a:cubicBezTo>
                  <a:pt x="5109181" y="24094"/>
                  <a:pt x="5134267" y="30434"/>
                  <a:pt x="5159828" y="32657"/>
                </a:cubicBezTo>
                <a:cubicBezTo>
                  <a:pt x="5217780" y="37696"/>
                  <a:pt x="5275943" y="39914"/>
                  <a:pt x="5334000" y="43543"/>
                </a:cubicBezTo>
                <a:cubicBezTo>
                  <a:pt x="5344886" y="47171"/>
                  <a:pt x="5356394" y="49296"/>
                  <a:pt x="5366657" y="54428"/>
                </a:cubicBezTo>
                <a:cubicBezTo>
                  <a:pt x="5378359" y="60279"/>
                  <a:pt x="5387289" y="71046"/>
                  <a:pt x="5399314" y="76200"/>
                </a:cubicBezTo>
                <a:cubicBezTo>
                  <a:pt x="5413065" y="82093"/>
                  <a:pt x="5428343" y="83457"/>
                  <a:pt x="5442857" y="87085"/>
                </a:cubicBezTo>
                <a:cubicBezTo>
                  <a:pt x="5504501" y="148732"/>
                  <a:pt x="5461520" y="116633"/>
                  <a:pt x="5638800" y="97971"/>
                </a:cubicBezTo>
                <a:cubicBezTo>
                  <a:pt x="5650211" y="96770"/>
                  <a:pt x="5660387" y="90104"/>
                  <a:pt x="5671457" y="87085"/>
                </a:cubicBezTo>
                <a:cubicBezTo>
                  <a:pt x="5700325" y="79212"/>
                  <a:pt x="5730157" y="74776"/>
                  <a:pt x="5758543" y="65314"/>
                </a:cubicBezTo>
                <a:cubicBezTo>
                  <a:pt x="5808752" y="48577"/>
                  <a:pt x="5779948" y="56678"/>
                  <a:pt x="5845628" y="43543"/>
                </a:cubicBezTo>
                <a:cubicBezTo>
                  <a:pt x="5903685" y="47171"/>
                  <a:pt x="5961949" y="48339"/>
                  <a:pt x="6019800" y="54428"/>
                </a:cubicBezTo>
                <a:cubicBezTo>
                  <a:pt x="6031211" y="55629"/>
                  <a:pt x="6041424" y="62162"/>
                  <a:pt x="6052457" y="65314"/>
                </a:cubicBezTo>
                <a:cubicBezTo>
                  <a:pt x="6066842" y="69424"/>
                  <a:pt x="6081992" y="70947"/>
                  <a:pt x="6096000" y="76200"/>
                </a:cubicBezTo>
                <a:cubicBezTo>
                  <a:pt x="6111194" y="81898"/>
                  <a:pt x="6124628" y="91579"/>
                  <a:pt x="6139543" y="97971"/>
                </a:cubicBezTo>
                <a:cubicBezTo>
                  <a:pt x="6150090" y="102491"/>
                  <a:pt x="6161314" y="105228"/>
                  <a:pt x="6172200" y="108857"/>
                </a:cubicBezTo>
                <a:cubicBezTo>
                  <a:pt x="6197600" y="105228"/>
                  <a:pt x="6223399" y="103740"/>
                  <a:pt x="6248400" y="97971"/>
                </a:cubicBezTo>
                <a:cubicBezTo>
                  <a:pt x="6350253" y="74466"/>
                  <a:pt x="6278236" y="84060"/>
                  <a:pt x="6357257" y="54428"/>
                </a:cubicBezTo>
                <a:cubicBezTo>
                  <a:pt x="6371265" y="49175"/>
                  <a:pt x="6386470" y="47842"/>
                  <a:pt x="6400800" y="43543"/>
                </a:cubicBezTo>
                <a:cubicBezTo>
                  <a:pt x="6422781" y="36949"/>
                  <a:pt x="6444343" y="29028"/>
                  <a:pt x="6466114" y="21771"/>
                </a:cubicBezTo>
                <a:lnTo>
                  <a:pt x="6498771" y="10885"/>
                </a:lnTo>
                <a:cubicBezTo>
                  <a:pt x="6509657" y="14514"/>
                  <a:pt x="6521589" y="15867"/>
                  <a:pt x="6531428" y="21771"/>
                </a:cubicBezTo>
                <a:cubicBezTo>
                  <a:pt x="6540229" y="27052"/>
                  <a:pt x="6543062" y="41942"/>
                  <a:pt x="6553200" y="43543"/>
                </a:cubicBezTo>
                <a:cubicBezTo>
                  <a:pt x="6614236" y="53180"/>
                  <a:pt x="6676571" y="50800"/>
                  <a:pt x="6738257" y="54428"/>
                </a:cubicBezTo>
                <a:cubicBezTo>
                  <a:pt x="6755503" y="71675"/>
                  <a:pt x="6764421" y="87085"/>
                  <a:pt x="6792685" y="87085"/>
                </a:cubicBezTo>
                <a:cubicBezTo>
                  <a:pt x="6804160" y="87085"/>
                  <a:pt x="6814457" y="79828"/>
                  <a:pt x="6825343" y="76200"/>
                </a:cubicBezTo>
                <a:cubicBezTo>
                  <a:pt x="6839857" y="65314"/>
                  <a:pt x="6852658" y="51657"/>
                  <a:pt x="6868885" y="43543"/>
                </a:cubicBezTo>
                <a:cubicBezTo>
                  <a:pt x="6889412" y="33280"/>
                  <a:pt x="6934200" y="21771"/>
                  <a:pt x="6934200" y="21771"/>
                </a:cubicBezTo>
                <a:cubicBezTo>
                  <a:pt x="7046686" y="25400"/>
                  <a:pt x="7159307" y="26048"/>
                  <a:pt x="7271657" y="32657"/>
                </a:cubicBezTo>
                <a:cubicBezTo>
                  <a:pt x="7319990" y="35500"/>
                  <a:pt x="7294763" y="52751"/>
                  <a:pt x="7336971" y="76200"/>
                </a:cubicBezTo>
                <a:cubicBezTo>
                  <a:pt x="7357032" y="87345"/>
                  <a:pt x="7402285" y="97971"/>
                  <a:pt x="7402285" y="97971"/>
                </a:cubicBezTo>
                <a:cubicBezTo>
                  <a:pt x="7438571" y="94342"/>
                  <a:pt x="7475610" y="95285"/>
                  <a:pt x="7511143" y="87085"/>
                </a:cubicBezTo>
                <a:cubicBezTo>
                  <a:pt x="7523891" y="84143"/>
                  <a:pt x="7530750" y="66246"/>
                  <a:pt x="7543800" y="65314"/>
                </a:cubicBezTo>
                <a:cubicBezTo>
                  <a:pt x="7583777" y="62459"/>
                  <a:pt x="7623629" y="72571"/>
                  <a:pt x="7663543" y="76200"/>
                </a:cubicBezTo>
                <a:cubicBezTo>
                  <a:pt x="7674429" y="79828"/>
                  <a:pt x="7686361" y="81181"/>
                  <a:pt x="7696200" y="87085"/>
                </a:cubicBezTo>
                <a:cubicBezTo>
                  <a:pt x="7741039" y="113989"/>
                  <a:pt x="7695024" y="108857"/>
                  <a:pt x="7739743" y="108857"/>
                </a:cubicBezTo>
                <a:lnTo>
                  <a:pt x="7750628" y="8708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itle Placeholder 1"/>
          <p:cNvSpPr txBox="1">
            <a:spLocks/>
          </p:cNvSpPr>
          <p:nvPr/>
        </p:nvSpPr>
        <p:spPr>
          <a:xfrm>
            <a:off x="-115448" y="-94465"/>
            <a:ext cx="9382767" cy="969496"/>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Calibri Light"/>
              <a:ea typeface="+mj-ea"/>
              <a:cs typeface="Calibri Light"/>
            </a:endParaRPr>
          </a:p>
        </p:txBody>
      </p:sp>
    </p:spTree>
    <p:extLst>
      <p:ext uri="{BB962C8B-B14F-4D97-AF65-F5344CB8AC3E}">
        <p14:creationId xmlns:p14="http://schemas.microsoft.com/office/powerpoint/2010/main" val="208437341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035103"/>
            <a:ext cx="2774233" cy="1287009"/>
          </a:xfrm>
          <a:prstGeom prst="rect">
            <a:avLst/>
          </a:prstGeom>
          <a:solidFill>
            <a:schemeClr val="bg1">
              <a:lumMod val="95000"/>
            </a:schemeClr>
          </a:solidFill>
          <a:ln>
            <a:solidFill>
              <a:schemeClr val="bg1">
                <a:lumMod val="9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itle 2"/>
          <p:cNvSpPr>
            <a:spLocks noGrp="1"/>
          </p:cNvSpPr>
          <p:nvPr>
            <p:ph type="title"/>
          </p:nvPr>
        </p:nvSpPr>
        <p:spPr>
          <a:xfrm>
            <a:off x="-115448" y="-94465"/>
            <a:ext cx="9382767" cy="1911292"/>
          </a:xfrm>
        </p:spPr>
        <p:txBody>
          <a:bodyPr/>
          <a:lstStyle/>
          <a:p>
            <a:r>
              <a:rPr lang="en-US" dirty="0" smtClean="0"/>
              <a:t>Feature </a:t>
            </a:r>
            <a:r>
              <a:rPr lang="en-US" i="1" dirty="0" smtClean="0"/>
              <a:t>your</a:t>
            </a:r>
            <a:r>
              <a:rPr lang="en-US" dirty="0" smtClean="0"/>
              <a:t> digital collections online with CONTENTdm “quick start”</a:t>
            </a:r>
            <a:endParaRPr lang="en-US" dirty="0"/>
          </a:p>
        </p:txBody>
      </p:sp>
      <p:pic>
        <p:nvPicPr>
          <p:cNvPr id="1028" name="Picture 4"/>
          <p:cNvPicPr>
            <a:picLocks noChangeAspect="1" noChangeArrowheads="1"/>
          </p:cNvPicPr>
          <p:nvPr/>
        </p:nvPicPr>
        <p:blipFill>
          <a:blip r:embed="rId3"/>
          <a:srcRect/>
          <a:stretch>
            <a:fillRect/>
          </a:stretch>
        </p:blipFill>
        <p:spPr bwMode="auto">
          <a:xfrm>
            <a:off x="3003679" y="2035103"/>
            <a:ext cx="3819897" cy="3006078"/>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1" y="2254841"/>
            <a:ext cx="2123767" cy="1107996"/>
          </a:xfrm>
          <a:prstGeom prst="rect">
            <a:avLst/>
          </a:prstGeom>
          <a:noFill/>
        </p:spPr>
        <p:txBody>
          <a:bodyPr wrap="square" rtlCol="0">
            <a:spAutoFit/>
          </a:bodyPr>
          <a:lstStyle/>
          <a:p>
            <a:r>
              <a:rPr lang="en-US" sz="1600" b="1" dirty="0" smtClean="0">
                <a:latin typeface="Microsoft Sans Serif" pitchFamily="34" charset="0"/>
                <a:cs typeface="Microsoft Sans Serif" pitchFamily="34" charset="0"/>
              </a:rPr>
              <a:t>To get started, visit: </a:t>
            </a:r>
            <a:r>
              <a:rPr lang="en-US" sz="1600" dirty="0" smtClean="0">
                <a:latin typeface="Microsoft Sans Serif" pitchFamily="34" charset="0"/>
                <a:cs typeface="Microsoft Sans Serif" pitchFamily="34" charset="0"/>
                <a:hlinkClick r:id="rId4"/>
              </a:rPr>
              <a:t>http://oc.lc/contentdm.quickstart</a:t>
            </a:r>
            <a:endParaRPr lang="en-US" sz="1600" dirty="0" smtClean="0">
              <a:latin typeface="Microsoft Sans Serif" pitchFamily="34" charset="0"/>
              <a:cs typeface="Microsoft Sans Serif" pitchFamily="34" charset="0"/>
            </a:endParaRPr>
          </a:p>
          <a:p>
            <a:endParaRPr lang="en-US" sz="1600" dirty="0">
              <a:latin typeface="Microsoft Sans Serif" pitchFamily="34" charset="0"/>
              <a:cs typeface="Microsoft Sans Serif" pitchFamily="34" charset="0"/>
            </a:endParaRPr>
          </a:p>
        </p:txBody>
      </p:sp>
      <p:pic>
        <p:nvPicPr>
          <p:cNvPr id="1031" name="Picture 7"/>
          <p:cNvPicPr>
            <a:picLocks noChangeAspect="1" noChangeArrowheads="1"/>
          </p:cNvPicPr>
          <p:nvPr/>
        </p:nvPicPr>
        <p:blipFill>
          <a:blip r:embed="rId5"/>
          <a:srcRect/>
          <a:stretch>
            <a:fillRect/>
          </a:stretch>
        </p:blipFill>
        <p:spPr bwMode="auto">
          <a:xfrm>
            <a:off x="5525724" y="3481016"/>
            <a:ext cx="3388341" cy="31203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501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discovery experience</a:t>
            </a:r>
            <a:endParaRPr lang="en-US" dirty="0"/>
          </a:p>
        </p:txBody>
      </p:sp>
      <p:pic>
        <p:nvPicPr>
          <p:cNvPr id="5" name="Picture 4" descr="worldcat_discovery_devices.jpg"/>
          <p:cNvPicPr>
            <a:picLocks noChangeAspect="1"/>
          </p:cNvPicPr>
          <p:nvPr/>
        </p:nvPicPr>
        <p:blipFill>
          <a:blip r:embed="rId3"/>
          <a:srcRect l="3845" t="5520" r="5081" b="5134"/>
          <a:stretch>
            <a:fillRect/>
          </a:stretch>
        </p:blipFill>
        <p:spPr>
          <a:xfrm>
            <a:off x="665922" y="1268410"/>
            <a:ext cx="7533861" cy="4764642"/>
          </a:xfrm>
          <a:prstGeom prst="rect">
            <a:avLst/>
          </a:prstGeom>
        </p:spPr>
      </p:pic>
    </p:spTree>
    <p:extLst>
      <p:ext uri="{BB962C8B-B14F-4D97-AF65-F5344CB8AC3E}">
        <p14:creationId xmlns:p14="http://schemas.microsoft.com/office/powerpoint/2010/main" val="21015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1856" y="1327357"/>
            <a:ext cx="7123476" cy="4821344"/>
          </a:xfrm>
          <a:prstGeom prst="rect">
            <a:avLst/>
          </a:prstGeom>
          <a:solidFill>
            <a:schemeClr val="bg1">
              <a:lumMod val="95000"/>
            </a:schemeClr>
          </a:solidFill>
          <a:ln>
            <a:solidFill>
              <a:schemeClr val="bg1">
                <a:lumMod val="9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1120860" y="1504754"/>
            <a:ext cx="6858000" cy="4525963"/>
          </a:xfrm>
        </p:spPr>
        <p:txBody>
          <a:bodyPr/>
          <a:lstStyle/>
          <a:p>
            <a:pPr marL="514350" lvl="0" indent="-514350">
              <a:buFont typeface="+mj-lt"/>
              <a:buAutoNum type="arabicPeriod"/>
            </a:pPr>
            <a:r>
              <a:rPr lang="en-US" sz="2200" dirty="0" smtClean="0">
                <a:latin typeface="Microsoft Sans Serif" pitchFamily="34" charset="0"/>
                <a:cs typeface="Microsoft Sans Serif" pitchFamily="34" charset="0"/>
              </a:rPr>
              <a:t>Update </a:t>
            </a:r>
            <a:r>
              <a:rPr lang="en-US" sz="2200" dirty="0">
                <a:latin typeface="Microsoft Sans Serif" pitchFamily="34" charset="0"/>
                <a:cs typeface="Microsoft Sans Serif" pitchFamily="34" charset="0"/>
              </a:rPr>
              <a:t>your </a:t>
            </a:r>
            <a:r>
              <a:rPr lang="en-US" sz="2200" dirty="0" smtClean="0">
                <a:latin typeface="Microsoft Sans Serif" pitchFamily="34" charset="0"/>
                <a:cs typeface="Microsoft Sans Serif" pitchFamily="34" charset="0"/>
              </a:rPr>
              <a:t>OPAC link and IP address information in the WorldCat Registry</a:t>
            </a:r>
            <a:endParaRPr lang="en-US" sz="2200" dirty="0">
              <a:latin typeface="Microsoft Sans Serif" pitchFamily="34" charset="0"/>
              <a:cs typeface="Microsoft Sans Serif" pitchFamily="34" charset="0"/>
            </a:endParaRPr>
          </a:p>
          <a:p>
            <a:pPr marL="514350" lvl="0" indent="-514350">
              <a:buFont typeface="+mj-lt"/>
              <a:buAutoNum type="arabicPeriod"/>
            </a:pPr>
            <a:r>
              <a:rPr lang="en-US" sz="2200" dirty="0" smtClean="0">
                <a:latin typeface="Microsoft Sans Serif" pitchFamily="34" charset="0"/>
                <a:cs typeface="Microsoft Sans Serif" pitchFamily="34" charset="0"/>
              </a:rPr>
              <a:t>Make sure your library’s WorldCat holdings are up-to-date </a:t>
            </a:r>
          </a:p>
          <a:p>
            <a:pPr marL="514350" lvl="0" indent="-514350">
              <a:buFont typeface="+mj-lt"/>
              <a:buAutoNum type="arabicPeriod"/>
            </a:pPr>
            <a:r>
              <a:rPr lang="en-US" sz="2200" dirty="0" smtClean="0">
                <a:latin typeface="Microsoft Sans Serif" pitchFamily="34" charset="0"/>
                <a:cs typeface="Microsoft Sans Serif" pitchFamily="34" charset="0"/>
              </a:rPr>
              <a:t>Request </a:t>
            </a:r>
            <a:r>
              <a:rPr lang="en-US" sz="2200" dirty="0">
                <a:latin typeface="Microsoft Sans Serif" pitchFamily="34" charset="0"/>
                <a:cs typeface="Microsoft Sans Serif" pitchFamily="34" charset="0"/>
              </a:rPr>
              <a:t>access to the WorldCat knowledge </a:t>
            </a:r>
            <a:r>
              <a:rPr lang="en-US" sz="2200" dirty="0" smtClean="0">
                <a:latin typeface="Microsoft Sans Serif" pitchFamily="34" charset="0"/>
                <a:cs typeface="Microsoft Sans Serif" pitchFamily="34" charset="0"/>
              </a:rPr>
              <a:t>base and add local data</a:t>
            </a:r>
            <a:endParaRPr lang="en-US" sz="2200" dirty="0">
              <a:latin typeface="Microsoft Sans Serif" pitchFamily="34" charset="0"/>
              <a:cs typeface="Microsoft Sans Serif" pitchFamily="34" charset="0"/>
            </a:endParaRPr>
          </a:p>
          <a:p>
            <a:pPr marL="514350" lvl="0" indent="-514350">
              <a:buFont typeface="+mj-lt"/>
              <a:buAutoNum type="arabicPeriod"/>
            </a:pPr>
            <a:r>
              <a:rPr lang="en-US" sz="2200" dirty="0">
                <a:latin typeface="Microsoft Sans Serif" pitchFamily="34" charset="0"/>
                <a:cs typeface="Microsoft Sans Serif" pitchFamily="34" charset="0"/>
              </a:rPr>
              <a:t>Identify </a:t>
            </a:r>
            <a:r>
              <a:rPr lang="en-US" sz="2200" dirty="0" smtClean="0">
                <a:latin typeface="Microsoft Sans Serif" pitchFamily="34" charset="0"/>
                <a:cs typeface="Microsoft Sans Serif" pitchFamily="34" charset="0"/>
              </a:rPr>
              <a:t>your </a:t>
            </a:r>
            <a:r>
              <a:rPr lang="en-US" sz="2200" dirty="0">
                <a:latin typeface="Microsoft Sans Serif" pitchFamily="34" charset="0"/>
                <a:cs typeface="Microsoft Sans Serif" pitchFamily="34" charset="0"/>
              </a:rPr>
              <a:t>subscription (licensed) database </a:t>
            </a:r>
            <a:r>
              <a:rPr lang="en-US" sz="2200" dirty="0" smtClean="0">
                <a:latin typeface="Microsoft Sans Serif" pitchFamily="34" charset="0"/>
                <a:cs typeface="Microsoft Sans Serif" pitchFamily="34" charset="0"/>
              </a:rPr>
              <a:t>content</a:t>
            </a:r>
          </a:p>
          <a:p>
            <a:pPr marL="514350" lvl="0" indent="-514350">
              <a:buFont typeface="+mj-lt"/>
              <a:buAutoNum type="arabicPeriod"/>
            </a:pPr>
            <a:r>
              <a:rPr lang="en-US" sz="2200" dirty="0" smtClean="0">
                <a:latin typeface="Microsoft Sans Serif" pitchFamily="34" charset="0"/>
                <a:cs typeface="Microsoft Sans Serif" pitchFamily="34" charset="0"/>
              </a:rPr>
              <a:t>Attend a “Getting Ready for WorldCat Discovery webinar </a:t>
            </a:r>
            <a:r>
              <a:rPr lang="en-US" sz="2200" dirty="0" smtClean="0">
                <a:latin typeface="Microsoft Sans Serif" pitchFamily="34" charset="0"/>
                <a:cs typeface="Microsoft Sans Serif" pitchFamily="34" charset="0"/>
                <a:hlinkClick r:id="rId3"/>
              </a:rPr>
              <a:t>http://oc.lc/getreadywebinars</a:t>
            </a:r>
            <a:r>
              <a:rPr lang="en-US" sz="2200" dirty="0" smtClean="0">
                <a:latin typeface="Microsoft Sans Serif" pitchFamily="34" charset="0"/>
                <a:cs typeface="Microsoft Sans Serif" pitchFamily="34" charset="0"/>
              </a:rPr>
              <a:t>  </a:t>
            </a:r>
          </a:p>
          <a:p>
            <a:pPr marL="514350" indent="-514350">
              <a:buFont typeface="+mj-lt"/>
              <a:buAutoNum type="arabicPeriod"/>
            </a:pPr>
            <a:r>
              <a:rPr lang="en-US" sz="2200" dirty="0" smtClean="0">
                <a:latin typeface="Microsoft Sans Serif" pitchFamily="34" charset="0"/>
                <a:cs typeface="Microsoft Sans Serif" pitchFamily="34" charset="0"/>
              </a:rPr>
              <a:t>Register for email updates at </a:t>
            </a:r>
          </a:p>
          <a:p>
            <a:pPr marL="514350" indent="-514350">
              <a:buNone/>
            </a:pPr>
            <a:r>
              <a:rPr lang="en-US" sz="2200" dirty="0" smtClean="0">
                <a:latin typeface="Microsoft Sans Serif" pitchFamily="34" charset="0"/>
                <a:cs typeface="Microsoft Sans Serif" pitchFamily="34" charset="0"/>
              </a:rPr>
              <a:t>	</a:t>
            </a:r>
            <a:r>
              <a:rPr lang="en-US" sz="2200" dirty="0" smtClean="0">
                <a:latin typeface="Microsoft Sans Serif" pitchFamily="34" charset="0"/>
                <a:cs typeface="Microsoft Sans Serif" pitchFamily="34" charset="0"/>
                <a:hlinkClick r:id="rId4"/>
              </a:rPr>
              <a:t>www.oclc.org/en-US/email.html</a:t>
            </a:r>
            <a:r>
              <a:rPr lang="en-US" sz="2200" dirty="0" smtClean="0">
                <a:latin typeface="Microsoft Sans Serif" pitchFamily="34" charset="0"/>
                <a:cs typeface="Microsoft Sans Serif" pitchFamily="34" charset="0"/>
              </a:rPr>
              <a:t> </a:t>
            </a:r>
          </a:p>
          <a:p>
            <a:pPr marL="514350" lvl="0" indent="-514350">
              <a:buFont typeface="+mj-lt"/>
              <a:buAutoNum type="arabicPeriod"/>
            </a:pPr>
            <a:endParaRPr lang="en-US" dirty="0">
              <a:latin typeface="Microsoft Sans Serif" pitchFamily="34" charset="0"/>
              <a:cs typeface="Microsoft Sans Serif" pitchFamily="34" charset="0"/>
            </a:endParaRPr>
          </a:p>
        </p:txBody>
      </p:sp>
      <p:sp>
        <p:nvSpPr>
          <p:cNvPr id="3" name="Title 2"/>
          <p:cNvSpPr>
            <a:spLocks noGrp="1"/>
          </p:cNvSpPr>
          <p:nvPr>
            <p:ph type="title"/>
          </p:nvPr>
        </p:nvSpPr>
        <p:spPr>
          <a:xfrm>
            <a:off x="-115448" y="-94465"/>
            <a:ext cx="9382767" cy="1246495"/>
          </a:xfrm>
        </p:spPr>
        <p:txBody>
          <a:bodyPr/>
          <a:lstStyle/>
          <a:p>
            <a:r>
              <a:rPr lang="en-US" sz="4000" b="1" dirty="0" smtClean="0"/>
              <a:t>Get Ready for WorldCat Discovery</a:t>
            </a:r>
            <a:endParaRPr lang="en-US" sz="4000" b="1" dirty="0"/>
          </a:p>
        </p:txBody>
      </p:sp>
    </p:spTree>
    <p:extLst>
      <p:ext uri="{BB962C8B-B14F-4D97-AF65-F5344CB8AC3E}">
        <p14:creationId xmlns:p14="http://schemas.microsoft.com/office/powerpoint/2010/main" val="403940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566056" y="2513482"/>
            <a:ext cx="8082600" cy="1405392"/>
          </a:xfrm>
          <a:prstGeom prst="rect">
            <a:avLst/>
          </a:prstGeom>
          <a:noFill/>
          <a:ln w="9525">
            <a:noFill/>
            <a:miter lim="800000"/>
            <a:headEnd/>
            <a:tailEnd/>
          </a:ln>
          <a:effectLst/>
        </p:spPr>
      </p:pic>
    </p:spTree>
    <p:extLst>
      <p:ext uri="{BB962C8B-B14F-4D97-AF65-F5344CB8AC3E}">
        <p14:creationId xmlns:p14="http://schemas.microsoft.com/office/powerpoint/2010/main" val="196604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03702"/>
            <a:ext cx="9144000" cy="50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1028" name="Picture 4"/>
          <p:cNvPicPr>
            <a:picLocks noChangeAspect="1" noChangeArrowheads="1"/>
          </p:cNvPicPr>
          <p:nvPr/>
        </p:nvPicPr>
        <p:blipFill>
          <a:blip r:embed="rId3"/>
          <a:srcRect t="7320" b="4939"/>
          <a:stretch>
            <a:fillRect/>
          </a:stretch>
        </p:blipFill>
        <p:spPr bwMode="auto">
          <a:xfrm>
            <a:off x="0" y="689277"/>
            <a:ext cx="9144000" cy="5014426"/>
          </a:xfrm>
          <a:prstGeom prst="rect">
            <a:avLst/>
          </a:prstGeom>
          <a:noFill/>
          <a:ln w="9525">
            <a:noFill/>
            <a:miter lim="800000"/>
            <a:headEnd/>
            <a:tailEnd/>
          </a:ln>
        </p:spPr>
      </p:pic>
      <p:pic>
        <p:nvPicPr>
          <p:cNvPr id="1029" name="Picture 5"/>
          <p:cNvPicPr>
            <a:picLocks noChangeAspect="1" noChangeArrowheads="1"/>
          </p:cNvPicPr>
          <p:nvPr/>
        </p:nvPicPr>
        <p:blipFill>
          <a:blip r:embed="rId3"/>
          <a:srcRect t="15456" r="53969" b="81712"/>
          <a:stretch>
            <a:fillRect/>
          </a:stretch>
        </p:blipFill>
        <p:spPr bwMode="auto">
          <a:xfrm>
            <a:off x="1436908" y="1791989"/>
            <a:ext cx="8679173" cy="333711"/>
          </a:xfrm>
          <a:prstGeom prst="rect">
            <a:avLst/>
          </a:prstGeom>
          <a:noFill/>
          <a:ln w="9525">
            <a:noFill/>
            <a:miter lim="800000"/>
            <a:headEnd/>
            <a:tailEnd/>
          </a:ln>
        </p:spPr>
      </p:pic>
      <p:pic>
        <p:nvPicPr>
          <p:cNvPr id="1030" name="Picture 6"/>
          <p:cNvPicPr>
            <a:picLocks noChangeAspect="1" noChangeArrowheads="1"/>
          </p:cNvPicPr>
          <p:nvPr/>
        </p:nvPicPr>
        <p:blipFill>
          <a:blip r:embed="rId3"/>
          <a:srcRect t="19272" r="84896" b="68820"/>
          <a:stretch>
            <a:fillRect/>
          </a:stretch>
        </p:blipFill>
        <p:spPr bwMode="auto">
          <a:xfrm>
            <a:off x="522288" y="2606375"/>
            <a:ext cx="3238044" cy="1595552"/>
          </a:xfrm>
          <a:prstGeom prst="rect">
            <a:avLst/>
          </a:prstGeom>
          <a:noFill/>
          <a:ln w="9525">
            <a:noFill/>
            <a:miter lim="800000"/>
            <a:headEnd/>
            <a:tailEnd/>
          </a:ln>
        </p:spPr>
      </p:pic>
      <p:sp>
        <p:nvSpPr>
          <p:cNvPr id="9" name="Rectangle 8"/>
          <p:cNvSpPr/>
          <p:nvPr/>
        </p:nvSpPr>
        <p:spPr>
          <a:xfrm>
            <a:off x="1436908" y="1742889"/>
            <a:ext cx="7707092" cy="382811"/>
          </a:xfrm>
          <a:prstGeom prst="rect">
            <a:avLst/>
          </a:prstGeom>
          <a:noFill/>
          <a:ln w="31750">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cxnSp>
        <p:nvCxnSpPr>
          <p:cNvPr id="17" name="Straight Arrow Connector 16"/>
          <p:cNvCxnSpPr/>
          <p:nvPr/>
        </p:nvCxnSpPr>
        <p:spPr>
          <a:xfrm>
            <a:off x="1970314" y="1321480"/>
            <a:ext cx="1644198" cy="4214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522288" y="2606375"/>
            <a:ext cx="3238044" cy="1581150"/>
          </a:xfrm>
          <a:prstGeom prst="rect">
            <a:avLst/>
          </a:prstGeom>
          <a:noFill/>
          <a:ln w="31750">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cxnSp>
        <p:nvCxnSpPr>
          <p:cNvPr id="14" name="Straight Arrow Connector 13"/>
          <p:cNvCxnSpPr/>
          <p:nvPr/>
        </p:nvCxnSpPr>
        <p:spPr>
          <a:xfrm>
            <a:off x="522288" y="2125700"/>
            <a:ext cx="1110569" cy="4806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4136346" y="4032496"/>
            <a:ext cx="4593997" cy="1200329"/>
          </a:xfrm>
          <a:prstGeom prst="rect">
            <a:avLst/>
          </a:prstGeom>
        </p:spPr>
        <p:txBody>
          <a:bodyPr wrap="square">
            <a:spAutoFit/>
          </a:bodyPr>
          <a:lstStyle/>
          <a:p>
            <a:pPr algn="ctr" defTabSz="914400">
              <a:spcBef>
                <a:spcPts val="0"/>
              </a:spcBef>
              <a:spcAft>
                <a:spcPts val="1200"/>
              </a:spcAft>
              <a:defRPr/>
            </a:pPr>
            <a:r>
              <a:rPr lang="en-US" dirty="0" smtClean="0">
                <a:solidFill>
                  <a:schemeClr val="accent4"/>
                </a:solidFill>
                <a:latin typeface="+mn-lt"/>
                <a:cs typeface="+mn-cs"/>
              </a:rPr>
              <a:t>Provides </a:t>
            </a:r>
            <a:r>
              <a:rPr lang="en-US" dirty="0">
                <a:solidFill>
                  <a:schemeClr val="accent4"/>
                </a:solidFill>
                <a:latin typeface="+mn-lt"/>
                <a:cs typeface="+mn-cs"/>
              </a:rPr>
              <a:t>a single integrated set of management services for libraries to improve visibility and efficiency, including services from OCLC, partners and libraries</a:t>
            </a:r>
          </a:p>
        </p:txBody>
      </p:sp>
      <p:sp>
        <p:nvSpPr>
          <p:cNvPr id="16" name="Rectangle 15"/>
          <p:cNvSpPr/>
          <p:nvPr/>
        </p:nvSpPr>
        <p:spPr>
          <a:xfrm>
            <a:off x="4136346" y="3038724"/>
            <a:ext cx="4593997" cy="2270125"/>
          </a:xfrm>
          <a:prstGeom prst="rect">
            <a:avLst/>
          </a:prstGeom>
          <a:noFill/>
          <a:ln w="31750">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20" name="Picture 3"/>
          <p:cNvPicPr>
            <a:picLocks noChangeAspect="1" noChangeArrowheads="1"/>
          </p:cNvPicPr>
          <p:nvPr/>
        </p:nvPicPr>
        <p:blipFill>
          <a:blip r:embed="rId4"/>
          <a:srcRect t="7517" r="90812" b="88435"/>
          <a:stretch>
            <a:fillRect/>
          </a:stretch>
        </p:blipFill>
        <p:spPr bwMode="auto">
          <a:xfrm>
            <a:off x="5073218" y="3280519"/>
            <a:ext cx="2579458" cy="708433"/>
          </a:xfrm>
          <a:prstGeom prst="rect">
            <a:avLst/>
          </a:prstGeom>
          <a:noFill/>
          <a:ln w="9525">
            <a:noFill/>
            <a:miter lim="800000"/>
            <a:headEnd/>
            <a:tailEnd/>
          </a:ln>
        </p:spPr>
      </p:pic>
    </p:spTree>
    <p:extLst>
      <p:ext uri="{BB962C8B-B14F-4D97-AF65-F5344CB8AC3E}">
        <p14:creationId xmlns:p14="http://schemas.microsoft.com/office/powerpoint/2010/main" val="5528351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284288"/>
            <a:ext cx="8229600" cy="4376737"/>
          </a:xfrm>
          <a:solidFill>
            <a:schemeClr val="accent1">
              <a:lumMod val="20000"/>
              <a:lumOff val="80000"/>
            </a:schemeClr>
          </a:solidFill>
        </p:spPr>
        <p:txBody>
          <a:bodyPr rtlCol="0">
            <a:normAutofit fontScale="92500" lnSpcReduction="10000"/>
          </a:bodyPr>
          <a:lstStyle/>
          <a:p>
            <a:pPr marL="233363" lvl="0" indent="-233363" eaLnBrk="0" hangingPunct="0">
              <a:lnSpc>
                <a:spcPct val="110000"/>
              </a:lnSpc>
              <a:spcBef>
                <a:spcPts val="900"/>
              </a:spcBef>
              <a:buFont typeface="Arial" charset="0"/>
              <a:buChar char="•"/>
              <a:defRPr/>
            </a:pPr>
            <a:r>
              <a:rPr lang="en-US" sz="2200" dirty="0" smtClean="0"/>
              <a:t>Create and replace </a:t>
            </a:r>
            <a:r>
              <a:rPr lang="en-US" sz="2200" b="1" dirty="0" smtClean="0"/>
              <a:t>WorldCat</a:t>
            </a:r>
            <a:r>
              <a:rPr lang="en-US" sz="2200" b="1" baseline="30000" dirty="0" smtClean="0"/>
              <a:t>®</a:t>
            </a:r>
            <a:r>
              <a:rPr lang="en-US" sz="2200" b="1" dirty="0" smtClean="0"/>
              <a:t> master records</a:t>
            </a:r>
            <a:r>
              <a:rPr lang="en-US" sz="2200" dirty="0" smtClean="0"/>
              <a:t> using either the MARC 21 editor or the Text View editor, a simplified, labeled interface </a:t>
            </a:r>
          </a:p>
          <a:p>
            <a:pPr marL="233363" indent="-233363" eaLnBrk="0" hangingPunct="0">
              <a:lnSpc>
                <a:spcPct val="110000"/>
              </a:lnSpc>
              <a:spcBef>
                <a:spcPts val="900"/>
              </a:spcBef>
              <a:buFont typeface="Arial" charset="0"/>
              <a:buChar char="•"/>
              <a:defRPr/>
            </a:pPr>
            <a:r>
              <a:rPr lang="en-US" sz="2200" dirty="0" smtClean="0"/>
              <a:t>Set and delete </a:t>
            </a:r>
            <a:r>
              <a:rPr lang="en-US" sz="2200" b="1" dirty="0" smtClean="0"/>
              <a:t>WorldCat holdings</a:t>
            </a:r>
            <a:r>
              <a:rPr lang="en-US" sz="2200" dirty="0" smtClean="0"/>
              <a:t> </a:t>
            </a:r>
          </a:p>
          <a:p>
            <a:pPr marL="233363" indent="-233363" eaLnBrk="0" hangingPunct="0">
              <a:lnSpc>
                <a:spcPct val="110000"/>
              </a:lnSpc>
              <a:spcBef>
                <a:spcPts val="900"/>
              </a:spcBef>
              <a:buFont typeface="Arial" charset="0"/>
              <a:buChar char="•"/>
              <a:defRPr/>
            </a:pPr>
            <a:r>
              <a:rPr lang="en-US" sz="2200" dirty="0" smtClean="0"/>
              <a:t>Manage </a:t>
            </a:r>
            <a:r>
              <a:rPr lang="en-US" sz="2200" b="1" dirty="0" smtClean="0"/>
              <a:t>local holdings records (LHRs)</a:t>
            </a:r>
            <a:r>
              <a:rPr lang="en-US" sz="2200" dirty="0" smtClean="0"/>
              <a:t> and </a:t>
            </a:r>
            <a:r>
              <a:rPr lang="en-US" sz="2200" b="1" dirty="0" smtClean="0"/>
              <a:t>local bibliographic data (LBD)</a:t>
            </a:r>
          </a:p>
          <a:p>
            <a:pPr marL="233363" indent="-233363" eaLnBrk="0" hangingPunct="0">
              <a:lnSpc>
                <a:spcPct val="110000"/>
              </a:lnSpc>
              <a:spcBef>
                <a:spcPts val="900"/>
              </a:spcBef>
              <a:buFont typeface="Arial" charset="0"/>
              <a:buChar char="•"/>
              <a:defRPr/>
            </a:pPr>
            <a:r>
              <a:rPr lang="en-US" sz="2200" dirty="0" smtClean="0"/>
              <a:t>Save </a:t>
            </a:r>
            <a:r>
              <a:rPr lang="en-US" sz="2200" b="1" dirty="0" smtClean="0"/>
              <a:t>in-progress bibliographic records</a:t>
            </a:r>
            <a:r>
              <a:rPr lang="en-US" sz="2200" dirty="0" smtClean="0"/>
              <a:t> for later use</a:t>
            </a:r>
          </a:p>
          <a:p>
            <a:pPr marL="233363" indent="-233363" eaLnBrk="0" hangingPunct="0">
              <a:lnSpc>
                <a:spcPct val="110000"/>
              </a:lnSpc>
              <a:spcBef>
                <a:spcPts val="900"/>
              </a:spcBef>
              <a:buFont typeface="Arial" charset="0"/>
              <a:buChar char="•"/>
              <a:defRPr/>
            </a:pPr>
            <a:r>
              <a:rPr lang="en-US" sz="2200" dirty="0" smtClean="0"/>
              <a:t>Search and display </a:t>
            </a:r>
            <a:r>
              <a:rPr lang="en-US" sz="2200" b="1" dirty="0" smtClean="0"/>
              <a:t>Library of Congress</a:t>
            </a:r>
            <a:r>
              <a:rPr lang="en-US" sz="2200" dirty="0" smtClean="0"/>
              <a:t> authority records</a:t>
            </a:r>
          </a:p>
          <a:p>
            <a:pPr marL="233363" indent="-233363" eaLnBrk="0" hangingPunct="0">
              <a:lnSpc>
                <a:spcPct val="110000"/>
              </a:lnSpc>
              <a:spcBef>
                <a:spcPts val="900"/>
              </a:spcBef>
              <a:buFont typeface="Arial" charset="0"/>
              <a:buChar char="•"/>
              <a:defRPr/>
            </a:pPr>
            <a:r>
              <a:rPr lang="en-US" sz="2200" dirty="0" smtClean="0"/>
              <a:t>Incorporate auto-suggest </a:t>
            </a:r>
            <a:r>
              <a:rPr lang="en-US" sz="2200" b="1" dirty="0" smtClean="0"/>
              <a:t>FAST subject headings</a:t>
            </a:r>
            <a:r>
              <a:rPr lang="en-US" sz="2200" dirty="0" smtClean="0"/>
              <a:t> using the Text View editor</a:t>
            </a:r>
          </a:p>
          <a:p>
            <a:pPr marL="233363" indent="-233363" eaLnBrk="0" hangingPunct="0">
              <a:lnSpc>
                <a:spcPct val="110000"/>
              </a:lnSpc>
              <a:spcBef>
                <a:spcPts val="900"/>
              </a:spcBef>
              <a:buFont typeface="Arial" charset="0"/>
              <a:buChar char="•"/>
              <a:defRPr/>
            </a:pPr>
            <a:r>
              <a:rPr lang="en-US" sz="2200" b="1" dirty="0" smtClean="0"/>
              <a:t>Export bibliographic records</a:t>
            </a:r>
            <a:r>
              <a:rPr lang="en-US" sz="2200" dirty="0" smtClean="0"/>
              <a:t> via TCP/IP connection to your local system</a:t>
            </a:r>
          </a:p>
          <a:p>
            <a:pPr marL="233363" indent="-233363" eaLnBrk="0" hangingPunct="0">
              <a:lnSpc>
                <a:spcPct val="110000"/>
              </a:lnSpc>
              <a:spcBef>
                <a:spcPts val="900"/>
              </a:spcBef>
              <a:buFont typeface="Arial" charset="0"/>
              <a:buChar char="•"/>
              <a:defRPr/>
            </a:pPr>
            <a:r>
              <a:rPr lang="en-US" sz="2200" dirty="0" smtClean="0"/>
              <a:t>Currently available to WMS libraries; will be available to </a:t>
            </a:r>
            <a:r>
              <a:rPr lang="en-US" sz="2200" b="1" dirty="0" smtClean="0"/>
              <a:t>early adopters </a:t>
            </a:r>
            <a:r>
              <a:rPr lang="en-US" sz="2200" dirty="0" smtClean="0"/>
              <a:t>later in 2014</a:t>
            </a:r>
          </a:p>
          <a:p>
            <a:pPr marL="233363" indent="-233363" eaLnBrk="0" hangingPunct="0">
              <a:lnSpc>
                <a:spcPct val="110000"/>
              </a:lnSpc>
              <a:spcBef>
                <a:spcPts val="900"/>
              </a:spcBef>
              <a:buFont typeface="Arial" charset="0"/>
              <a:buChar char="•"/>
              <a:defRPr/>
            </a:pPr>
            <a:r>
              <a:rPr lang="en-US" sz="2200" dirty="0" smtClean="0"/>
              <a:t>There is </a:t>
            </a:r>
            <a:r>
              <a:rPr lang="en-US" sz="2200" b="1" dirty="0" smtClean="0"/>
              <a:t>no end of life date for </a:t>
            </a:r>
            <a:r>
              <a:rPr lang="en-US" sz="2200" b="1" dirty="0" err="1" smtClean="0"/>
              <a:t>Connexion</a:t>
            </a:r>
            <a:endParaRPr lang="en-US" sz="2200" dirty="0" smtClean="0"/>
          </a:p>
          <a:p>
            <a:pPr marL="233363" indent="-233363" eaLnBrk="0" hangingPunct="0">
              <a:lnSpc>
                <a:spcPct val="110000"/>
              </a:lnSpc>
              <a:spcBef>
                <a:spcPts val="900"/>
              </a:spcBef>
              <a:buFont typeface="Arial" charset="0"/>
              <a:buChar char="•"/>
              <a:defRPr/>
            </a:pPr>
            <a:endParaRPr lang="en-US" sz="2000" dirty="0" smtClean="0"/>
          </a:p>
        </p:txBody>
      </p:sp>
      <p:sp>
        <p:nvSpPr>
          <p:cNvPr id="6" name="Title 1"/>
          <p:cNvSpPr>
            <a:spLocks noGrp="1"/>
          </p:cNvSpPr>
          <p:nvPr>
            <p:ph type="title"/>
          </p:nvPr>
        </p:nvSpPr>
        <p:spPr>
          <a:xfrm>
            <a:off x="393700" y="-63500"/>
            <a:ext cx="8534400" cy="889000"/>
          </a:xfrm>
          <a:ln>
            <a:noFill/>
          </a:ln>
        </p:spPr>
        <p:txBody>
          <a:bodyPr anchor="ctr"/>
          <a:lstStyle/>
          <a:p>
            <a:r>
              <a:rPr lang="en-US" sz="3200" dirty="0" smtClean="0">
                <a:solidFill>
                  <a:schemeClr val="accent1"/>
                </a:solidFill>
                <a:cs typeface="Georgia" pitchFamily="18" charset="0"/>
              </a:rPr>
              <a:t>OCLC WorldShare Metadata Record Manager</a:t>
            </a:r>
            <a:endParaRPr lang="en-GB" sz="3200" dirty="0" smtClean="0">
              <a:solidFill>
                <a:schemeClr val="accent1"/>
              </a:solidFill>
              <a:cs typeface="Georgia" pitchFamily="18" charset="0"/>
            </a:endParaRPr>
          </a:p>
        </p:txBody>
      </p:sp>
      <p:sp>
        <p:nvSpPr>
          <p:cNvPr id="8" name="Title Placeholder 1"/>
          <p:cNvSpPr txBox="1">
            <a:spLocks/>
          </p:cNvSpPr>
          <p:nvPr/>
        </p:nvSpPr>
        <p:spPr>
          <a:xfrm>
            <a:off x="-115448" y="-94466"/>
            <a:ext cx="9382767" cy="969496"/>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Calibri Light"/>
              <a:ea typeface="+mj-ea"/>
              <a:cs typeface="Calibri Light"/>
            </a:endParaRPr>
          </a:p>
        </p:txBody>
      </p:sp>
    </p:spTree>
    <p:extLst>
      <p:ext uri="{BB962C8B-B14F-4D97-AF65-F5344CB8AC3E}">
        <p14:creationId xmlns:p14="http://schemas.microsoft.com/office/powerpoint/2010/main" val="36555596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284288"/>
            <a:ext cx="8229600" cy="4376737"/>
          </a:xfrm>
          <a:solidFill>
            <a:schemeClr val="accent1">
              <a:lumMod val="20000"/>
              <a:lumOff val="80000"/>
            </a:schemeClr>
          </a:solidFill>
        </p:spPr>
        <p:txBody>
          <a:bodyPr rtlCol="0">
            <a:normAutofit lnSpcReduction="10000"/>
          </a:bodyPr>
          <a:lstStyle/>
          <a:p>
            <a:pPr fontAlgn="auto">
              <a:lnSpc>
                <a:spcPct val="100000"/>
              </a:lnSpc>
              <a:spcAft>
                <a:spcPts val="0"/>
              </a:spcAft>
              <a:buFont typeface="Arial"/>
              <a:buChar char="•"/>
              <a:defRPr/>
            </a:pPr>
            <a:r>
              <a:rPr lang="en-US" sz="2200" dirty="0" smtClean="0">
                <a:latin typeface="Arial" charset="0"/>
                <a:cs typeface="Arial" charset="0"/>
              </a:rPr>
              <a:t>WorldShare Metadata Collection Manager </a:t>
            </a:r>
            <a:r>
              <a:rPr lang="en-US" sz="2200" b="1" dirty="0" smtClean="0">
                <a:latin typeface="Arial" charset="0"/>
                <a:cs typeface="Arial" charset="0"/>
              </a:rPr>
              <a:t>automatically</a:t>
            </a:r>
            <a:r>
              <a:rPr lang="en-US" sz="2200" dirty="0" smtClean="0">
                <a:latin typeface="Arial" charset="0"/>
                <a:cs typeface="Arial" charset="0"/>
              </a:rPr>
              <a:t> delivers and updates </a:t>
            </a:r>
            <a:r>
              <a:rPr lang="en-US" sz="2200" b="1" dirty="0" smtClean="0">
                <a:latin typeface="Arial" charset="0"/>
                <a:cs typeface="Arial" charset="0"/>
              </a:rPr>
              <a:t>WorldCat MARC records</a:t>
            </a:r>
            <a:r>
              <a:rPr lang="en-US" sz="2200" dirty="0" smtClean="0">
                <a:latin typeface="Arial" charset="0"/>
                <a:cs typeface="Arial" charset="0"/>
              </a:rPr>
              <a:t> and </a:t>
            </a:r>
            <a:r>
              <a:rPr lang="en-US" sz="2200" b="1" dirty="0" smtClean="0">
                <a:latin typeface="Arial" charset="0"/>
                <a:cs typeface="Arial" charset="0"/>
              </a:rPr>
              <a:t>maintains WorldCat holdings</a:t>
            </a:r>
            <a:r>
              <a:rPr lang="en-US" sz="2200" dirty="0" smtClean="0">
                <a:latin typeface="Arial" charset="0"/>
                <a:cs typeface="Arial" charset="0"/>
              </a:rPr>
              <a:t> for all or subsets of your collection. </a:t>
            </a:r>
          </a:p>
          <a:p>
            <a:pPr fontAlgn="auto">
              <a:lnSpc>
                <a:spcPct val="100000"/>
              </a:lnSpc>
              <a:spcAft>
                <a:spcPts val="0"/>
              </a:spcAft>
              <a:buFont typeface="Arial"/>
              <a:buChar char="•"/>
              <a:defRPr/>
            </a:pPr>
            <a:r>
              <a:rPr lang="en-US" sz="2200" dirty="0" smtClean="0">
                <a:latin typeface="Arial" charset="0"/>
                <a:cs typeface="Arial" charset="0"/>
              </a:rPr>
              <a:t>The service ensures that the </a:t>
            </a:r>
            <a:r>
              <a:rPr lang="en-US" sz="2200" b="1" dirty="0" smtClean="0">
                <a:latin typeface="Arial" charset="0"/>
                <a:cs typeface="Arial" charset="0"/>
              </a:rPr>
              <a:t>bibliographic metadata </a:t>
            </a:r>
            <a:r>
              <a:rPr lang="en-US" sz="2200" dirty="0" smtClean="0">
                <a:latin typeface="Arial" charset="0"/>
                <a:cs typeface="Arial" charset="0"/>
              </a:rPr>
              <a:t>for all materials and </a:t>
            </a:r>
            <a:r>
              <a:rPr lang="en-US" sz="2200" b="1" dirty="0" smtClean="0">
                <a:latin typeface="Arial" charset="0"/>
                <a:cs typeface="Arial" charset="0"/>
              </a:rPr>
              <a:t>access URLs</a:t>
            </a:r>
            <a:r>
              <a:rPr lang="en-US" sz="2200" dirty="0" smtClean="0">
                <a:latin typeface="Arial" charset="0"/>
                <a:cs typeface="Arial" charset="0"/>
              </a:rPr>
              <a:t> for e-content are </a:t>
            </a:r>
            <a:r>
              <a:rPr lang="en-US" sz="2200" b="1" dirty="0" smtClean="0">
                <a:latin typeface="Arial" charset="0"/>
                <a:cs typeface="Arial" charset="0"/>
              </a:rPr>
              <a:t>continually updated </a:t>
            </a:r>
            <a:r>
              <a:rPr lang="en-US" sz="2200" dirty="0" smtClean="0">
                <a:latin typeface="Arial" charset="0"/>
                <a:cs typeface="Arial" charset="0"/>
              </a:rPr>
              <a:t>in your </a:t>
            </a:r>
            <a:r>
              <a:rPr lang="en-US" sz="2200" b="1" dirty="0" smtClean="0">
                <a:latin typeface="Arial" charset="0"/>
                <a:cs typeface="Arial" charset="0"/>
              </a:rPr>
              <a:t>discovery interface</a:t>
            </a:r>
            <a:r>
              <a:rPr lang="en-US" sz="2200" dirty="0" smtClean="0">
                <a:latin typeface="Arial" charset="0"/>
                <a:cs typeface="Arial" charset="0"/>
              </a:rPr>
              <a:t>. </a:t>
            </a:r>
          </a:p>
          <a:p>
            <a:pPr fontAlgn="auto">
              <a:lnSpc>
                <a:spcPct val="100000"/>
              </a:lnSpc>
              <a:spcAft>
                <a:spcPts val="0"/>
              </a:spcAft>
              <a:buFont typeface="Arial"/>
              <a:buChar char="•"/>
              <a:defRPr/>
            </a:pPr>
            <a:r>
              <a:rPr lang="en-US" sz="2200" dirty="0" smtClean="0">
                <a:latin typeface="Arial" charset="0"/>
                <a:cs typeface="Arial" charset="0"/>
              </a:rPr>
              <a:t>Your users get </a:t>
            </a:r>
            <a:r>
              <a:rPr lang="en-US" sz="2200" b="1" dirty="0" smtClean="0">
                <a:latin typeface="Arial" charset="0"/>
                <a:cs typeface="Arial" charset="0"/>
              </a:rPr>
              <a:t>better access</a:t>
            </a:r>
            <a:r>
              <a:rPr lang="en-US" sz="2200" dirty="0" smtClean="0">
                <a:latin typeface="Arial" charset="0"/>
                <a:cs typeface="Arial" charset="0"/>
              </a:rPr>
              <a:t>, your staff </a:t>
            </a:r>
            <a:r>
              <a:rPr lang="en-US" sz="2200" b="1" dirty="0" smtClean="0">
                <a:latin typeface="Arial" charset="0"/>
                <a:cs typeface="Arial" charset="0"/>
              </a:rPr>
              <a:t>gains time</a:t>
            </a:r>
            <a:r>
              <a:rPr lang="en-US" sz="2200" dirty="0" smtClean="0">
                <a:latin typeface="Arial" charset="0"/>
                <a:cs typeface="Arial" charset="0"/>
              </a:rPr>
              <a:t> for other priorities, and you see </a:t>
            </a:r>
            <a:r>
              <a:rPr lang="en-US" sz="2200" b="1" dirty="0" smtClean="0">
                <a:latin typeface="Arial" charset="0"/>
                <a:cs typeface="Arial" charset="0"/>
              </a:rPr>
              <a:t>improved return</a:t>
            </a:r>
            <a:r>
              <a:rPr lang="en-US" sz="2200" dirty="0" smtClean="0">
                <a:latin typeface="Arial" charset="0"/>
                <a:cs typeface="Arial" charset="0"/>
              </a:rPr>
              <a:t> on the investments you have made in your collections. </a:t>
            </a:r>
          </a:p>
          <a:p>
            <a:pPr fontAlgn="auto">
              <a:lnSpc>
                <a:spcPct val="100000"/>
              </a:lnSpc>
              <a:spcAft>
                <a:spcPts val="0"/>
              </a:spcAft>
              <a:buFont typeface="Arial"/>
              <a:buChar char="•"/>
              <a:defRPr/>
            </a:pPr>
            <a:r>
              <a:rPr lang="en-US" sz="2200" dirty="0" smtClean="0">
                <a:latin typeface="Arial" charset="0"/>
                <a:cs typeface="Arial" charset="0"/>
              </a:rPr>
              <a:t>WorldShare Metadata Collection Manager is the ideal solution for </a:t>
            </a:r>
            <a:r>
              <a:rPr lang="en-US" sz="2200" b="1" dirty="0" smtClean="0">
                <a:latin typeface="Arial" charset="0"/>
                <a:cs typeface="Arial" charset="0"/>
              </a:rPr>
              <a:t>streamlining workflows</a:t>
            </a:r>
            <a:r>
              <a:rPr lang="en-US" sz="2200" dirty="0" smtClean="0">
                <a:latin typeface="Arial" charset="0"/>
                <a:cs typeface="Arial" charset="0"/>
              </a:rPr>
              <a:t> while managing increased </a:t>
            </a:r>
            <a:r>
              <a:rPr lang="en-US" sz="2200" b="1" dirty="0" smtClean="0">
                <a:latin typeface="Arial" charset="0"/>
                <a:cs typeface="Arial" charset="0"/>
              </a:rPr>
              <a:t>user demand for e-content</a:t>
            </a:r>
            <a:r>
              <a:rPr lang="en-US" sz="2200" dirty="0" smtClean="0">
                <a:latin typeface="Arial" charset="0"/>
                <a:cs typeface="Arial" charset="0"/>
              </a:rPr>
              <a:t>.</a:t>
            </a:r>
            <a:endParaRPr lang="en-US" sz="1700" dirty="0" smtClean="0">
              <a:latin typeface="Arial" charset="0"/>
              <a:cs typeface="Arial" charset="0"/>
            </a:endParaRPr>
          </a:p>
        </p:txBody>
      </p:sp>
      <p:sp>
        <p:nvSpPr>
          <p:cNvPr id="6" name="Title 1"/>
          <p:cNvSpPr>
            <a:spLocks noGrp="1"/>
          </p:cNvSpPr>
          <p:nvPr>
            <p:ph type="title"/>
          </p:nvPr>
        </p:nvSpPr>
        <p:spPr>
          <a:xfrm>
            <a:off x="393700" y="-63500"/>
            <a:ext cx="8534400" cy="889000"/>
          </a:xfrm>
          <a:ln>
            <a:noFill/>
          </a:ln>
        </p:spPr>
        <p:txBody>
          <a:bodyPr anchor="ctr"/>
          <a:lstStyle/>
          <a:p>
            <a:r>
              <a:rPr lang="en-US" sz="3200" dirty="0" smtClean="0">
                <a:solidFill>
                  <a:schemeClr val="accent1"/>
                </a:solidFill>
                <a:cs typeface="Georgia" pitchFamily="18" charset="0"/>
              </a:rPr>
              <a:t>OCLC </a:t>
            </a:r>
            <a:r>
              <a:rPr lang="en-US" sz="3600" dirty="0" err="1" smtClean="0">
                <a:solidFill>
                  <a:schemeClr val="accent1"/>
                </a:solidFill>
                <a:cs typeface="Georgia" pitchFamily="18" charset="0"/>
              </a:rPr>
              <a:t>WorldShare</a:t>
            </a:r>
            <a:r>
              <a:rPr lang="en-US" sz="3200" dirty="0" smtClean="0">
                <a:solidFill>
                  <a:schemeClr val="accent1"/>
                </a:solidFill>
                <a:cs typeface="Georgia" pitchFamily="18" charset="0"/>
              </a:rPr>
              <a:t> Metadata Collection Manager</a:t>
            </a:r>
            <a:endParaRPr lang="en-GB" sz="3200" dirty="0" smtClean="0">
              <a:solidFill>
                <a:schemeClr val="accent1"/>
              </a:solidFill>
              <a:cs typeface="Georgia" pitchFamily="18" charset="0"/>
            </a:endParaRPr>
          </a:p>
        </p:txBody>
      </p:sp>
      <p:sp>
        <p:nvSpPr>
          <p:cNvPr id="8" name="Title Placeholder 1"/>
          <p:cNvSpPr txBox="1">
            <a:spLocks/>
          </p:cNvSpPr>
          <p:nvPr/>
        </p:nvSpPr>
        <p:spPr>
          <a:xfrm>
            <a:off x="-115448" y="-94466"/>
            <a:ext cx="9382767" cy="969496"/>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Calibri Light"/>
              <a:ea typeface="+mj-ea"/>
              <a:cs typeface="Calibri Light"/>
            </a:endParaRPr>
          </a:p>
        </p:txBody>
      </p:sp>
    </p:spTree>
    <p:extLst>
      <p:ext uri="{BB962C8B-B14F-4D97-AF65-F5344CB8AC3E}">
        <p14:creationId xmlns:p14="http://schemas.microsoft.com/office/powerpoint/2010/main" val="290952459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3958560" y="117986"/>
            <a:ext cx="1492250" cy="685800"/>
          </a:xfrm>
          <a:prstGeom prst="rect">
            <a:avLst/>
          </a:prstGeom>
          <a:noFill/>
          <a:ln w="9525">
            <a:noFill/>
            <a:miter lim="800000"/>
            <a:headEnd/>
            <a:tailEnd/>
          </a:ln>
        </p:spPr>
        <p:txBody>
          <a:bodyPr wrap="none" lIns="0" rIns="0" anchor="ctr"/>
          <a:lstStyle/>
          <a:p>
            <a:r>
              <a:rPr lang="en-US" sz="2400" b="1" dirty="0">
                <a:solidFill>
                  <a:srgbClr val="0070C0"/>
                </a:solidFill>
                <a:latin typeface="Calibri"/>
                <a:cs typeface="Calibri"/>
              </a:rPr>
              <a:t>updates…</a:t>
            </a:r>
          </a:p>
        </p:txBody>
      </p:sp>
      <p:grpSp>
        <p:nvGrpSpPr>
          <p:cNvPr id="2" name="Group 36"/>
          <p:cNvGrpSpPr>
            <a:grpSpLocks/>
          </p:cNvGrpSpPr>
          <p:nvPr/>
        </p:nvGrpSpPr>
        <p:grpSpPr bwMode="auto">
          <a:xfrm>
            <a:off x="-174625" y="2410848"/>
            <a:ext cx="4830763" cy="4168775"/>
            <a:chOff x="-755365" y="1460106"/>
            <a:chExt cx="4831036" cy="4169664"/>
          </a:xfrm>
        </p:grpSpPr>
        <p:sp>
          <p:nvSpPr>
            <p:cNvPr id="27" name="Rectangle 26"/>
            <p:cNvSpPr/>
            <p:nvPr/>
          </p:nvSpPr>
          <p:spPr>
            <a:xfrm>
              <a:off x="205009" y="1460106"/>
              <a:ext cx="3484048" cy="4169664"/>
            </a:xfrm>
            <a:prstGeom prst="rect">
              <a:avLst/>
            </a:prstGeom>
            <a:solidFill>
              <a:schemeClr val="bg1"/>
            </a:solidFill>
            <a:ln w="28575">
              <a:solidFill>
                <a:schemeClr val="bg2">
                  <a:lumMod val="50000"/>
                </a:schemeClr>
              </a:solidFill>
            </a:ln>
            <a:effectLst>
              <a:outerShdw blurRad="279400" dist="241300" dir="7620000" algn="tr" rotWithShape="0">
                <a:prstClr val="black">
                  <a:alpha val="40000"/>
                </a:prstClr>
              </a:outerShdw>
            </a:effectLst>
            <a:scene3d>
              <a:camera prst="isometricTopUp"/>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black">
                    <a:lumMod val="50000"/>
                    <a:lumOff val="50000"/>
                  </a:prstClr>
                </a:solidFill>
              </a:endParaRPr>
            </a:p>
          </p:txBody>
        </p:sp>
        <p:sp>
          <p:nvSpPr>
            <p:cNvPr id="28" name="TextBox 27"/>
            <p:cNvSpPr txBox="1"/>
            <p:nvPr/>
          </p:nvSpPr>
          <p:spPr>
            <a:xfrm>
              <a:off x="-755365" y="2676893"/>
              <a:ext cx="2593980" cy="461665"/>
            </a:xfrm>
            <a:prstGeom prst="rect">
              <a:avLst/>
            </a:prstGeom>
            <a:noFill/>
            <a:scene3d>
              <a:camera prst="isometricTopUp"/>
              <a:lightRig rig="threePt" dir="t"/>
            </a:scene3d>
          </p:spPr>
          <p:txBody>
            <a:bodyPr wrap="none">
              <a:spAutoFit/>
            </a:bodyPr>
            <a:lstStyle/>
            <a:p>
              <a:pPr>
                <a:defRPr/>
              </a:pPr>
              <a:r>
                <a:rPr lang="en-US" sz="2400" b="1" dirty="0">
                  <a:solidFill>
                    <a:prstClr val="black">
                      <a:lumMod val="50000"/>
                      <a:lumOff val="50000"/>
                    </a:prstClr>
                  </a:solidFill>
                  <a:latin typeface="Arial"/>
                </a:rPr>
                <a:t>Output Record 1</a:t>
              </a:r>
            </a:p>
          </p:txBody>
        </p:sp>
        <p:sp>
          <p:nvSpPr>
            <p:cNvPr id="29" name="TextBox 28"/>
            <p:cNvSpPr txBox="1"/>
            <p:nvPr/>
          </p:nvSpPr>
          <p:spPr>
            <a:xfrm>
              <a:off x="-20283" y="2433434"/>
              <a:ext cx="3016879" cy="1609344"/>
            </a:xfrm>
            <a:prstGeom prst="rect">
              <a:avLst/>
            </a:prstGeom>
            <a:solidFill>
              <a:schemeClr val="accent1">
                <a:lumMod val="20000"/>
                <a:lumOff val="80000"/>
              </a:schemeClr>
            </a:solidFill>
            <a:ln w="28575">
              <a:solidFill>
                <a:schemeClr val="accent1">
                  <a:lumMod val="75000"/>
                </a:schemeClr>
              </a:solidFill>
            </a:ln>
            <a:scene3d>
              <a:camera prst="isometricTopUp"/>
              <a:lightRig rig="threePt" dir="t"/>
            </a:scene3d>
          </p:spPr>
          <p:txBody>
            <a:bodyPr wrap="none" anchor="ctr" anchorCtr="1"/>
            <a:lstStyle/>
            <a:p>
              <a:pPr algn="ctr">
                <a:defRPr/>
              </a:pPr>
              <a:r>
                <a:rPr lang="en-US" b="1" dirty="0" err="1">
                  <a:solidFill>
                    <a:prstClr val="black">
                      <a:lumMod val="50000"/>
                      <a:lumOff val="50000"/>
                    </a:prstClr>
                  </a:solidFill>
                  <a:latin typeface="Arial"/>
                </a:rPr>
                <a:t>WorldCat</a:t>
              </a:r>
              <a:r>
                <a:rPr lang="en-US" b="1" dirty="0">
                  <a:solidFill>
                    <a:prstClr val="black">
                      <a:lumMod val="50000"/>
                      <a:lumOff val="50000"/>
                    </a:prstClr>
                  </a:solidFill>
                  <a:latin typeface="Arial"/>
                </a:rPr>
                <a:t> Master Record </a:t>
              </a:r>
            </a:p>
            <a:p>
              <a:pPr algn="ctr">
                <a:defRPr/>
              </a:pPr>
              <a:r>
                <a:rPr lang="en-US" b="1" dirty="0">
                  <a:solidFill>
                    <a:prstClr val="black">
                      <a:lumMod val="50000"/>
                      <a:lumOff val="50000"/>
                    </a:prstClr>
                  </a:solidFill>
                  <a:latin typeface="Arial"/>
                </a:rPr>
                <a:t>Bibliographic Data</a:t>
              </a:r>
            </a:p>
          </p:txBody>
        </p:sp>
        <p:sp>
          <p:nvSpPr>
            <p:cNvPr id="30" name="TextBox 29"/>
            <p:cNvSpPr txBox="1"/>
            <p:nvPr/>
          </p:nvSpPr>
          <p:spPr>
            <a:xfrm>
              <a:off x="895889" y="3528555"/>
              <a:ext cx="2529860" cy="338554"/>
            </a:xfrm>
            <a:prstGeom prst="rect">
              <a:avLst/>
            </a:prstGeom>
            <a:noFill/>
            <a:scene3d>
              <a:camera prst="isometricTopUp"/>
              <a:lightRig rig="threePt" dir="t"/>
            </a:scene3d>
          </p:spPr>
          <p:txBody>
            <a:bodyPr wrap="none">
              <a:spAutoFit/>
            </a:bodyPr>
            <a:lstStyle/>
            <a:p>
              <a:pPr>
                <a:defRPr/>
              </a:pPr>
              <a:r>
                <a:rPr lang="en-US" sz="1600" b="1" dirty="0">
                  <a:solidFill>
                    <a:prstClr val="black">
                      <a:lumMod val="50000"/>
                      <a:lumOff val="50000"/>
                    </a:prstClr>
                  </a:solidFill>
                  <a:latin typeface="Courier New" pitchFamily="49" charset="0"/>
                  <a:cs typeface="Courier New" pitchFamily="49" charset="0"/>
                </a:rPr>
                <a:t>www.my-url-here.edu</a:t>
              </a:r>
            </a:p>
          </p:txBody>
        </p:sp>
        <p:grpSp>
          <p:nvGrpSpPr>
            <p:cNvPr id="3" name="Group 17"/>
            <p:cNvGrpSpPr/>
            <p:nvPr/>
          </p:nvGrpSpPr>
          <p:grpSpPr>
            <a:xfrm>
              <a:off x="1451641" y="3793441"/>
              <a:ext cx="2624030" cy="519311"/>
              <a:chOff x="4762881" y="3623147"/>
              <a:chExt cx="2624030" cy="519311"/>
            </a:xfrm>
            <a:scene3d>
              <a:camera prst="isometricTopUp"/>
              <a:lightRig rig="threePt" dir="t"/>
            </a:scene3d>
          </p:grpSpPr>
          <p:sp>
            <p:nvSpPr>
              <p:cNvPr id="32" name="TextBox 31"/>
              <p:cNvSpPr txBox="1"/>
              <p:nvPr/>
            </p:nvSpPr>
            <p:spPr>
              <a:xfrm>
                <a:off x="5474208" y="3803904"/>
                <a:ext cx="1912703" cy="338554"/>
              </a:xfrm>
              <a:prstGeom prst="rect">
                <a:avLst/>
              </a:prstGeom>
              <a:noFill/>
            </p:spPr>
            <p:txBody>
              <a:bodyPr wrap="none">
                <a:spAutoFit/>
              </a:bodyPr>
              <a:lstStyle/>
              <a:p>
                <a:pPr>
                  <a:defRPr/>
                </a:pPr>
                <a:r>
                  <a:rPr lang="en-US" sz="1600" b="1" dirty="0">
                    <a:solidFill>
                      <a:prstClr val="black">
                        <a:lumMod val="50000"/>
                        <a:lumOff val="50000"/>
                      </a:prstClr>
                    </a:solidFill>
                    <a:latin typeface="Courier New" pitchFamily="49" charset="0"/>
                    <a:cs typeface="Courier New" pitchFamily="49" charset="0"/>
                  </a:rPr>
                  <a:t>My call number</a:t>
                </a:r>
              </a:p>
            </p:txBody>
          </p:sp>
          <p:pic>
            <p:nvPicPr>
              <p:cNvPr id="33" name="Picture 2"/>
              <p:cNvPicPr>
                <a:picLocks noChangeAspect="1" noChangeArrowheads="1"/>
              </p:cNvPicPr>
              <p:nvPr/>
            </p:nvPicPr>
            <p:blipFill>
              <a:blip r:embed="rId3">
                <a:grayscl/>
              </a:blip>
              <a:srcRect/>
              <a:stretch>
                <a:fillRect/>
              </a:stretch>
            </p:blipFill>
            <p:spPr bwMode="auto">
              <a:xfrm>
                <a:off x="4762881" y="3623147"/>
                <a:ext cx="662559" cy="501939"/>
              </a:xfrm>
              <a:prstGeom prst="rect">
                <a:avLst/>
              </a:prstGeom>
              <a:noFill/>
              <a:ln w="9525">
                <a:noFill/>
                <a:miter lim="800000"/>
                <a:headEnd/>
                <a:tailEnd/>
              </a:ln>
            </p:spPr>
          </p:pic>
        </p:grpSp>
        <p:sp>
          <p:nvSpPr>
            <p:cNvPr id="34" name="TextBox 33"/>
            <p:cNvSpPr txBox="1"/>
            <p:nvPr/>
          </p:nvSpPr>
          <p:spPr>
            <a:xfrm>
              <a:off x="1764315" y="4190733"/>
              <a:ext cx="2159566" cy="338554"/>
            </a:xfrm>
            <a:prstGeom prst="rect">
              <a:avLst/>
            </a:prstGeom>
            <a:noFill/>
            <a:scene3d>
              <a:camera prst="isometricTopUp"/>
              <a:lightRig rig="threePt" dir="t"/>
            </a:scene3d>
          </p:spPr>
          <p:txBody>
            <a:bodyPr wrap="none">
              <a:spAutoFit/>
            </a:bodyPr>
            <a:lstStyle/>
            <a:p>
              <a:pPr>
                <a:defRPr/>
              </a:pPr>
              <a:r>
                <a:rPr lang="en-US" sz="1600" b="1" dirty="0">
                  <a:solidFill>
                    <a:prstClr val="black">
                      <a:lumMod val="50000"/>
                      <a:lumOff val="50000"/>
                    </a:prstClr>
                  </a:solidFill>
                  <a:latin typeface="Courier New" pitchFamily="49" charset="0"/>
                  <a:cs typeface="Courier New" pitchFamily="49" charset="0"/>
                </a:rPr>
                <a:t>My local subject</a:t>
              </a:r>
            </a:p>
          </p:txBody>
        </p:sp>
      </p:grpSp>
      <p:sp>
        <p:nvSpPr>
          <p:cNvPr id="57" name="TextBox 56"/>
          <p:cNvSpPr txBox="1"/>
          <p:nvPr/>
        </p:nvSpPr>
        <p:spPr>
          <a:xfrm>
            <a:off x="1709652" y="4643146"/>
            <a:ext cx="2406428" cy="338554"/>
          </a:xfrm>
          <a:prstGeom prst="rect">
            <a:avLst/>
          </a:prstGeom>
          <a:noFill/>
          <a:scene3d>
            <a:camera prst="isometricTopUp"/>
            <a:lightRig rig="threePt" dir="t"/>
          </a:scene3d>
        </p:spPr>
        <p:txBody>
          <a:bodyPr wrap="none">
            <a:spAutoFit/>
          </a:bodyPr>
          <a:lstStyle/>
          <a:p>
            <a:pPr>
              <a:defRPr/>
            </a:pPr>
            <a:r>
              <a:rPr lang="en-US" sz="1600" b="1" dirty="0">
                <a:solidFill>
                  <a:srgbClr val="FF0000"/>
                </a:solidFill>
                <a:latin typeface="Courier New" pitchFamily="49" charset="0"/>
                <a:cs typeface="Courier New" pitchFamily="49" charset="0"/>
              </a:rPr>
              <a:t>www.my-2nd-URL.edu</a:t>
            </a:r>
          </a:p>
        </p:txBody>
      </p:sp>
      <p:pic>
        <p:nvPicPr>
          <p:cNvPr id="1027" name="Picture 3"/>
          <p:cNvPicPr>
            <a:picLocks noChangeAspect="1" noChangeArrowheads="1"/>
          </p:cNvPicPr>
          <p:nvPr/>
        </p:nvPicPr>
        <p:blipFill>
          <a:blip r:embed="rId4"/>
          <a:srcRect/>
          <a:stretch>
            <a:fillRect/>
          </a:stretch>
        </p:blipFill>
        <p:spPr bwMode="auto">
          <a:xfrm>
            <a:off x="4857750" y="3755460"/>
            <a:ext cx="6267450" cy="3608388"/>
          </a:xfrm>
          <a:prstGeom prst="rect">
            <a:avLst/>
          </a:prstGeom>
          <a:noFill/>
          <a:ln w="9525">
            <a:noFill/>
            <a:miter lim="800000"/>
            <a:headEnd/>
            <a:tailEnd/>
          </a:ln>
        </p:spPr>
      </p:pic>
      <p:pic>
        <p:nvPicPr>
          <p:cNvPr id="58" name="Picture 3"/>
          <p:cNvPicPr>
            <a:picLocks noChangeAspect="1" noChangeArrowheads="1"/>
          </p:cNvPicPr>
          <p:nvPr/>
        </p:nvPicPr>
        <p:blipFill>
          <a:blip r:embed="rId4"/>
          <a:srcRect/>
          <a:stretch>
            <a:fillRect/>
          </a:stretch>
        </p:blipFill>
        <p:spPr bwMode="auto">
          <a:xfrm>
            <a:off x="4833938" y="3525273"/>
            <a:ext cx="6267450" cy="3608387"/>
          </a:xfrm>
          <a:prstGeom prst="rect">
            <a:avLst/>
          </a:prstGeom>
          <a:noFill/>
          <a:ln w="9525">
            <a:noFill/>
            <a:miter lim="800000"/>
            <a:headEnd/>
            <a:tailEnd/>
          </a:ln>
        </p:spPr>
      </p:pic>
      <p:pic>
        <p:nvPicPr>
          <p:cNvPr id="59" name="Picture 3"/>
          <p:cNvPicPr>
            <a:picLocks noChangeAspect="1" noChangeArrowheads="1"/>
          </p:cNvPicPr>
          <p:nvPr/>
        </p:nvPicPr>
        <p:blipFill>
          <a:blip r:embed="rId4"/>
          <a:srcRect/>
          <a:stretch>
            <a:fillRect/>
          </a:stretch>
        </p:blipFill>
        <p:spPr bwMode="auto">
          <a:xfrm>
            <a:off x="4822825" y="3239523"/>
            <a:ext cx="6267450" cy="3608387"/>
          </a:xfrm>
          <a:prstGeom prst="rect">
            <a:avLst/>
          </a:prstGeom>
          <a:noFill/>
          <a:ln w="9525">
            <a:noFill/>
            <a:miter lim="800000"/>
            <a:headEnd/>
            <a:tailEnd/>
          </a:ln>
        </p:spPr>
      </p:pic>
      <p:pic>
        <p:nvPicPr>
          <p:cNvPr id="60" name="Picture 3"/>
          <p:cNvPicPr>
            <a:picLocks noChangeAspect="1" noChangeArrowheads="1"/>
          </p:cNvPicPr>
          <p:nvPr/>
        </p:nvPicPr>
        <p:blipFill>
          <a:blip r:embed="rId4"/>
          <a:srcRect/>
          <a:stretch>
            <a:fillRect/>
          </a:stretch>
        </p:blipFill>
        <p:spPr bwMode="auto">
          <a:xfrm>
            <a:off x="4822825" y="2979173"/>
            <a:ext cx="6267450" cy="3608387"/>
          </a:xfrm>
          <a:prstGeom prst="rect">
            <a:avLst/>
          </a:prstGeom>
          <a:noFill/>
          <a:ln w="9525">
            <a:noFill/>
            <a:miter lim="800000"/>
            <a:headEnd/>
            <a:tailEnd/>
          </a:ln>
        </p:spPr>
      </p:pic>
      <p:pic>
        <p:nvPicPr>
          <p:cNvPr id="61" name="Picture 3"/>
          <p:cNvPicPr>
            <a:picLocks noChangeAspect="1" noChangeArrowheads="1"/>
          </p:cNvPicPr>
          <p:nvPr/>
        </p:nvPicPr>
        <p:blipFill>
          <a:blip r:embed="rId4"/>
          <a:srcRect/>
          <a:stretch>
            <a:fillRect/>
          </a:stretch>
        </p:blipFill>
        <p:spPr bwMode="auto">
          <a:xfrm>
            <a:off x="4822825" y="2669610"/>
            <a:ext cx="6267450" cy="3608388"/>
          </a:xfrm>
          <a:prstGeom prst="rect">
            <a:avLst/>
          </a:prstGeom>
          <a:noFill/>
          <a:ln w="9525">
            <a:noFill/>
            <a:miter lim="800000"/>
            <a:headEnd/>
            <a:tailEnd/>
          </a:ln>
        </p:spPr>
      </p:pic>
      <p:pic>
        <p:nvPicPr>
          <p:cNvPr id="62" name="Picture 3"/>
          <p:cNvPicPr>
            <a:picLocks noChangeAspect="1" noChangeArrowheads="1"/>
          </p:cNvPicPr>
          <p:nvPr/>
        </p:nvPicPr>
        <p:blipFill>
          <a:blip r:embed="rId4"/>
          <a:srcRect/>
          <a:stretch>
            <a:fillRect/>
          </a:stretch>
        </p:blipFill>
        <p:spPr bwMode="auto">
          <a:xfrm>
            <a:off x="4822825" y="2337823"/>
            <a:ext cx="6267450" cy="3608387"/>
          </a:xfrm>
          <a:prstGeom prst="rect">
            <a:avLst/>
          </a:prstGeom>
          <a:noFill/>
          <a:ln w="9525">
            <a:noFill/>
            <a:miter lim="800000"/>
            <a:headEnd/>
            <a:tailEnd/>
          </a:ln>
        </p:spPr>
      </p:pic>
      <p:pic>
        <p:nvPicPr>
          <p:cNvPr id="63" name="Picture 3"/>
          <p:cNvPicPr>
            <a:picLocks noChangeAspect="1" noChangeArrowheads="1"/>
          </p:cNvPicPr>
          <p:nvPr/>
        </p:nvPicPr>
        <p:blipFill>
          <a:blip r:embed="rId4"/>
          <a:srcRect/>
          <a:stretch>
            <a:fillRect/>
          </a:stretch>
        </p:blipFill>
        <p:spPr bwMode="auto">
          <a:xfrm>
            <a:off x="4822825" y="2052073"/>
            <a:ext cx="6267450" cy="3608387"/>
          </a:xfrm>
          <a:prstGeom prst="rect">
            <a:avLst/>
          </a:prstGeom>
          <a:noFill/>
          <a:ln w="9525">
            <a:noFill/>
            <a:miter lim="800000"/>
            <a:headEnd/>
            <a:tailEnd/>
          </a:ln>
        </p:spPr>
      </p:pic>
      <p:pic>
        <p:nvPicPr>
          <p:cNvPr id="64" name="Picture 3"/>
          <p:cNvPicPr>
            <a:picLocks noChangeAspect="1" noChangeArrowheads="1"/>
          </p:cNvPicPr>
          <p:nvPr/>
        </p:nvPicPr>
        <p:blipFill>
          <a:blip r:embed="rId4"/>
          <a:srcRect/>
          <a:stretch>
            <a:fillRect/>
          </a:stretch>
        </p:blipFill>
        <p:spPr bwMode="auto">
          <a:xfrm>
            <a:off x="4822825" y="1744098"/>
            <a:ext cx="6267450" cy="3608387"/>
          </a:xfrm>
          <a:prstGeom prst="rect">
            <a:avLst/>
          </a:prstGeom>
          <a:noFill/>
          <a:ln w="9525">
            <a:noFill/>
            <a:miter lim="800000"/>
            <a:headEnd/>
            <a:tailEnd/>
          </a:ln>
        </p:spPr>
      </p:pic>
      <p:pic>
        <p:nvPicPr>
          <p:cNvPr id="65" name="Picture 3"/>
          <p:cNvPicPr>
            <a:picLocks noChangeAspect="1" noChangeArrowheads="1"/>
          </p:cNvPicPr>
          <p:nvPr/>
        </p:nvPicPr>
        <p:blipFill>
          <a:blip r:embed="rId4"/>
          <a:srcRect/>
          <a:stretch>
            <a:fillRect/>
          </a:stretch>
        </p:blipFill>
        <p:spPr bwMode="auto">
          <a:xfrm>
            <a:off x="4822825" y="1399610"/>
            <a:ext cx="6267450" cy="3608388"/>
          </a:xfrm>
          <a:prstGeom prst="rect">
            <a:avLst/>
          </a:prstGeom>
          <a:noFill/>
          <a:ln w="9525">
            <a:noFill/>
            <a:miter lim="800000"/>
            <a:headEnd/>
            <a:tailEnd/>
          </a:ln>
        </p:spPr>
      </p:pic>
      <p:pic>
        <p:nvPicPr>
          <p:cNvPr id="66" name="Picture 3"/>
          <p:cNvPicPr>
            <a:picLocks noChangeAspect="1" noChangeArrowheads="1"/>
          </p:cNvPicPr>
          <p:nvPr/>
        </p:nvPicPr>
        <p:blipFill>
          <a:blip r:embed="rId4"/>
          <a:srcRect/>
          <a:stretch>
            <a:fillRect/>
          </a:stretch>
        </p:blipFill>
        <p:spPr bwMode="auto">
          <a:xfrm>
            <a:off x="4822825" y="1090048"/>
            <a:ext cx="6267450" cy="3608387"/>
          </a:xfrm>
          <a:prstGeom prst="rect">
            <a:avLst/>
          </a:prstGeom>
          <a:noFill/>
          <a:ln w="9525">
            <a:noFill/>
            <a:miter lim="800000"/>
            <a:headEnd/>
            <a:tailEnd/>
          </a:ln>
        </p:spPr>
      </p:pic>
      <p:pic>
        <p:nvPicPr>
          <p:cNvPr id="67" name="Picture 3"/>
          <p:cNvPicPr>
            <a:picLocks noChangeAspect="1" noChangeArrowheads="1"/>
          </p:cNvPicPr>
          <p:nvPr/>
        </p:nvPicPr>
        <p:blipFill>
          <a:blip r:embed="rId4"/>
          <a:srcRect/>
          <a:stretch>
            <a:fillRect/>
          </a:stretch>
        </p:blipFill>
        <p:spPr bwMode="auto">
          <a:xfrm>
            <a:off x="-8448897" y="3525273"/>
            <a:ext cx="6267450" cy="3608387"/>
          </a:xfrm>
          <a:prstGeom prst="rect">
            <a:avLst/>
          </a:prstGeom>
          <a:noFill/>
          <a:ln w="9525">
            <a:noFill/>
            <a:miter lim="800000"/>
            <a:headEnd/>
            <a:tailEnd/>
          </a:ln>
        </p:spPr>
      </p:pic>
      <p:sp>
        <p:nvSpPr>
          <p:cNvPr id="25" name="Title 1"/>
          <p:cNvSpPr txBox="1">
            <a:spLocks/>
          </p:cNvSpPr>
          <p:nvPr/>
        </p:nvSpPr>
        <p:spPr bwMode="auto">
          <a:xfrm>
            <a:off x="6546526" y="117986"/>
            <a:ext cx="2002929" cy="685801"/>
          </a:xfrm>
          <a:prstGeom prst="rect">
            <a:avLst/>
          </a:prstGeom>
          <a:noFill/>
          <a:ln w="9525">
            <a:noFill/>
            <a:miter lim="800000"/>
            <a:headEnd/>
            <a:tailEnd/>
          </a:ln>
        </p:spPr>
        <p:txBody>
          <a:bodyPr wrap="none" lIns="0" rIns="0" anchor="ctr"/>
          <a:lstStyle/>
          <a:p>
            <a:r>
              <a:rPr lang="en-US" sz="2400" b="1" dirty="0" smtClean="0">
                <a:solidFill>
                  <a:srgbClr val="0070C0"/>
                </a:solidFill>
                <a:latin typeface="Calibri"/>
                <a:cs typeface="Calibri"/>
              </a:rPr>
              <a:t>and holdings</a:t>
            </a:r>
            <a:endParaRPr lang="en-US" sz="2400" b="1" dirty="0">
              <a:solidFill>
                <a:srgbClr val="0070C0"/>
              </a:solidFill>
              <a:latin typeface="Calibri"/>
              <a:cs typeface="Calibri"/>
            </a:endParaRPr>
          </a:p>
        </p:txBody>
      </p:sp>
      <p:sp>
        <p:nvSpPr>
          <p:cNvPr id="26" name="Title 1"/>
          <p:cNvSpPr txBox="1">
            <a:spLocks/>
          </p:cNvSpPr>
          <p:nvPr/>
        </p:nvSpPr>
        <p:spPr bwMode="auto">
          <a:xfrm>
            <a:off x="5288429" y="117986"/>
            <a:ext cx="1516062" cy="685801"/>
          </a:xfrm>
          <a:prstGeom prst="rect">
            <a:avLst/>
          </a:prstGeom>
          <a:noFill/>
          <a:ln w="9525">
            <a:noFill/>
            <a:miter lim="800000"/>
            <a:headEnd/>
            <a:tailEnd/>
          </a:ln>
        </p:spPr>
        <p:txBody>
          <a:bodyPr wrap="none" lIns="0" rIns="0" anchor="ctr"/>
          <a:lstStyle/>
          <a:p>
            <a:r>
              <a:rPr lang="en-US" sz="2400" b="1" dirty="0">
                <a:solidFill>
                  <a:srgbClr val="0070C0"/>
                </a:solidFill>
                <a:latin typeface="Calibri"/>
                <a:cs typeface="Calibri"/>
              </a:rPr>
              <a:t>deletes…</a:t>
            </a:r>
          </a:p>
        </p:txBody>
      </p:sp>
      <p:sp>
        <p:nvSpPr>
          <p:cNvPr id="36" name="Title 1"/>
          <p:cNvSpPr txBox="1">
            <a:spLocks/>
          </p:cNvSpPr>
          <p:nvPr/>
        </p:nvSpPr>
        <p:spPr bwMode="auto">
          <a:xfrm>
            <a:off x="279651" y="135117"/>
            <a:ext cx="8534400" cy="609600"/>
          </a:xfrm>
          <a:prstGeom prst="rect">
            <a:avLst/>
          </a:prstGeom>
          <a:noFill/>
          <a:ln w="9525">
            <a:noFill/>
            <a:miter lim="800000"/>
            <a:headEnd/>
            <a:tailEnd/>
          </a:ln>
        </p:spPr>
        <p:txBody>
          <a:bodyPr wrap="none" lIns="0" rIns="0" anchor="ctr"/>
          <a:lstStyle/>
          <a:p>
            <a:r>
              <a:rPr lang="en-US" sz="2800" b="1" dirty="0" smtClean="0">
                <a:solidFill>
                  <a:srgbClr val="0070C0"/>
                </a:solidFill>
                <a:latin typeface="Calibri"/>
                <a:cs typeface="Calibri"/>
              </a:rPr>
              <a:t>WorldShare Metadata Collection Manager</a:t>
            </a:r>
            <a:endParaRPr lang="en-US" sz="2800" b="1" dirty="0">
              <a:solidFill>
                <a:srgbClr val="0070C0"/>
              </a:solidFill>
              <a:latin typeface="Calibri"/>
              <a:cs typeface="Calibri"/>
            </a:endParaRPr>
          </a:p>
        </p:txBody>
      </p:sp>
      <p:sp>
        <p:nvSpPr>
          <p:cNvPr id="35" name="TextBox 34"/>
          <p:cNvSpPr txBox="1"/>
          <p:nvPr/>
        </p:nvSpPr>
        <p:spPr>
          <a:xfrm>
            <a:off x="1112949" y="4268808"/>
            <a:ext cx="2529860" cy="338554"/>
          </a:xfrm>
          <a:prstGeom prst="rect">
            <a:avLst/>
          </a:prstGeom>
          <a:noFill/>
          <a:scene3d>
            <a:camera prst="isometricTopUp"/>
            <a:lightRig rig="threePt" dir="t"/>
          </a:scene3d>
        </p:spPr>
        <p:txBody>
          <a:bodyPr wrap="none">
            <a:spAutoFit/>
          </a:bodyPr>
          <a:lstStyle/>
          <a:p>
            <a:pPr>
              <a:defRPr/>
            </a:pPr>
            <a:r>
              <a:rPr lang="en-US" sz="1600" b="1" dirty="0">
                <a:solidFill>
                  <a:srgbClr val="FF0000"/>
                </a:solidFill>
                <a:latin typeface="Courier New" pitchFamily="49" charset="0"/>
                <a:cs typeface="Courier New" pitchFamily="49" charset="0"/>
              </a:rPr>
              <a:t>Additional metadata</a:t>
            </a:r>
          </a:p>
        </p:txBody>
      </p:sp>
      <p:sp>
        <p:nvSpPr>
          <p:cNvPr id="37" name="Title 1"/>
          <p:cNvSpPr txBox="1">
            <a:spLocks/>
          </p:cNvSpPr>
          <p:nvPr/>
        </p:nvSpPr>
        <p:spPr>
          <a:xfrm>
            <a:off x="255300" y="156086"/>
            <a:ext cx="2163763" cy="609600"/>
          </a:xfrm>
          <a:prstGeom prst="rect">
            <a:avLst/>
          </a:prstGeom>
        </p:spPr>
        <p:txBody>
          <a:bodyPr vert="horz" wrap="none" lIns="0" tIns="45720" rIns="0" bIns="45720" rtlCol="0" anchor="ctr">
            <a:noAutofit/>
          </a:bodyPr>
          <a:lstStyle/>
          <a:p>
            <a:pPr>
              <a:spcBef>
                <a:spcPct val="0"/>
              </a:spcBef>
              <a:defRPr/>
            </a:pPr>
            <a:r>
              <a:rPr lang="en-US" sz="2400" b="1" dirty="0" smtClean="0">
                <a:solidFill>
                  <a:srgbClr val="0070C0"/>
                </a:solidFill>
                <a:latin typeface="Calibri"/>
                <a:cs typeface="Calibri"/>
              </a:rPr>
              <a:t>Registration…</a:t>
            </a:r>
          </a:p>
        </p:txBody>
      </p:sp>
      <p:grpSp>
        <p:nvGrpSpPr>
          <p:cNvPr id="4" name="Group 46"/>
          <p:cNvGrpSpPr/>
          <p:nvPr/>
        </p:nvGrpSpPr>
        <p:grpSpPr>
          <a:xfrm>
            <a:off x="450276" y="1578215"/>
            <a:ext cx="1377300" cy="1422343"/>
            <a:chOff x="1255672" y="1174285"/>
            <a:chExt cx="1377300" cy="1422343"/>
          </a:xfrm>
        </p:grpSpPr>
        <p:pic>
          <p:nvPicPr>
            <p:cNvPr id="41" name="Picture 40" descr="WCatLogo_H_300.jpg"/>
            <p:cNvPicPr>
              <a:picLocks noChangeAspect="1"/>
            </p:cNvPicPr>
            <p:nvPr/>
          </p:nvPicPr>
          <p:blipFill>
            <a:blip r:embed="rId5">
              <a:clrChange>
                <a:clrFrom>
                  <a:srgbClr val="FFFFFE"/>
                </a:clrFrom>
                <a:clrTo>
                  <a:srgbClr val="FFFFFE">
                    <a:alpha val="0"/>
                  </a:srgbClr>
                </a:clrTo>
              </a:clrChange>
            </a:blip>
            <a:srcRect r="67198"/>
            <a:stretch>
              <a:fillRect/>
            </a:stretch>
          </p:blipFill>
          <p:spPr bwMode="auto">
            <a:xfrm>
              <a:off x="1505586" y="1174285"/>
              <a:ext cx="935223" cy="840634"/>
            </a:xfrm>
            <a:prstGeom prst="rect">
              <a:avLst/>
            </a:prstGeom>
            <a:noFill/>
            <a:ln w="9525">
              <a:noFill/>
              <a:miter lim="800000"/>
              <a:headEnd/>
              <a:tailEnd/>
            </a:ln>
          </p:spPr>
        </p:pic>
        <p:sp>
          <p:nvSpPr>
            <p:cNvPr id="42" name="TextBox 41"/>
            <p:cNvSpPr txBox="1"/>
            <p:nvPr/>
          </p:nvSpPr>
          <p:spPr>
            <a:xfrm>
              <a:off x="1255672" y="2033397"/>
              <a:ext cx="1377300" cy="563231"/>
            </a:xfrm>
            <a:prstGeom prst="rect">
              <a:avLst/>
            </a:prstGeom>
            <a:noFill/>
          </p:spPr>
          <p:txBody>
            <a:bodyPr wrap="none" rtlCol="0">
              <a:spAutoFit/>
            </a:bodyPr>
            <a:lstStyle/>
            <a:p>
              <a:pPr algn="ctr">
                <a:lnSpc>
                  <a:spcPct val="85000"/>
                </a:lnSpc>
              </a:pPr>
              <a:r>
                <a:rPr lang="en-US" b="1" dirty="0" smtClean="0">
                  <a:solidFill>
                    <a:srgbClr val="FF7600">
                      <a:lumMod val="75000"/>
                    </a:srgbClr>
                  </a:solidFill>
                </a:rPr>
                <a:t>knowledge</a:t>
              </a:r>
              <a:br>
                <a:rPr lang="en-US" b="1" dirty="0" smtClean="0">
                  <a:solidFill>
                    <a:srgbClr val="FF7600">
                      <a:lumMod val="75000"/>
                    </a:srgbClr>
                  </a:solidFill>
                </a:rPr>
              </a:br>
              <a:r>
                <a:rPr lang="en-US" b="1" dirty="0" smtClean="0">
                  <a:solidFill>
                    <a:srgbClr val="FF7600">
                      <a:lumMod val="75000"/>
                    </a:srgbClr>
                  </a:solidFill>
                </a:rPr>
                <a:t>base</a:t>
              </a:r>
              <a:endParaRPr lang="en-US" b="1" dirty="0">
                <a:solidFill>
                  <a:srgbClr val="FF7600">
                    <a:lumMod val="75000"/>
                  </a:srgbClr>
                </a:solidFill>
              </a:endParaRPr>
            </a:p>
          </p:txBody>
        </p:sp>
      </p:grpSp>
      <p:grpSp>
        <p:nvGrpSpPr>
          <p:cNvPr id="5" name="Group 45"/>
          <p:cNvGrpSpPr/>
          <p:nvPr/>
        </p:nvGrpSpPr>
        <p:grpSpPr>
          <a:xfrm>
            <a:off x="3596835" y="2103568"/>
            <a:ext cx="1146469" cy="1184914"/>
            <a:chOff x="3100348" y="1165401"/>
            <a:chExt cx="1146469" cy="1184914"/>
          </a:xfrm>
        </p:grpSpPr>
        <p:pic>
          <p:nvPicPr>
            <p:cNvPr id="44" name="Picture 43" descr="WCatLogo_H_300.jpg"/>
            <p:cNvPicPr>
              <a:picLocks noChangeAspect="1"/>
            </p:cNvPicPr>
            <p:nvPr/>
          </p:nvPicPr>
          <p:blipFill>
            <a:blip r:embed="rId5">
              <a:clrChange>
                <a:clrFrom>
                  <a:srgbClr val="FFFFFE"/>
                </a:clrFrom>
                <a:clrTo>
                  <a:srgbClr val="FFFFFE">
                    <a:alpha val="0"/>
                  </a:srgbClr>
                </a:clrTo>
              </a:clrChange>
            </a:blip>
            <a:srcRect r="67198"/>
            <a:stretch>
              <a:fillRect/>
            </a:stretch>
          </p:blipFill>
          <p:spPr bwMode="auto">
            <a:xfrm>
              <a:off x="3234846" y="1165401"/>
              <a:ext cx="935223" cy="840634"/>
            </a:xfrm>
            <a:prstGeom prst="rect">
              <a:avLst/>
            </a:prstGeom>
            <a:noFill/>
            <a:ln w="9525">
              <a:noFill/>
              <a:miter lim="800000"/>
              <a:headEnd/>
              <a:tailEnd/>
            </a:ln>
          </p:spPr>
        </p:pic>
        <p:sp>
          <p:nvSpPr>
            <p:cNvPr id="45" name="TextBox 44"/>
            <p:cNvSpPr txBox="1"/>
            <p:nvPr/>
          </p:nvSpPr>
          <p:spPr>
            <a:xfrm>
              <a:off x="3100348" y="2022533"/>
              <a:ext cx="1146469" cy="327782"/>
            </a:xfrm>
            <a:prstGeom prst="rect">
              <a:avLst/>
            </a:prstGeom>
            <a:noFill/>
          </p:spPr>
          <p:txBody>
            <a:bodyPr wrap="none" rtlCol="0">
              <a:spAutoFit/>
            </a:bodyPr>
            <a:lstStyle/>
            <a:p>
              <a:pPr algn="ctr">
                <a:lnSpc>
                  <a:spcPct val="85000"/>
                </a:lnSpc>
              </a:pPr>
              <a:r>
                <a:rPr lang="en-US" b="1" dirty="0" smtClean="0">
                  <a:solidFill>
                    <a:srgbClr val="419A3C">
                      <a:lumMod val="75000"/>
                    </a:srgbClr>
                  </a:solidFill>
                </a:rPr>
                <a:t>holdings</a:t>
              </a:r>
              <a:endParaRPr lang="en-US" b="1" dirty="0">
                <a:solidFill>
                  <a:srgbClr val="419A3C">
                    <a:lumMod val="75000"/>
                  </a:srgbClr>
                </a:solidFill>
              </a:endParaRPr>
            </a:p>
          </p:txBody>
        </p:sp>
      </p:grpSp>
      <p:sp>
        <p:nvSpPr>
          <p:cNvPr id="40" name="Title 1"/>
          <p:cNvSpPr txBox="1">
            <a:spLocks/>
          </p:cNvSpPr>
          <p:nvPr/>
        </p:nvSpPr>
        <p:spPr bwMode="auto">
          <a:xfrm>
            <a:off x="2104023" y="117986"/>
            <a:ext cx="1492250" cy="685800"/>
          </a:xfrm>
          <a:prstGeom prst="rect">
            <a:avLst/>
          </a:prstGeom>
          <a:noFill/>
          <a:ln w="9525">
            <a:noFill/>
            <a:miter lim="800000"/>
            <a:headEnd/>
            <a:tailEnd/>
          </a:ln>
        </p:spPr>
        <p:txBody>
          <a:bodyPr wrap="none" lIns="0" rIns="0" anchor="ctr"/>
          <a:lstStyle/>
          <a:p>
            <a:r>
              <a:rPr lang="en-US" sz="2400" b="1" dirty="0" smtClean="0">
                <a:solidFill>
                  <a:srgbClr val="0070C0"/>
                </a:solidFill>
                <a:latin typeface="Calibri"/>
                <a:cs typeface="Calibri"/>
              </a:rPr>
              <a:t>new records…</a:t>
            </a:r>
            <a:endParaRPr lang="en-US" sz="2400" b="1" dirty="0">
              <a:solidFill>
                <a:srgbClr val="0070C0"/>
              </a:solidFill>
              <a:latin typeface="Calibri"/>
              <a:cs typeface="Calibri"/>
            </a:endParaRPr>
          </a:p>
        </p:txBody>
      </p:sp>
    </p:spTree>
    <p:extLst>
      <p:ext uri="{BB962C8B-B14F-4D97-AF65-F5344CB8AC3E}">
        <p14:creationId xmlns:p14="http://schemas.microsoft.com/office/powerpoint/2010/main" val="22051652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2" presetClass="entr" presetSubtype="2"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additive="base">
                                        <p:cTn id="21" dur="500" fill="hold"/>
                                        <p:tgtEl>
                                          <p:spTgt spid="1027"/>
                                        </p:tgtEl>
                                        <p:attrNameLst>
                                          <p:attrName>ppt_x</p:attrName>
                                        </p:attrNameLst>
                                      </p:cBhvr>
                                      <p:tavLst>
                                        <p:tav tm="0">
                                          <p:val>
                                            <p:strVal val="1+#ppt_w/2"/>
                                          </p:val>
                                        </p:tav>
                                        <p:tav tm="100000">
                                          <p:val>
                                            <p:strVal val="#ppt_x"/>
                                          </p:val>
                                        </p:tav>
                                      </p:tavLst>
                                    </p:anim>
                                    <p:anim calcmode="lin" valueType="num">
                                      <p:cBhvr additive="base">
                                        <p:cTn id="22" dur="500" fill="hold"/>
                                        <p:tgtEl>
                                          <p:spTgt spid="1027"/>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 presetClass="entr" presetSubtype="2"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additive="base">
                                        <p:cTn id="26" dur="500" fill="hold"/>
                                        <p:tgtEl>
                                          <p:spTgt spid="58"/>
                                        </p:tgtEl>
                                        <p:attrNameLst>
                                          <p:attrName>ppt_x</p:attrName>
                                        </p:attrNameLst>
                                      </p:cBhvr>
                                      <p:tavLst>
                                        <p:tav tm="0">
                                          <p:val>
                                            <p:strVal val="1+#ppt_w/2"/>
                                          </p:val>
                                        </p:tav>
                                        <p:tav tm="100000">
                                          <p:val>
                                            <p:strVal val="#ppt_x"/>
                                          </p:val>
                                        </p:tav>
                                      </p:tavLst>
                                    </p:anim>
                                    <p:anim calcmode="lin" valueType="num">
                                      <p:cBhvr additive="base">
                                        <p:cTn id="27" dur="500" fill="hold"/>
                                        <p:tgtEl>
                                          <p:spTgt spid="58"/>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 presetClass="entr" presetSubtype="2"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additive="base">
                                        <p:cTn id="31" dur="500" fill="hold"/>
                                        <p:tgtEl>
                                          <p:spTgt spid="59"/>
                                        </p:tgtEl>
                                        <p:attrNameLst>
                                          <p:attrName>ppt_x</p:attrName>
                                        </p:attrNameLst>
                                      </p:cBhvr>
                                      <p:tavLst>
                                        <p:tav tm="0">
                                          <p:val>
                                            <p:strVal val="1+#ppt_w/2"/>
                                          </p:val>
                                        </p:tav>
                                        <p:tav tm="100000">
                                          <p:val>
                                            <p:strVal val="#ppt_x"/>
                                          </p:val>
                                        </p:tav>
                                      </p:tavLst>
                                    </p:anim>
                                    <p:anim calcmode="lin" valueType="num">
                                      <p:cBhvr additive="base">
                                        <p:cTn id="32" dur="500" fill="hold"/>
                                        <p:tgtEl>
                                          <p:spTgt spid="59"/>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2"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500" fill="hold"/>
                                        <p:tgtEl>
                                          <p:spTgt spid="60"/>
                                        </p:tgtEl>
                                        <p:attrNameLst>
                                          <p:attrName>ppt_x</p:attrName>
                                        </p:attrNameLst>
                                      </p:cBhvr>
                                      <p:tavLst>
                                        <p:tav tm="0">
                                          <p:val>
                                            <p:strVal val="1+#ppt_w/2"/>
                                          </p:val>
                                        </p:tav>
                                        <p:tav tm="100000">
                                          <p:val>
                                            <p:strVal val="#ppt_x"/>
                                          </p:val>
                                        </p:tav>
                                      </p:tavLst>
                                    </p:anim>
                                    <p:anim calcmode="lin" valueType="num">
                                      <p:cBhvr additive="base">
                                        <p:cTn id="37" dur="500" fill="hold"/>
                                        <p:tgtEl>
                                          <p:spTgt spid="60"/>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 presetClass="entr" presetSubtype="2"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1+#ppt_w/2"/>
                                          </p:val>
                                        </p:tav>
                                        <p:tav tm="100000">
                                          <p:val>
                                            <p:strVal val="#ppt_x"/>
                                          </p:val>
                                        </p:tav>
                                      </p:tavLst>
                                    </p:anim>
                                    <p:anim calcmode="lin" valueType="num">
                                      <p:cBhvr additive="base">
                                        <p:cTn id="42" dur="500" fill="hold"/>
                                        <p:tgtEl>
                                          <p:spTgt spid="61"/>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 presetClass="entr" presetSubtype="2" fill="hold" nodeType="afterEffect">
                                  <p:stCondLst>
                                    <p:cond delay="0"/>
                                  </p:stCondLst>
                                  <p:childTnLst>
                                    <p:set>
                                      <p:cBhvr>
                                        <p:cTn id="45" dur="1" fill="hold">
                                          <p:stCondLst>
                                            <p:cond delay="0"/>
                                          </p:stCondLst>
                                        </p:cTn>
                                        <p:tgtEl>
                                          <p:spTgt spid="62"/>
                                        </p:tgtEl>
                                        <p:attrNameLst>
                                          <p:attrName>style.visibility</p:attrName>
                                        </p:attrNameLst>
                                      </p:cBhvr>
                                      <p:to>
                                        <p:strVal val="visible"/>
                                      </p:to>
                                    </p:set>
                                    <p:anim calcmode="lin" valueType="num">
                                      <p:cBhvr additive="base">
                                        <p:cTn id="46" dur="500" fill="hold"/>
                                        <p:tgtEl>
                                          <p:spTgt spid="62"/>
                                        </p:tgtEl>
                                        <p:attrNameLst>
                                          <p:attrName>ppt_x</p:attrName>
                                        </p:attrNameLst>
                                      </p:cBhvr>
                                      <p:tavLst>
                                        <p:tav tm="0">
                                          <p:val>
                                            <p:strVal val="1+#ppt_w/2"/>
                                          </p:val>
                                        </p:tav>
                                        <p:tav tm="100000">
                                          <p:val>
                                            <p:strVal val="#ppt_x"/>
                                          </p:val>
                                        </p:tav>
                                      </p:tavLst>
                                    </p:anim>
                                    <p:anim calcmode="lin" valueType="num">
                                      <p:cBhvr additive="base">
                                        <p:cTn id="47" dur="500" fill="hold"/>
                                        <p:tgtEl>
                                          <p:spTgt spid="62"/>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 presetClass="entr" presetSubtype="2" fill="hold" nodeType="after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500" fill="hold"/>
                                        <p:tgtEl>
                                          <p:spTgt spid="63"/>
                                        </p:tgtEl>
                                        <p:attrNameLst>
                                          <p:attrName>ppt_x</p:attrName>
                                        </p:attrNameLst>
                                      </p:cBhvr>
                                      <p:tavLst>
                                        <p:tav tm="0">
                                          <p:val>
                                            <p:strVal val="1+#ppt_w/2"/>
                                          </p:val>
                                        </p:tav>
                                        <p:tav tm="100000">
                                          <p:val>
                                            <p:strVal val="#ppt_x"/>
                                          </p:val>
                                        </p:tav>
                                      </p:tavLst>
                                    </p:anim>
                                    <p:anim calcmode="lin" valueType="num">
                                      <p:cBhvr additive="base">
                                        <p:cTn id="52" dur="500" fill="hold"/>
                                        <p:tgtEl>
                                          <p:spTgt spid="63"/>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2" fill="hold" nodeType="afterEffect">
                                  <p:stCondLst>
                                    <p:cond delay="0"/>
                                  </p:stCondLst>
                                  <p:childTnLst>
                                    <p:set>
                                      <p:cBhvr>
                                        <p:cTn id="55" dur="1" fill="hold">
                                          <p:stCondLst>
                                            <p:cond delay="0"/>
                                          </p:stCondLst>
                                        </p:cTn>
                                        <p:tgtEl>
                                          <p:spTgt spid="64"/>
                                        </p:tgtEl>
                                        <p:attrNameLst>
                                          <p:attrName>style.visibility</p:attrName>
                                        </p:attrNameLst>
                                      </p:cBhvr>
                                      <p:to>
                                        <p:strVal val="visible"/>
                                      </p:to>
                                    </p:set>
                                    <p:anim calcmode="lin" valueType="num">
                                      <p:cBhvr additive="base">
                                        <p:cTn id="56" dur="500" fill="hold"/>
                                        <p:tgtEl>
                                          <p:spTgt spid="64"/>
                                        </p:tgtEl>
                                        <p:attrNameLst>
                                          <p:attrName>ppt_x</p:attrName>
                                        </p:attrNameLst>
                                      </p:cBhvr>
                                      <p:tavLst>
                                        <p:tav tm="0">
                                          <p:val>
                                            <p:strVal val="1+#ppt_w/2"/>
                                          </p:val>
                                        </p:tav>
                                        <p:tav tm="100000">
                                          <p:val>
                                            <p:strVal val="#ppt_x"/>
                                          </p:val>
                                        </p:tav>
                                      </p:tavLst>
                                    </p:anim>
                                    <p:anim calcmode="lin" valueType="num">
                                      <p:cBhvr additive="base">
                                        <p:cTn id="57" dur="500" fill="hold"/>
                                        <p:tgtEl>
                                          <p:spTgt spid="64"/>
                                        </p:tgtEl>
                                        <p:attrNameLst>
                                          <p:attrName>ppt_y</p:attrName>
                                        </p:attrNameLst>
                                      </p:cBhvr>
                                      <p:tavLst>
                                        <p:tav tm="0">
                                          <p:val>
                                            <p:strVal val="#ppt_y"/>
                                          </p:val>
                                        </p:tav>
                                        <p:tav tm="100000">
                                          <p:val>
                                            <p:strVal val="#ppt_y"/>
                                          </p:val>
                                        </p:tav>
                                      </p:tavLst>
                                    </p:anim>
                                  </p:childTnLst>
                                </p:cTn>
                              </p:par>
                            </p:childTnLst>
                          </p:cTn>
                        </p:par>
                        <p:par>
                          <p:cTn id="58" fill="hold">
                            <p:stCondLst>
                              <p:cond delay="4000"/>
                            </p:stCondLst>
                            <p:childTnLst>
                              <p:par>
                                <p:cTn id="59" presetID="2" presetClass="entr" presetSubtype="2"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500" fill="hold"/>
                                        <p:tgtEl>
                                          <p:spTgt spid="65"/>
                                        </p:tgtEl>
                                        <p:attrNameLst>
                                          <p:attrName>ppt_x</p:attrName>
                                        </p:attrNameLst>
                                      </p:cBhvr>
                                      <p:tavLst>
                                        <p:tav tm="0">
                                          <p:val>
                                            <p:strVal val="1+#ppt_w/2"/>
                                          </p:val>
                                        </p:tav>
                                        <p:tav tm="100000">
                                          <p:val>
                                            <p:strVal val="#ppt_x"/>
                                          </p:val>
                                        </p:tav>
                                      </p:tavLst>
                                    </p:anim>
                                    <p:anim calcmode="lin" valueType="num">
                                      <p:cBhvr additive="base">
                                        <p:cTn id="62" dur="500" fill="hold"/>
                                        <p:tgtEl>
                                          <p:spTgt spid="65"/>
                                        </p:tgtEl>
                                        <p:attrNameLst>
                                          <p:attrName>ppt_y</p:attrName>
                                        </p:attrNameLst>
                                      </p:cBhvr>
                                      <p:tavLst>
                                        <p:tav tm="0">
                                          <p:val>
                                            <p:strVal val="#ppt_y"/>
                                          </p:val>
                                        </p:tav>
                                        <p:tav tm="100000">
                                          <p:val>
                                            <p:strVal val="#ppt_y"/>
                                          </p:val>
                                        </p:tav>
                                      </p:tavLst>
                                    </p:anim>
                                  </p:childTnLst>
                                </p:cTn>
                              </p:par>
                            </p:childTnLst>
                          </p:cTn>
                        </p:par>
                        <p:par>
                          <p:cTn id="63" fill="hold">
                            <p:stCondLst>
                              <p:cond delay="4500"/>
                            </p:stCondLst>
                            <p:childTnLst>
                              <p:par>
                                <p:cTn id="64" presetID="2" presetClass="entr" presetSubtype="2"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500" fill="hold"/>
                                        <p:tgtEl>
                                          <p:spTgt spid="66"/>
                                        </p:tgtEl>
                                        <p:attrNameLst>
                                          <p:attrName>ppt_x</p:attrName>
                                        </p:attrNameLst>
                                      </p:cBhvr>
                                      <p:tavLst>
                                        <p:tav tm="0">
                                          <p:val>
                                            <p:strVal val="1+#ppt_w/2"/>
                                          </p:val>
                                        </p:tav>
                                        <p:tav tm="100000">
                                          <p:val>
                                            <p:strVal val="#ppt_x"/>
                                          </p:val>
                                        </p:tav>
                                      </p:tavLst>
                                    </p:anim>
                                    <p:anim calcmode="lin" valueType="num">
                                      <p:cBhvr additive="base">
                                        <p:cTn id="67"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500"/>
                                        <p:tgtEl>
                                          <p:spTgt spid="2"/>
                                        </p:tgtEl>
                                      </p:cBhvr>
                                    </p:animEffect>
                                  </p:childTnLst>
                                </p:cTn>
                              </p:par>
                            </p:childTnLst>
                          </p:cTn>
                        </p:par>
                        <p:par>
                          <p:cTn id="77" fill="hold">
                            <p:stCondLst>
                              <p:cond delay="1000"/>
                            </p:stCondLst>
                            <p:childTnLst>
                              <p:par>
                                <p:cTn id="78" presetID="10" presetClass="entr" presetSubtype="0"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childTnLst>
                          </p:cTn>
                        </p:par>
                        <p:par>
                          <p:cTn id="81" fill="hold">
                            <p:stCondLst>
                              <p:cond delay="1500"/>
                            </p:stCondLst>
                            <p:childTnLst>
                              <p:par>
                                <p:cTn id="82" presetID="10" presetClass="entr" presetSubtype="0" fill="hold" nodeType="after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fade">
                                      <p:cBhvr>
                                        <p:cTn id="84" dur="500"/>
                                        <p:tgtEl>
                                          <p:spTgt spid="5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par>
                                <p:cTn id="90" presetID="2" presetClass="exit" presetSubtype="2" fill="hold" nodeType="withEffect">
                                  <p:stCondLst>
                                    <p:cond delay="0"/>
                                  </p:stCondLst>
                                  <p:childTnLst>
                                    <p:anim calcmode="lin" valueType="num">
                                      <p:cBhvr additive="base">
                                        <p:cTn id="91" dur="1000"/>
                                        <p:tgtEl>
                                          <p:spTgt spid="66"/>
                                        </p:tgtEl>
                                        <p:attrNameLst>
                                          <p:attrName>ppt_x</p:attrName>
                                        </p:attrNameLst>
                                      </p:cBhvr>
                                      <p:tavLst>
                                        <p:tav tm="0">
                                          <p:val>
                                            <p:strVal val="ppt_x"/>
                                          </p:val>
                                        </p:tav>
                                        <p:tav tm="100000">
                                          <p:val>
                                            <p:strVal val="1+ppt_w/2"/>
                                          </p:val>
                                        </p:tav>
                                      </p:tavLst>
                                    </p:anim>
                                    <p:anim calcmode="lin" valueType="num">
                                      <p:cBhvr additive="base">
                                        <p:cTn id="92" dur="1000"/>
                                        <p:tgtEl>
                                          <p:spTgt spid="66"/>
                                        </p:tgtEl>
                                        <p:attrNameLst>
                                          <p:attrName>ppt_y</p:attrName>
                                        </p:attrNameLst>
                                      </p:cBhvr>
                                      <p:tavLst>
                                        <p:tav tm="0">
                                          <p:val>
                                            <p:strVal val="ppt_y"/>
                                          </p:val>
                                        </p:tav>
                                        <p:tav tm="100000">
                                          <p:val>
                                            <p:strVal val="ppt_y"/>
                                          </p:val>
                                        </p:tav>
                                      </p:tavLst>
                                    </p:anim>
                                    <p:set>
                                      <p:cBhvr>
                                        <p:cTn id="93" dur="1" fill="hold">
                                          <p:stCondLst>
                                            <p:cond delay="999"/>
                                          </p:stCondLst>
                                        </p:cTn>
                                        <p:tgtEl>
                                          <p:spTgt spid="66"/>
                                        </p:tgtEl>
                                        <p:attrNameLst>
                                          <p:attrName>style.visibility</p:attrName>
                                        </p:attrNameLst>
                                      </p:cBhvr>
                                      <p:to>
                                        <p:strVal val="hidden"/>
                                      </p:to>
                                    </p:set>
                                  </p:childTnLst>
                                </p:cTn>
                              </p:par>
                            </p:childTnLst>
                          </p:cTn>
                        </p:par>
                        <p:par>
                          <p:cTn id="94" fill="hold">
                            <p:stCondLst>
                              <p:cond delay="1000"/>
                            </p:stCondLst>
                            <p:childTnLst>
                              <p:par>
                                <p:cTn id="95" presetID="2" presetClass="exit" presetSubtype="2" fill="hold" nodeType="afterEffect">
                                  <p:stCondLst>
                                    <p:cond delay="0"/>
                                  </p:stCondLst>
                                  <p:childTnLst>
                                    <p:anim calcmode="lin" valueType="num">
                                      <p:cBhvr additive="base">
                                        <p:cTn id="96" dur="1000"/>
                                        <p:tgtEl>
                                          <p:spTgt spid="65"/>
                                        </p:tgtEl>
                                        <p:attrNameLst>
                                          <p:attrName>ppt_x</p:attrName>
                                        </p:attrNameLst>
                                      </p:cBhvr>
                                      <p:tavLst>
                                        <p:tav tm="0">
                                          <p:val>
                                            <p:strVal val="ppt_x"/>
                                          </p:val>
                                        </p:tav>
                                        <p:tav tm="100000">
                                          <p:val>
                                            <p:strVal val="1+ppt_w/2"/>
                                          </p:val>
                                        </p:tav>
                                      </p:tavLst>
                                    </p:anim>
                                    <p:anim calcmode="lin" valueType="num">
                                      <p:cBhvr additive="base">
                                        <p:cTn id="97" dur="1000"/>
                                        <p:tgtEl>
                                          <p:spTgt spid="65"/>
                                        </p:tgtEl>
                                        <p:attrNameLst>
                                          <p:attrName>ppt_y</p:attrName>
                                        </p:attrNameLst>
                                      </p:cBhvr>
                                      <p:tavLst>
                                        <p:tav tm="0">
                                          <p:val>
                                            <p:strVal val="ppt_y"/>
                                          </p:val>
                                        </p:tav>
                                        <p:tav tm="100000">
                                          <p:val>
                                            <p:strVal val="ppt_y"/>
                                          </p:val>
                                        </p:tav>
                                      </p:tavLst>
                                    </p:anim>
                                    <p:set>
                                      <p:cBhvr>
                                        <p:cTn id="98" dur="1" fill="hold">
                                          <p:stCondLst>
                                            <p:cond delay="999"/>
                                          </p:stCondLst>
                                        </p:cTn>
                                        <p:tgtEl>
                                          <p:spTgt spid="65"/>
                                        </p:tgtEl>
                                        <p:attrNameLst>
                                          <p:attrName>style.visibility</p:attrName>
                                        </p:attrNameLst>
                                      </p:cBhvr>
                                      <p:to>
                                        <p:strVal val="hidden"/>
                                      </p:to>
                                    </p:set>
                                  </p:childTnLst>
                                </p:cTn>
                              </p:par>
                            </p:childTnLst>
                          </p:cTn>
                        </p:par>
                        <p:par>
                          <p:cTn id="99" fill="hold">
                            <p:stCondLst>
                              <p:cond delay="2000"/>
                            </p:stCondLst>
                            <p:childTnLst>
                              <p:par>
                                <p:cTn id="100" presetID="2" presetClass="exit" presetSubtype="2" fill="hold" nodeType="afterEffect">
                                  <p:stCondLst>
                                    <p:cond delay="0"/>
                                  </p:stCondLst>
                                  <p:childTnLst>
                                    <p:anim calcmode="lin" valueType="num">
                                      <p:cBhvr additive="base">
                                        <p:cTn id="101" dur="1000"/>
                                        <p:tgtEl>
                                          <p:spTgt spid="62"/>
                                        </p:tgtEl>
                                        <p:attrNameLst>
                                          <p:attrName>ppt_x</p:attrName>
                                        </p:attrNameLst>
                                      </p:cBhvr>
                                      <p:tavLst>
                                        <p:tav tm="0">
                                          <p:val>
                                            <p:strVal val="ppt_x"/>
                                          </p:val>
                                        </p:tav>
                                        <p:tav tm="100000">
                                          <p:val>
                                            <p:strVal val="1+ppt_w/2"/>
                                          </p:val>
                                        </p:tav>
                                      </p:tavLst>
                                    </p:anim>
                                    <p:anim calcmode="lin" valueType="num">
                                      <p:cBhvr additive="base">
                                        <p:cTn id="102" dur="1000"/>
                                        <p:tgtEl>
                                          <p:spTgt spid="62"/>
                                        </p:tgtEl>
                                        <p:attrNameLst>
                                          <p:attrName>ppt_y</p:attrName>
                                        </p:attrNameLst>
                                      </p:cBhvr>
                                      <p:tavLst>
                                        <p:tav tm="0">
                                          <p:val>
                                            <p:strVal val="ppt_y"/>
                                          </p:val>
                                        </p:tav>
                                        <p:tav tm="100000">
                                          <p:val>
                                            <p:strVal val="ppt_y"/>
                                          </p:val>
                                        </p:tav>
                                      </p:tavLst>
                                    </p:anim>
                                    <p:set>
                                      <p:cBhvr>
                                        <p:cTn id="103" dur="1" fill="hold">
                                          <p:stCondLst>
                                            <p:cond delay="999"/>
                                          </p:stCondLst>
                                        </p:cTn>
                                        <p:tgtEl>
                                          <p:spTgt spid="62"/>
                                        </p:tgtEl>
                                        <p:attrNameLst>
                                          <p:attrName>style.visibility</p:attrName>
                                        </p:attrNameLst>
                                      </p:cBhvr>
                                      <p:to>
                                        <p:strVal val="hidden"/>
                                      </p:to>
                                    </p:set>
                                  </p:childTnLst>
                                </p:cTn>
                              </p:par>
                              <p:par>
                                <p:cTn id="104" presetID="2" presetClass="exit" presetSubtype="2" fill="hold" nodeType="withEffect">
                                  <p:stCondLst>
                                    <p:cond delay="0"/>
                                  </p:stCondLst>
                                  <p:childTnLst>
                                    <p:anim calcmode="lin" valueType="num">
                                      <p:cBhvr additive="base">
                                        <p:cTn id="105" dur="1000"/>
                                        <p:tgtEl>
                                          <p:spTgt spid="61"/>
                                        </p:tgtEl>
                                        <p:attrNameLst>
                                          <p:attrName>ppt_x</p:attrName>
                                        </p:attrNameLst>
                                      </p:cBhvr>
                                      <p:tavLst>
                                        <p:tav tm="0">
                                          <p:val>
                                            <p:strVal val="ppt_x"/>
                                          </p:val>
                                        </p:tav>
                                        <p:tav tm="100000">
                                          <p:val>
                                            <p:strVal val="1+ppt_w/2"/>
                                          </p:val>
                                        </p:tav>
                                      </p:tavLst>
                                    </p:anim>
                                    <p:anim calcmode="lin" valueType="num">
                                      <p:cBhvr additive="base">
                                        <p:cTn id="106" dur="1000"/>
                                        <p:tgtEl>
                                          <p:spTgt spid="61"/>
                                        </p:tgtEl>
                                        <p:attrNameLst>
                                          <p:attrName>ppt_y</p:attrName>
                                        </p:attrNameLst>
                                      </p:cBhvr>
                                      <p:tavLst>
                                        <p:tav tm="0">
                                          <p:val>
                                            <p:strVal val="ppt_y"/>
                                          </p:val>
                                        </p:tav>
                                        <p:tav tm="100000">
                                          <p:val>
                                            <p:strVal val="ppt_y"/>
                                          </p:val>
                                        </p:tav>
                                      </p:tavLst>
                                    </p:anim>
                                    <p:set>
                                      <p:cBhvr>
                                        <p:cTn id="107" dur="1" fill="hold">
                                          <p:stCondLst>
                                            <p:cond delay="999"/>
                                          </p:stCondLst>
                                        </p:cTn>
                                        <p:tgtEl>
                                          <p:spTgt spid="61"/>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500"/>
                                        <p:tgtEl>
                                          <p:spTgt spid="25"/>
                                        </p:tgtEl>
                                      </p:cBhvr>
                                    </p:animEffect>
                                  </p:childTnLst>
                                </p:cTn>
                              </p:par>
                            </p:childTnLst>
                          </p:cTn>
                        </p:par>
                        <p:par>
                          <p:cTn id="113" fill="hold">
                            <p:stCondLst>
                              <p:cond delay="500"/>
                            </p:stCondLst>
                            <p:childTnLst>
                              <p:par>
                                <p:cTn id="114" presetID="10" presetClass="entr" presetSubtype="0" fill="hold" nodeType="afterEffect">
                                  <p:stCondLst>
                                    <p:cond delay="0"/>
                                  </p:stCondLst>
                                  <p:childTnLst>
                                    <p:set>
                                      <p:cBhvr>
                                        <p:cTn id="115" dur="1" fill="hold">
                                          <p:stCondLst>
                                            <p:cond delay="0"/>
                                          </p:stCondLst>
                                        </p:cTn>
                                        <p:tgtEl>
                                          <p:spTgt spid="5"/>
                                        </p:tgtEl>
                                        <p:attrNameLst>
                                          <p:attrName>style.visibility</p:attrName>
                                        </p:attrNameLst>
                                      </p:cBhvr>
                                      <p:to>
                                        <p:strVal val="visible"/>
                                      </p:to>
                                    </p:set>
                                    <p:animEffect transition="in" filter="fade">
                                      <p:cBhvr>
                                        <p:cTn id="1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6" grpId="0"/>
      <p:bldP spid="36" grpId="0"/>
      <p:bldP spid="37" grpId="0"/>
      <p:bldP spid="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1911</Words>
  <Application>Microsoft Office PowerPoint</Application>
  <PresentationFormat>On-screen Show (4:3)</PresentationFormat>
  <Paragraphs>145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Integrated fulfillment options</vt:lpstr>
      <vt:lpstr>Feature your digital collections online with CONTENTdm “quick start”</vt:lpstr>
      <vt:lpstr>New discovery experience</vt:lpstr>
      <vt:lpstr>Get Ready for WorldCat Discovery</vt:lpstr>
      <vt:lpstr>PowerPoint Presentation</vt:lpstr>
      <vt:lpstr>PowerPoint Presentation</vt:lpstr>
      <vt:lpstr>OCLC WorldShare Metadata Record Manager</vt:lpstr>
      <vt:lpstr>OCLC WorldShare Metadata Collection Manager</vt:lpstr>
      <vt:lpstr>PowerPoint Presentation</vt:lpstr>
      <vt:lpstr>WorldCat knowledge base standard collections</vt:lpstr>
      <vt:lpstr>Knowledge base</vt:lpstr>
      <vt:lpstr>Knowledge base cooperative data management</vt:lpstr>
      <vt:lpstr>PowerPoint Presentation</vt:lpstr>
      <vt:lpstr>Knowledge base cooperative data management</vt:lpstr>
      <vt:lpstr>PowerPoint Presentation</vt:lpstr>
      <vt:lpstr>Knowledge base cooperative data management</vt:lpstr>
      <vt:lpstr>PowerPoint Presentation</vt:lpstr>
      <vt:lpstr>http://www.oclc.org/content/dam/support/knowledge-base/oclc_dda.pdf</vt:lpstr>
    </vt:vector>
  </TitlesOfParts>
  <Company>University of Pennsylvania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fulfillment options</dc:title>
  <dc:creator>Penn Libraries</dc:creator>
  <cp:lastModifiedBy>Penn Libraries</cp:lastModifiedBy>
  <cp:revision>1</cp:revision>
  <dcterms:created xsi:type="dcterms:W3CDTF">2014-07-02T14:35:13Z</dcterms:created>
  <dcterms:modified xsi:type="dcterms:W3CDTF">2014-07-02T14:36:05Z</dcterms:modified>
</cp:coreProperties>
</file>