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5"/>
    <p:sldMasterId id="2147483738" r:id="rId6"/>
    <p:sldMasterId id="2147483763" r:id="rId7"/>
    <p:sldMasterId id="2147483769" r:id="rId8"/>
    <p:sldMasterId id="2147483775" r:id="rId9"/>
    <p:sldMasterId id="2147483662" r:id="rId10"/>
    <p:sldMasterId id="2147483746" r:id="rId11"/>
    <p:sldMasterId id="2147483785" r:id="rId12"/>
    <p:sldMasterId id="2147483793" r:id="rId13"/>
  </p:sldMasterIdLst>
  <p:notesMasterIdLst>
    <p:notesMasterId r:id="rId32"/>
  </p:notesMasterIdLst>
  <p:handoutMasterIdLst>
    <p:handoutMasterId r:id="rId33"/>
  </p:handoutMasterIdLst>
  <p:sldIdLst>
    <p:sldId id="317" r:id="rId14"/>
    <p:sldId id="358" r:id="rId15"/>
    <p:sldId id="361" r:id="rId16"/>
    <p:sldId id="355" r:id="rId17"/>
    <p:sldId id="384" r:id="rId18"/>
    <p:sldId id="397" r:id="rId19"/>
    <p:sldId id="383" r:id="rId20"/>
    <p:sldId id="382" r:id="rId21"/>
    <p:sldId id="387" r:id="rId22"/>
    <p:sldId id="389" r:id="rId23"/>
    <p:sldId id="390" r:id="rId24"/>
    <p:sldId id="391" r:id="rId25"/>
    <p:sldId id="392" r:id="rId26"/>
    <p:sldId id="316" r:id="rId27"/>
    <p:sldId id="372" r:id="rId28"/>
    <p:sldId id="373" r:id="rId29"/>
    <p:sldId id="374" r:id="rId30"/>
    <p:sldId id="375" r:id="rId31"/>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ar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4161C"/>
    <a:srgbClr val="5F4894"/>
    <a:srgbClr val="E5E5E5"/>
    <a:srgbClr val="FF7600"/>
    <a:srgbClr val="455560"/>
    <a:srgbClr val="144363"/>
    <a:srgbClr val="164D72"/>
    <a:srgbClr val="18547D"/>
    <a:srgbClr val="0E2B3F"/>
    <a:srgbClr val="112F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9" autoAdjust="0"/>
    <p:restoredTop sz="60902" autoAdjust="0"/>
  </p:normalViewPr>
  <p:slideViewPr>
    <p:cSldViewPr snapToGrid="0" snapToObjects="1">
      <p:cViewPr varScale="1">
        <p:scale>
          <a:sx n="44" d="100"/>
          <a:sy n="44" d="100"/>
        </p:scale>
        <p:origin x="-208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864" y="-10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Sheet1!$B$35</c:f>
              <c:strCache>
                <c:ptCount val="1"/>
                <c:pt idx="0">
                  <c:v>Records</c:v>
                </c:pt>
              </c:strCache>
            </c:strRef>
          </c:tx>
          <c:dLbls>
            <c:dLbl>
              <c:idx val="0"/>
              <c:layout>
                <c:manualLayout>
                  <c:x val="-0.15392780363633454"/>
                  <c:y val="-0.15934730354623006"/>
                </c:manualLayout>
              </c:layout>
              <c:tx>
                <c:rich>
                  <a:bodyPr/>
                  <a:lstStyle/>
                  <a:p>
                    <a:r>
                      <a:rPr lang="en-US" sz="1400" dirty="0"/>
                      <a:t>2</a:t>
                    </a:r>
                    <a:r>
                      <a:rPr lang="en-US" sz="1500" dirty="0"/>
                      <a:t>6,400,000</a:t>
                    </a:r>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1"/>
          </c:dLbls>
          <c:cat>
            <c:strRef>
              <c:f>Sheet1!$A$36:$A$39</c:f>
              <c:strCache>
                <c:ptCount val="4"/>
                <c:pt idx="0">
                  <c:v>Personal</c:v>
                </c:pt>
                <c:pt idx="1">
                  <c:v>Corporate</c:v>
                </c:pt>
                <c:pt idx="2">
                  <c:v>Geographic</c:v>
                </c:pt>
                <c:pt idx="3">
                  <c:v>Uniform Titles </c:v>
                </c:pt>
              </c:strCache>
            </c:strRef>
          </c:cat>
          <c:val>
            <c:numRef>
              <c:f>Sheet1!$B$36:$B$39</c:f>
              <c:numCache>
                <c:formatCode>#,##0</c:formatCode>
                <c:ptCount val="4"/>
                <c:pt idx="0">
                  <c:v>26400000</c:v>
                </c:pt>
                <c:pt idx="1">
                  <c:v>5100000</c:v>
                </c:pt>
                <c:pt idx="2">
                  <c:v>400000</c:v>
                </c:pt>
                <c:pt idx="3">
                  <c:v>1800000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0.60516</cdr:x>
      <cdr:y>0.10953</cdr:y>
    </cdr:to>
    <cdr:sp macro="" textlink="">
      <cdr:nvSpPr>
        <cdr:cNvPr id="2" name="TextBox 1"/>
        <cdr:cNvSpPr txBox="1"/>
      </cdr:nvSpPr>
      <cdr:spPr>
        <a:xfrm xmlns:a="http://schemas.openxmlformats.org/drawingml/2006/main">
          <a:off x="0" y="0"/>
          <a:ext cx="2966936" cy="52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latin typeface="Microsoft Sans Serif" pitchFamily="34" charset="0"/>
              <a:cs typeface="Microsoft Sans Serif" pitchFamily="34" charset="0"/>
            </a:rPr>
            <a:t>Authority records:</a:t>
          </a:r>
          <a:endParaRPr lang="en-US" sz="1600" b="1" dirty="0">
            <a:latin typeface="Microsoft Sans Serif" pitchFamily="34" charset="0"/>
            <a:cs typeface="Microsoft Sans Serif"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FE4CAC7A-5073-6D4E-BFCB-18D2E718F4BD}" type="datetimeFigureOut">
              <a:rPr lang="en-US" smtClean="0"/>
              <a:pPr/>
              <a:t>7/2/2014</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52059FF-A96D-944B-8115-47E1146D3D55}" type="slidenum">
              <a:rPr lang="en-US" smtClean="0"/>
              <a:pPr/>
              <a:t>‹#›</a:t>
            </a:fld>
            <a:endParaRPr lang="en-US" dirty="0"/>
          </a:p>
        </p:txBody>
      </p:sp>
    </p:spTree>
    <p:extLst>
      <p:ext uri="{BB962C8B-B14F-4D97-AF65-F5344CB8AC3E}">
        <p14:creationId xmlns:p14="http://schemas.microsoft.com/office/powerpoint/2010/main" val="655759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E23EFB5-7455-3C48-9E46-49127EBCEC2F}" type="datetimeFigureOut">
              <a:rPr lang="en-US" smtClean="0"/>
              <a:pPr/>
              <a:t>7/2/2014</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F896307-7DAF-5642-9DCB-6041360F1C6E}" type="slidenum">
              <a:rPr lang="en-US" smtClean="0"/>
              <a:pPr/>
              <a:t>‹#›</a:t>
            </a:fld>
            <a:endParaRPr lang="en-US" dirty="0"/>
          </a:p>
        </p:txBody>
      </p:sp>
    </p:spTree>
    <p:extLst>
      <p:ext uri="{BB962C8B-B14F-4D97-AF65-F5344CB8AC3E}">
        <p14:creationId xmlns:p14="http://schemas.microsoft.com/office/powerpoint/2010/main" val="203270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search interface for FAST</a:t>
            </a:r>
            <a:r>
              <a:rPr lang="en-US" baseline="0" dirty="0" smtClean="0"/>
              <a:t> showing the </a:t>
            </a:r>
            <a:r>
              <a:rPr lang="en-US" dirty="0" smtClean="0"/>
              <a:t>result list from a search for “okapi”  as a keyword.    Note that if you click on the “view</a:t>
            </a:r>
            <a:r>
              <a:rPr lang="en-US" baseline="0" dirty="0" smtClean="0"/>
              <a:t> MARC” button at the bottom of the slide you can view the MARC authority record for the fast heading.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a:t>
            </a:r>
            <a:r>
              <a:rPr lang="en-US" baseline="0" dirty="0" smtClean="0"/>
              <a:t> is that MARC authority record.   </a:t>
            </a:r>
            <a:r>
              <a:rPr lang="en-US" dirty="0" smtClean="0"/>
              <a:t>The</a:t>
            </a:r>
            <a:r>
              <a:rPr lang="en-US" baseline="0" dirty="0" smtClean="0"/>
              <a:t> subfield zeros in the 550 and 750 are links.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because it always is nice</a:t>
            </a:r>
            <a:r>
              <a:rPr lang="en-US" baseline="0" dirty="0" smtClean="0"/>
              <a:t> to have great picture, I thought I’d provide this illustration.    And, this shows you how a FAST heading is formulated for use in a MARC bibliographic record.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pPr defTabSz="466435">
              <a:spcBef>
                <a:spcPct val="0"/>
              </a:spcBef>
              <a:defRPr/>
            </a:pPr>
            <a:r>
              <a:rPr lang="en-US" dirty="0" smtClean="0">
                <a:solidFill>
                  <a:srgbClr val="080808"/>
                </a:solidFill>
                <a:latin typeface="Calibri" pitchFamily="34" charset="0"/>
              </a:rPr>
              <a:t>OCLC released WorldCat Discovery Services in March 2014.  WorldCat Discovery Services are </a:t>
            </a:r>
            <a:r>
              <a:rPr lang="en-US" dirty="0" smtClean="0"/>
              <a:t>a new suite of cloud-based applications that brings the FirstSearch® and WorldCat® Local services together. The new suite will let you and your users discover more than 1.5 billion electronic, digital and physical resources in libraries around the world through a single search of both WorldCat® and a central index that represents nearly 2,000 e-content collections. </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Over the next</a:t>
            </a:r>
            <a:r>
              <a:rPr lang="en-US" baseline="0" dirty="0" smtClean="0"/>
              <a:t> 18 months or so, WorldCat Discovery Services will replace the FirstSearch and WorldCat Local services.  It will be available to all libraries that currently subscribe to FirstSearch, either on their own or through a group subscription. </a:t>
            </a:r>
          </a:p>
          <a:p>
            <a:endParaRPr lang="en-US" baseline="0" dirty="0" smtClean="0"/>
          </a:p>
          <a:p>
            <a:pPr defTabSz="466435">
              <a:defRPr/>
            </a:pPr>
            <a:r>
              <a:rPr lang="en-US" dirty="0" smtClean="0"/>
              <a:t>WorldCat Local libraries and WMS libraries that use WorldCat Local for discovery will also move to WorldCat Discovery Services over the next 18 months. Their transition will begin in April with a beta period during which librarians can begin using the new services and plan transition activities.  </a:t>
            </a:r>
          </a:p>
          <a:p>
            <a:endParaRPr lang="en-US" baseline="0" dirty="0" smtClean="0"/>
          </a:p>
          <a:p>
            <a:r>
              <a:rPr lang="en-US" dirty="0" smtClean="0"/>
              <a:t>WorldCat</a:t>
            </a:r>
            <a:r>
              <a:rPr lang="en-US" baseline="0" dirty="0" smtClean="0"/>
              <a:t> Discovery Services is a discovery application, with services like a link resolver and A-Z list delivered through it. Similar to OCLC’s WorldShare Management Services suite, WorldCat Discovery Services is cloud-based and takes advantage of the latest advances in technology infrastructure, to provide you with a library discovery experience that supports both staff and end-users.</a:t>
            </a:r>
          </a:p>
          <a:p>
            <a:endParaRPr lang="en-US" baseline="0" dirty="0" smtClean="0"/>
          </a:p>
          <a:p>
            <a:r>
              <a:rPr lang="en-US" baseline="0" dirty="0" smtClean="0"/>
              <a:t>There are also additional options you can add to the suite, to tailor it for your local library. You may add one or more of these options to your WorldCat Discovery subscription.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If you currently</a:t>
            </a:r>
            <a:r>
              <a:rPr lang="en-US" b="1" baseline="0" dirty="0" smtClean="0"/>
              <a:t> </a:t>
            </a:r>
            <a:r>
              <a:rPr lang="en-US" baseline="0" dirty="0" smtClean="0"/>
              <a:t>subscribe to the WorldCat database on FirstSearch, you will continue to access WorldCat through WorldCat Discovery.  The new service will also provide single-search access to even more content, including:</a:t>
            </a:r>
          </a:p>
          <a:p>
            <a:pPr>
              <a:buFontTx/>
              <a:buChar char="-"/>
            </a:pPr>
            <a:r>
              <a:rPr lang="en-US" baseline="0" dirty="0" smtClean="0"/>
              <a:t>Databases previously purchased through the FirstSearch Base Package</a:t>
            </a:r>
          </a:p>
          <a:p>
            <a:pPr>
              <a:buFontTx/>
              <a:buChar char="-"/>
            </a:pPr>
            <a:r>
              <a:rPr lang="en-US" dirty="0" smtClean="0"/>
              <a:t>More than 200+ million</a:t>
            </a:r>
            <a:r>
              <a:rPr lang="en-US" baseline="0" dirty="0" smtClean="0"/>
              <a:t> article-level records from sources that include JSTOR, Elsevier and British Library Inside Serials</a:t>
            </a:r>
          </a:p>
          <a:p>
            <a:pPr>
              <a:buFontTx/>
              <a:buChar char="-"/>
            </a:pPr>
            <a:r>
              <a:rPr lang="en-US" baseline="0" dirty="0" smtClean="0"/>
              <a:t>A central index that represents more than a billion items from nearly 2,000 content collections.  This is the central index that has previously been available only through the WorldCat Local service. Searching of this greatly expanded set of metadata means your users are more likely to </a:t>
            </a:r>
            <a:r>
              <a:rPr lang="en-US" b="1" u="sng" baseline="0" dirty="0" smtClean="0"/>
              <a:t>identify </a:t>
            </a:r>
            <a:r>
              <a:rPr lang="en-US" baseline="0" dirty="0" smtClean="0"/>
              <a:t>resources they need.</a:t>
            </a:r>
          </a:p>
          <a:p>
            <a:pPr defTabSz="466435">
              <a:defRPr/>
            </a:pPr>
            <a:endParaRPr lang="en-US" baseline="0" dirty="0" smtClean="0"/>
          </a:p>
          <a:p>
            <a:pPr defTabSz="466435">
              <a:defRPr/>
            </a:pPr>
            <a:r>
              <a:rPr lang="en-US" b="1" baseline="0" dirty="0" smtClean="0"/>
              <a:t>This completely new interface </a:t>
            </a:r>
            <a:r>
              <a:rPr lang="en-US" baseline="0" dirty="0" smtClean="0"/>
              <a:t>adapts automatically to a user’s device, so users can conveniently use the service from the device they prefer.</a:t>
            </a:r>
          </a:p>
          <a:p>
            <a:pPr defTabSz="466435">
              <a:defRPr/>
            </a:pPr>
            <a:r>
              <a:rPr lang="en-US" baseline="0" dirty="0" smtClean="0"/>
              <a:t>Your library will receive a unique URL for your WorldCat Discovery site. You may brand this interface to match your existing library branding.</a:t>
            </a:r>
          </a:p>
          <a:p>
            <a:pPr>
              <a:buFontTx/>
              <a:buNone/>
            </a:pPr>
            <a:endParaRPr lang="en-US" baseline="0" dirty="0" smtClean="0"/>
          </a:p>
          <a:p>
            <a:pPr>
              <a:buFontTx/>
              <a:buNone/>
            </a:pPr>
            <a:r>
              <a:rPr lang="en-US" baseline="0" dirty="0" smtClean="0"/>
              <a:t>In addition, you can </a:t>
            </a:r>
            <a:r>
              <a:rPr lang="en-US" b="1" baseline="0" dirty="0" smtClean="0"/>
              <a:t>purchase the option to search remote databases </a:t>
            </a:r>
            <a:r>
              <a:rPr lang="en-US" baseline="0" dirty="0" smtClean="0"/>
              <a:t>that are not indexed in the service’s central index.</a:t>
            </a:r>
          </a:p>
          <a:p>
            <a:r>
              <a:rPr lang="en-US" b="1" dirty="0" smtClean="0"/>
              <a:t>Libraries that maintain current</a:t>
            </a:r>
            <a:r>
              <a:rPr lang="en-US" b="1" baseline="0" dirty="0" smtClean="0"/>
              <a:t> holdings in WorldCat</a:t>
            </a:r>
            <a:r>
              <a:rPr lang="en-US" baseline="0" dirty="0" smtClean="0"/>
              <a:t> benefit even more from WorldCat Discovery. The presence of holdings in WorldCat means that local resources will be listed first in search results.  When local data is also added to the WorldCat knowledge base, the service has the information it needs to connect your users from full-text citations to full text in e-resources to which your library subscribes. This holdings information also supports a built-in A to Z list of your e-resource subscriptions.</a:t>
            </a:r>
          </a:p>
          <a:p>
            <a:endParaRPr lang="en-US" baseline="0" dirty="0" smtClean="0"/>
          </a:p>
          <a:p>
            <a:r>
              <a:rPr lang="en-US" baseline="0" dirty="0" smtClean="0"/>
              <a:t>Libraries with up-to-date holdings in WorldCat can also purchase options that add value to those holdings.  These include:</a:t>
            </a:r>
          </a:p>
          <a:p>
            <a:pPr>
              <a:buFontTx/>
              <a:buChar char="-"/>
            </a:pPr>
            <a:r>
              <a:rPr lang="en-US" baseline="0" dirty="0" smtClean="0"/>
              <a:t>Real-time availability - enabled by linking from search results to a library’s ILS</a:t>
            </a:r>
          </a:p>
          <a:p>
            <a:pPr>
              <a:buFontTx/>
              <a:buChar char="-"/>
            </a:pPr>
            <a:r>
              <a:rPr lang="en-US" baseline="0" dirty="0" smtClean="0"/>
              <a:t>Group views – that surface holdings of other libraries in your group or consortium</a:t>
            </a:r>
          </a:p>
          <a:p>
            <a:pPr>
              <a:buFontTx/>
              <a:buChar char="-"/>
            </a:pPr>
            <a:r>
              <a:rPr lang="en-US" baseline="0" dirty="0" smtClean="0"/>
              <a:t>Course reserves/reading lists – that enable short-term access related to a specific course or topic</a:t>
            </a:r>
          </a:p>
          <a:p>
            <a:pPr>
              <a:buFontTx/>
              <a:buChar char="-"/>
            </a:pPr>
            <a:r>
              <a:rPr lang="en-US" baseline="0" dirty="0" smtClean="0"/>
              <a:t>Custom traffic and usage reporting via Adobe Reports &amp; Analytics (previously known as Adobe SiteCatalyst).  This is a more customized option than access to Google Analytics, which is included in WorldCat Discovery Services.</a:t>
            </a: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smtClean="0"/>
              <a:t>Libraries that maintain holdings</a:t>
            </a:r>
            <a:r>
              <a:rPr lang="en-US" baseline="0" dirty="0" smtClean="0"/>
              <a:t> in WorldCat also gain Web visibility for their collections on the websites of OCLC partners. The sites on which library collections appear are some of the more popular  consumer and research sites where people usually begin their research. These include sites such as GoogleBooks, BibMe, EasyBib, Goodreads, Wikipedia, Mendeley. </a:t>
            </a:r>
          </a:p>
          <a:p>
            <a:endParaRPr lang="en-US" baseline="0" dirty="0" smtClean="0"/>
          </a:p>
          <a:p>
            <a:r>
              <a:rPr lang="en-US" baseline="0" dirty="0" smtClean="0"/>
              <a:t>A new partner is FamilySearch, a premier genealogical research tool.  We have recently added more than a million records from FamilySearch to WorldCat,  so they are easily discoverable by people who search WorldCat – or soon WorldCat Discovery Services – for genealogical information. </a:t>
            </a:r>
          </a:p>
          <a:p>
            <a:endParaRPr lang="en-US" baseline="0" dirty="0" smtClean="0"/>
          </a:p>
          <a:p>
            <a:r>
              <a:rPr lang="en-US" baseline="0" dirty="0" smtClean="0"/>
              <a:t>During the period from July 2012 to June 2013, more than 8.7 people who reached WorldCat from a partner website went on to click through to a library website to obtain the resources they needed. </a:t>
            </a:r>
          </a:p>
          <a:p>
            <a:r>
              <a:rPr lang="en-US" baseline="0" dirty="0" smtClean="0"/>
              <a:t>This Web visibility for OCLC cataloging members is enabled now through a subscription to FirstSearch – and soon through a subscription to the new WorldCat Discovery Services. </a:t>
            </a:r>
          </a:p>
          <a:p>
            <a:endParaRPr lang="en-US" baseline="0" dirty="0" smtClean="0"/>
          </a:p>
          <a:p>
            <a:r>
              <a:rPr lang="en-US" baseline="0" dirty="0" smtClean="0"/>
              <a:t>When you add local data to the </a:t>
            </a:r>
            <a:r>
              <a:rPr lang="en-US" baseline="0" dirty="0" err="1" smtClean="0"/>
              <a:t>WorldCat</a:t>
            </a:r>
            <a:r>
              <a:rPr lang="en-US" baseline="0" dirty="0" smtClean="0"/>
              <a:t> knowledge base, you also enable direct links to full text in nearly 2,000 e-content collections with a mutual subscription to the content, and also display an A to Z list of electronic resources.  It is the </a:t>
            </a:r>
            <a:r>
              <a:rPr lang="en-US" baseline="0" dirty="0" err="1" smtClean="0"/>
              <a:t>WorldCat</a:t>
            </a:r>
            <a:r>
              <a:rPr lang="en-US" baseline="0" dirty="0" smtClean="0"/>
              <a:t> knowledge base that maintains detailed information about the content to which your library subscribes.</a:t>
            </a:r>
          </a:p>
          <a:p>
            <a:endParaRPr lang="en-US" baseline="0" dirty="0" smtClean="0"/>
          </a:p>
          <a:p>
            <a:pPr defTabSz="466435">
              <a:defRPr/>
            </a:pPr>
            <a:r>
              <a:rPr lang="en-US" baseline="0" dirty="0" smtClean="0"/>
              <a:t>We work with leading content providers and aggregators and have the largest database of e-books available—more than 15 million—for the benefit of libraries and library users. </a:t>
            </a:r>
          </a:p>
          <a:p>
            <a:pPr defTabSz="466435">
              <a:defRPr/>
            </a:pPr>
            <a:endParaRPr lang="en-US" baseline="0" dirty="0" smtClean="0"/>
          </a:p>
          <a:p>
            <a:pPr defTabSz="466435">
              <a:defRPr/>
            </a:pPr>
            <a:r>
              <a:rPr lang="en-US" baseline="0" dirty="0" smtClean="0"/>
              <a:t>As you can see from the selection of content partners displayed on this screen, OCLC’s service enables people to discover the resources they need from collections libraries subscribe to most. This screen provides just a few examples of the content providers represented in the central index searched through WorldCat Discovery Services. NOTE:  </a:t>
            </a:r>
            <a:r>
              <a:rPr lang="en-US" b="1" u="sng" baseline="0" dirty="0" smtClean="0"/>
              <a:t>If anyone asks </a:t>
            </a:r>
            <a:r>
              <a:rPr lang="en-US" baseline="0" dirty="0" smtClean="0"/>
              <a:t>whether EBSCO collections are included in the WorldCat Discovery central index, you can say that EBSCO and OCLC are in ongoing discussions about the most appropriate ways to surface their content in our services.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18</a:t>
            </a:fld>
            <a:endParaRPr lang="en-US" dirty="0"/>
          </a:p>
        </p:txBody>
      </p:sp>
    </p:spTree>
    <p:extLst>
      <p:ext uri="{BB962C8B-B14F-4D97-AF65-F5344CB8AC3E}">
        <p14:creationId xmlns:p14="http://schemas.microsoft.com/office/powerpoint/2010/main" val="316568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of course the language of the item that is recorded in 008 or fixed field.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notice that Hebrew is 17</a:t>
            </a:r>
            <a:r>
              <a:rPr lang="en-US" baseline="30000" dirty="0" smtClean="0"/>
              <a:t>th</a:t>
            </a:r>
            <a:r>
              <a:rPr lang="en-US" dirty="0" smtClean="0"/>
              <a:t> on the list.  </a:t>
            </a:r>
          </a:p>
          <a:p>
            <a:r>
              <a:rPr lang="en-US" dirty="0" smtClean="0"/>
              <a:t>The total number of records</a:t>
            </a:r>
            <a:r>
              <a:rPr lang="en-US" baseline="0" dirty="0" smtClean="0"/>
              <a:t> in WorldCat as of April 2014 when these statistics were pulled was </a:t>
            </a:r>
            <a:r>
              <a:rPr lang="en-US" b="1" dirty="0" smtClean="0"/>
              <a:t>317,212,857</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Aremenian</a:t>
            </a:r>
            <a:r>
              <a:rPr lang="en-US" dirty="0" smtClean="0"/>
              <a:t>,</a:t>
            </a:r>
            <a:r>
              <a:rPr lang="en-US" baseline="0" dirty="0" smtClean="0"/>
              <a:t> Ethiopic and </a:t>
            </a:r>
            <a:r>
              <a:rPr lang="en-US" baseline="0" dirty="0" err="1" smtClean="0"/>
              <a:t>Syriac</a:t>
            </a:r>
            <a:r>
              <a:rPr lang="en-US" baseline="0" dirty="0" smtClean="0"/>
              <a:t> scripts were added in November 2013, so they are new to this chart.</a:t>
            </a:r>
          </a:p>
          <a:p>
            <a:r>
              <a:rPr lang="en-US" baseline="0" dirty="0" smtClean="0"/>
              <a:t>The 1 record with </a:t>
            </a:r>
            <a:r>
              <a:rPr lang="en-US" baseline="0" dirty="0" err="1" smtClean="0"/>
              <a:t>Syriac</a:t>
            </a:r>
            <a:r>
              <a:rPr lang="en-US" baseline="0" dirty="0" smtClean="0"/>
              <a:t> script is from the National Library of Israel.    </a:t>
            </a:r>
          </a:p>
          <a:p>
            <a:r>
              <a:rPr lang="en-US" dirty="0" smtClean="0"/>
              <a:t>**During the past 6 months, QC staff members have corrected a large number of records in which incorrectly used characters were causing the records to be identified as Greek.</a:t>
            </a: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435">
              <a:defRPr/>
            </a:pPr>
            <a:r>
              <a:rPr lang="en-US" dirty="0" smtClean="0">
                <a:solidFill>
                  <a:schemeClr val="tx1">
                    <a:lumMod val="75000"/>
                    <a:lumOff val="25000"/>
                  </a:schemeClr>
                </a:solidFill>
              </a:rPr>
              <a:t>You see this map</a:t>
            </a:r>
            <a:r>
              <a:rPr lang="en-US" baseline="0" dirty="0" smtClean="0">
                <a:solidFill>
                  <a:schemeClr val="tx1">
                    <a:lumMod val="75000"/>
                    <a:lumOff val="25000"/>
                  </a:schemeClr>
                </a:solidFill>
              </a:rPr>
              <a:t> showing current VIAF contributors when you go to the VIAF web site, viaf.org.  You’re seeing it in the context of the Japanese interface.  VIAF supplies interfaces in various languages based on recognizing the language associated with the user’s browser.</a:t>
            </a:r>
          </a:p>
          <a:p>
            <a:pPr defTabSz="466435">
              <a:defRPr/>
            </a:pPr>
            <a:endParaRPr lang="en-US" baseline="0" dirty="0" smtClean="0">
              <a:solidFill>
                <a:schemeClr val="tx1">
                  <a:lumMod val="75000"/>
                  <a:lumOff val="25000"/>
                </a:schemeClr>
              </a:solidFill>
            </a:endParaRPr>
          </a:p>
          <a:p>
            <a:pPr defTabSz="466435">
              <a:defRPr/>
            </a:pPr>
            <a:r>
              <a:rPr lang="en-US" baseline="0" dirty="0" smtClean="0"/>
              <a:t>VIAF is now cooperating with ISNI (the International Standard Name Identifier) and with Wikipedia to incorporate data from those sources into VIAF and to make links from Wikipedia to VIAF.</a:t>
            </a:r>
          </a:p>
          <a:p>
            <a:pPr defTabSz="466435">
              <a:defRPr/>
            </a:pPr>
            <a:endParaRPr lang="en-US" baseline="0" dirty="0" smtClean="0"/>
          </a:p>
          <a:p>
            <a:pPr defTabSz="466435">
              <a:defRPr/>
            </a:pPr>
            <a:r>
              <a:rPr lang="en-US" dirty="0" smtClean="0"/>
              <a:t>In addition to ~ 34 million authorities, we also</a:t>
            </a:r>
            <a:r>
              <a:rPr lang="en-US" baseline="0" dirty="0" smtClean="0"/>
              <a:t> process ~107 associated million bibliographic records to find titles of resources, coauthors, publication dates, publishers, and other data to assist in the VIAF matching process.</a:t>
            </a:r>
            <a:endParaRPr lang="en-US" dirty="0" smtClean="0"/>
          </a:p>
          <a:p>
            <a:pPr defTabSz="466435">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FAST</a:t>
            </a:r>
            <a:r>
              <a:rPr lang="en-US" baseline="0" dirty="0" smtClean="0"/>
              <a:t> is…. </a:t>
            </a:r>
            <a:r>
              <a:rPr lang="en-US" dirty="0" smtClean="0"/>
              <a:t>FAST (Faceted Application of Subject Terminology) is a fully enumerative faceted subject </a:t>
            </a:r>
          </a:p>
          <a:p>
            <a:r>
              <a:rPr lang="en-US" dirty="0" smtClean="0"/>
              <a:t>heading schema derived from the Library of Congress Subject Headings (LCSH). </a:t>
            </a:r>
            <a:r>
              <a:rPr lang="en-US" baseline="0" dirty="0" smtClean="0"/>
              <a:t>Development of FAST was a collaboration of OCLC and LC, with advice from the ALCTS </a:t>
            </a:r>
            <a:r>
              <a:rPr lang="en-US" baseline="0" dirty="0" err="1" smtClean="0"/>
              <a:t>CaMMS</a:t>
            </a:r>
            <a:r>
              <a:rPr lang="en-US" baseline="0" dirty="0" smtClean="0"/>
              <a:t> Subject Analysis Committee Subcommittee on FAST.  </a:t>
            </a:r>
          </a:p>
          <a:p>
            <a:r>
              <a:rPr lang="en-US" baseline="0" dirty="0" smtClean="0"/>
              <a:t>If you go to the URL at the bottom of this slide, you can search fast online.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These</a:t>
            </a:r>
            <a:r>
              <a:rPr lang="en-US" baseline="0" dirty="0" smtClean="0"/>
              <a:t> are the MARC 21 tags in which FAST will appear in bibliographic records.  </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Master" Target="../slideMasters/slideMaster8.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06061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7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4006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6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08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7928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0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20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45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136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41496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955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9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6324" y="5816725"/>
            <a:ext cx="2789108" cy="510046"/>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rgbClr val="455560"/>
                </a:solidFill>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45556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spTree>
    <p:extLst>
      <p:ext uri="{BB962C8B-B14F-4D97-AF65-F5344CB8AC3E}">
        <p14:creationId xmlns:p14="http://schemas.microsoft.com/office/powerpoint/2010/main" val="4694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1" cap="none">
                <a:solidFill>
                  <a:schemeClr val="bg1"/>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508209208"/>
      </p:ext>
    </p:extLst>
  </p:cSld>
  <p:clrMapOvr>
    <a:masterClrMapping/>
  </p:clrMapOvr>
  <p:transition spd="slow">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1" cap="none">
                <a:solidFill>
                  <a:schemeClr val="bg1"/>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3750183736"/>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1" cap="all">
                <a:solidFill>
                  <a:schemeClr val="bg1"/>
                </a:solidFill>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spTree>
    <p:extLst>
      <p:ext uri="{BB962C8B-B14F-4D97-AF65-F5344CB8AC3E}">
        <p14:creationId xmlns:p14="http://schemas.microsoft.com/office/powerpoint/2010/main" val="1528935247"/>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1" cap="none">
                <a:solidFill>
                  <a:schemeClr val="bg1"/>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701874427"/>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1" cap="all">
                <a:solidFill>
                  <a:schemeClr val="bg1"/>
                </a:solidFill>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spTree>
    <p:extLst>
      <p:ext uri="{BB962C8B-B14F-4D97-AF65-F5344CB8AC3E}">
        <p14:creationId xmlns:p14="http://schemas.microsoft.com/office/powerpoint/2010/main" val="1350829185"/>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06720" y="5668495"/>
            <a:ext cx="2529840" cy="462633"/>
          </a:xfrm>
          <a:prstGeom prst="rect">
            <a:avLst/>
          </a:prstGeom>
        </p:spPr>
      </p:pic>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@Twitter</a:t>
            </a:r>
            <a:endParaRPr lang="en-US" dirty="0"/>
          </a:p>
        </p:txBody>
      </p:sp>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28" name="Picture 27" descr="blue-share-background_v4.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96324" y="5816725"/>
            <a:ext cx="2789108" cy="510046"/>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rgbClr val="455560"/>
                </a:solidFill>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45556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spTree>
    <p:extLst>
      <p:ext uri="{BB962C8B-B14F-4D97-AF65-F5344CB8AC3E}">
        <p14:creationId xmlns:p14="http://schemas.microsoft.com/office/powerpoint/2010/main" val="4694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1" cap="none">
                <a:solidFill>
                  <a:schemeClr val="bg1"/>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508209208"/>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8497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1" cap="all">
                <a:solidFill>
                  <a:schemeClr val="bg1"/>
                </a:solidFill>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spTree>
    <p:extLst>
      <p:ext uri="{BB962C8B-B14F-4D97-AF65-F5344CB8AC3E}">
        <p14:creationId xmlns:p14="http://schemas.microsoft.com/office/powerpoint/2010/main" val="1528935247"/>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1" cap="none">
                <a:solidFill>
                  <a:schemeClr val="bg1"/>
                </a:solidFill>
              </a:defRPr>
            </a:lvl1pPr>
          </a:lstStyle>
          <a:p>
            <a:r>
              <a:rPr lang="en-US" dirty="0" smtClean="0"/>
              <a:t>Section title goes here</a:t>
            </a:r>
            <a:endParaRPr lang="en-US" dirty="0"/>
          </a:p>
        </p:txBody>
      </p:sp>
    </p:spTree>
    <p:extLst>
      <p:ext uri="{BB962C8B-B14F-4D97-AF65-F5344CB8AC3E}">
        <p14:creationId xmlns:p14="http://schemas.microsoft.com/office/powerpoint/2010/main" val="2701874427"/>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1" cap="all">
                <a:solidFill>
                  <a:schemeClr val="bg1"/>
                </a:solidFill>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spTree>
    <p:extLst>
      <p:ext uri="{BB962C8B-B14F-4D97-AF65-F5344CB8AC3E}">
        <p14:creationId xmlns:p14="http://schemas.microsoft.com/office/powerpoint/2010/main" val="1350829185"/>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alphaModFix amt="31000"/>
            <a:extLst>
              <a:ext uri="{28A0092B-C50C-407E-A947-70E740481C1C}">
                <a14:useLocalDpi xmlns:a14="http://schemas.microsoft.com/office/drawing/2010/main"/>
              </a:ext>
            </a:extLst>
          </a:blip>
          <a:srcRect b="-83"/>
          <a:stretch/>
        </p:blipFill>
        <p:spPr>
          <a:xfrm>
            <a:off x="4980642" y="0"/>
            <a:ext cx="4163358" cy="6858000"/>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prstClr val="white"/>
                </a:solidFill>
                <a:latin typeface="Calibri Light"/>
                <a:cs typeface="Calibri Light"/>
              </a:rPr>
              <a:t>Explore. Share. Magnify.</a:t>
            </a:r>
            <a:endParaRPr lang="en-US" sz="4000" dirty="0">
              <a:solidFill>
                <a:prstClr val="white"/>
              </a:solidFill>
              <a:latin typeface="Calibri Light"/>
              <a:cs typeface="Calibri Light"/>
            </a:endParaRPr>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06720" y="5668495"/>
            <a:ext cx="2529840" cy="462633"/>
          </a:xfrm>
          <a:prstGeom prst="rect">
            <a:avLst/>
          </a:prstGeom>
        </p:spPr>
      </p:pic>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455560"/>
                </a:solidFill>
              </a:defRPr>
            </a:lvl1pPr>
          </a:lstStyle>
          <a:p>
            <a:pPr lvl="0"/>
            <a:r>
              <a:rPr lang="en-US" dirty="0" smtClean="0"/>
              <a:t>@Twitter</a:t>
            </a:r>
            <a:endParaRPr lang="en-US" dirty="0"/>
          </a:p>
        </p:txBody>
      </p:sp>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206061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0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955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8497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28" name="Picture 27" descr="blue-share-background_v4.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96324" y="5816725"/>
            <a:ext cx="2789108" cy="510046"/>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rgbClr val="455560"/>
                </a:solidFill>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45556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spTree>
    <p:extLst>
      <p:ext uri="{BB962C8B-B14F-4D97-AF65-F5344CB8AC3E}">
        <p14:creationId xmlns:p14="http://schemas.microsoft.com/office/powerpoint/2010/main" val="4694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7/2/2014</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20725" y="1936750"/>
            <a:ext cx="7702550" cy="4202113"/>
          </a:xfrm>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mall Head and Open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6654404" y="6400800"/>
            <a:ext cx="1269211" cy="294325"/>
          </a:xfrm>
          <a:prstGeom prst="rect">
            <a:avLst/>
          </a:prstGeom>
        </p:spPr>
        <p:txBody>
          <a:bodyPr/>
          <a:lstStyle>
            <a:lvl1pPr>
              <a:defRPr smtClean="0">
                <a:ea typeface="ＭＳ Ｐゴシック" pitchFamily="34" charset="-128"/>
              </a:defRPr>
            </a:lvl1pPr>
          </a:lstStyle>
          <a:p>
            <a:pPr>
              <a:defRPr/>
            </a:pPr>
            <a:fld id="{E849E99C-F0B0-42DA-9417-EE3C69D461ED}" type="datetime1">
              <a:rPr lang="en-US"/>
              <a:pPr>
                <a:defRPr/>
              </a:pPr>
              <a:t>7/2/2014</a:t>
            </a:fld>
            <a:endParaRPr lang="en-US"/>
          </a:p>
        </p:txBody>
      </p:sp>
      <p:sp>
        <p:nvSpPr>
          <p:cNvPr id="7" name="Footer Placeholder 4"/>
          <p:cNvSpPr>
            <a:spLocks noGrp="1"/>
          </p:cNvSpPr>
          <p:nvPr>
            <p:ph type="ftr" sz="quarter" idx="11"/>
          </p:nvPr>
        </p:nvSpPr>
        <p:spPr>
          <a:xfrm>
            <a:off x="4038600" y="6400800"/>
            <a:ext cx="2466093" cy="294325"/>
          </a:xfrm>
          <a:prstGeom prst="rect">
            <a:avLst/>
          </a:prstGeom>
        </p:spPr>
        <p:txBody>
          <a:bodyPr/>
          <a:lstStyle>
            <a:lvl1pPr>
              <a:defRPr smtClean="0">
                <a:ea typeface="ＭＳ Ｐゴシック" pitchFamily="34" charset="-128"/>
              </a:defRPr>
            </a:lvl1pPr>
          </a:lstStyle>
          <a:p>
            <a:pPr>
              <a:defRPr/>
            </a:pPr>
            <a:endParaRPr lang="en-US"/>
          </a:p>
        </p:txBody>
      </p:sp>
      <p:sp>
        <p:nvSpPr>
          <p:cNvPr id="8" name="Slide Number Placeholder 5"/>
          <p:cNvSpPr>
            <a:spLocks noGrp="1"/>
          </p:cNvSpPr>
          <p:nvPr>
            <p:ph type="sldNum" sz="quarter" idx="12"/>
          </p:nvPr>
        </p:nvSpPr>
        <p:spPr>
          <a:xfrm>
            <a:off x="8115381" y="6400800"/>
            <a:ext cx="571418" cy="294325"/>
          </a:xfrm>
          <a:prstGeom prst="rect">
            <a:avLst/>
          </a:prstGeom>
        </p:spPr>
        <p:txBody>
          <a:bodyPr/>
          <a:lstStyle>
            <a:lvl1pPr>
              <a:defRPr smtClean="0">
                <a:ea typeface="ＭＳ Ｐゴシック" pitchFamily="34" charset="-128"/>
              </a:defRPr>
            </a:lvl1pPr>
          </a:lstStyle>
          <a:p>
            <a:pPr>
              <a:defRPr/>
            </a:pPr>
            <a:fld id="{F7C30E19-FFAB-48F2-9C26-C4ED64FD251E}" type="slidenum">
              <a:rPr lang="en-US"/>
              <a:pPr>
                <a:defRPr/>
              </a:pPr>
              <a:t>‹#›</a:t>
            </a:fld>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solidFill>
                  <a:prstClr val="black"/>
                </a:solidFill>
              </a:rPr>
              <a:pPr/>
              <a:t>‹#›</a:t>
            </a:fld>
            <a:endParaRPr lang="en-US">
              <a:solidFill>
                <a:prstClr val="black"/>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8484"/>
            <a:ext cx="1676400" cy="346274"/>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ig Text-Whit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
        <p:nvSpPr>
          <p:cNvPr id="3" name="Date Placeholder 3"/>
          <p:cNvSpPr>
            <a:spLocks noGrp="1"/>
          </p:cNvSpPr>
          <p:nvPr>
            <p:ph type="dt" sz="half" idx="14"/>
          </p:nvPr>
        </p:nvSpPr>
        <p:spPr>
          <a:xfrm>
            <a:off x="6654800" y="6400800"/>
            <a:ext cx="1268413" cy="293688"/>
          </a:xfrm>
          <a:prstGeom prst="rect">
            <a:avLst/>
          </a:prstGeom>
        </p:spPr>
        <p:txBody>
          <a:bodyPr/>
          <a:lstStyle>
            <a:lvl1pPr>
              <a:defRPr smtClean="0">
                <a:ea typeface="ＭＳ Ｐゴシック" pitchFamily="34" charset="-128"/>
              </a:defRPr>
            </a:lvl1pPr>
          </a:lstStyle>
          <a:p>
            <a:pPr>
              <a:defRPr/>
            </a:pPr>
            <a:fld id="{DF0B5554-F386-49B6-A7EB-7CF3199B4A0E}" type="datetime1">
              <a:rPr lang="en-US"/>
              <a:pPr>
                <a:defRPr/>
              </a:pPr>
              <a:t>7/2/2014</a:t>
            </a:fld>
            <a:endParaRPr lang="en-US"/>
          </a:p>
        </p:txBody>
      </p:sp>
      <p:sp>
        <p:nvSpPr>
          <p:cNvPr id="4" name="Footer Placeholder 4"/>
          <p:cNvSpPr>
            <a:spLocks noGrp="1"/>
          </p:cNvSpPr>
          <p:nvPr>
            <p:ph type="ftr" sz="quarter" idx="15"/>
          </p:nvPr>
        </p:nvSpPr>
        <p:spPr>
          <a:xfrm>
            <a:off x="4038600" y="6400800"/>
            <a:ext cx="2465388" cy="293688"/>
          </a:xfrm>
          <a:prstGeom prst="rect">
            <a:avLst/>
          </a:prstGeom>
        </p:spPr>
        <p:txBody>
          <a:bodyPr/>
          <a:lstStyle>
            <a:lvl1pPr>
              <a:defRPr smtClean="0">
                <a:ea typeface="ＭＳ Ｐゴシック" pitchFamily="34" charset="-128"/>
              </a:defRPr>
            </a:lvl1pPr>
          </a:lstStyle>
          <a:p>
            <a:pPr>
              <a:defRPr/>
            </a:pPr>
            <a:endParaRPr lang="en-US"/>
          </a:p>
        </p:txBody>
      </p:sp>
      <p:sp>
        <p:nvSpPr>
          <p:cNvPr id="5" name="Slide Number Placeholder 5"/>
          <p:cNvSpPr>
            <a:spLocks noGrp="1"/>
          </p:cNvSpPr>
          <p:nvPr>
            <p:ph type="sldNum" sz="quarter" idx="16"/>
          </p:nvPr>
        </p:nvSpPr>
        <p:spPr>
          <a:xfrm>
            <a:off x="8115300" y="6400800"/>
            <a:ext cx="571500" cy="293688"/>
          </a:xfrm>
          <a:prstGeom prst="rect">
            <a:avLst/>
          </a:prstGeom>
        </p:spPr>
        <p:txBody>
          <a:bodyPr/>
          <a:lstStyle>
            <a:lvl1pPr>
              <a:defRPr smtClean="0">
                <a:ea typeface="ＭＳ Ｐゴシック" pitchFamily="34" charset="-128"/>
              </a:defRPr>
            </a:lvl1pPr>
          </a:lstStyle>
          <a:p>
            <a:pPr>
              <a:defRPr/>
            </a:pPr>
            <a:fld id="{EA23F989-653A-45AD-9FB8-BBDCF2E7FDAE}" type="slidenum">
              <a:rPr lang="en-US"/>
              <a:pPr>
                <a:defRPr/>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endParaRPr lang="en-US" dirty="0">
                <a:solidFill>
                  <a:srgbClr val="FFFFFF"/>
                </a:solidFill>
                <a:latin typeface="Arial"/>
                <a:cs typeface="+mn-cs"/>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endParaRPr lang="en-US" dirty="0">
                <a:solidFill>
                  <a:srgbClr val="FFFFFF"/>
                </a:solidFill>
                <a:latin typeface="Arial"/>
                <a:cs typeface="+mn-cs"/>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7E201041-A051-5D40-B7BB-EE4D9ADA5256}" type="datetimeFigureOut">
              <a:rPr lang="en-US">
                <a:solidFill>
                  <a:prstClr val="black">
                    <a:tint val="75000"/>
                  </a:prstClr>
                </a:solidFill>
              </a:rPr>
              <a:pPr/>
              <a:t>7/2/2014</a:t>
            </a:fld>
            <a:endParaRPr lang="en-US" dirty="0">
              <a:solidFill>
                <a:prstClr val="black">
                  <a:tint val="75000"/>
                </a:prstClr>
              </a:solidFill>
            </a:endParaRPr>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35582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8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190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31066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3.xml"/><Relationship Id="rId7"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8.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9.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2.emf"/><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79433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4" r:id="rId4"/>
    <p:sldLayoutId id="214748374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71343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7"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125943" y="-94465"/>
            <a:ext cx="9393262" cy="131318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41117425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1" r:id="rId3"/>
    <p:sldLayoutId id="2147483721" r:id="rId4"/>
    <p:sldLayoutId id="214748366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FFFFFF"/>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rgbClr val="FFFFFF"/>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rgbClr val="FFFFFF"/>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rgbClr val="FFFFFF"/>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rgbClr val="FFFFFF"/>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p:sldLayoutIdLst>
    <p:sldLayoutId id="2147483747" r:id="rId1"/>
    <p:sldLayoutId id="2147483755" r:id="rId2"/>
    <p:sldLayoutId id="2147483784" r:id="rId3"/>
    <p:sldLayoutId id="2147483756" r:id="rId4"/>
    <p:sldLayoutId id="2147483754" r:id="rId5"/>
    <p:sldLayoutId id="2147483748" r:id="rId6"/>
    <p:sldLayoutId id="214748375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tech-background_15.ps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47939" y="6376137"/>
            <a:ext cx="1450118" cy="265184"/>
          </a:xfrm>
          <a:prstGeom prst="rect">
            <a:avLst/>
          </a:prstGeom>
        </p:spPr>
      </p:pic>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794333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6" r:id="rId7"/>
    <p:sldLayoutId id="2147483807" r:id="rId8"/>
    <p:sldLayoutId id="2147483808" r:id="rId9"/>
    <p:sldLayoutId id="2147483809" r:id="rId10"/>
    <p:sldLayoutId id="2147483810" r:id="rId11"/>
    <p:sldLayoutId id="21474838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hyperlink" Target="http://fast.oclc.org/searchfast/?&amp;limit=altphrase&amp;facet=all&amp;query=Okapia%20&amp;sort=usage+desc&amp;start=0"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www.oclc.org/research/activities/fast.html" TargetMode="External"/><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hyperlink" Target="http://www.oclc.org/content/dam/support/worldcat/records/faceted-application-of-subject-terminology.pdf" TargetMode="External"/><Relationship Id="rId4" Type="http://schemas.openxmlformats.org/officeDocument/2006/relationships/hyperlink" Target="http://www.oclc.org/en-US/news/announcements/2013/enriching-worldcat-with-fas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image" Target="../media/image28.gif"/><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gif"/><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gi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openxmlformats.org/officeDocument/2006/relationships/hyperlink" Target="http://www.oclc.org/developer/services/virtual-international-authority-file-viaf" TargetMode="External"/><Relationship Id="rId3" Type="http://schemas.openxmlformats.org/officeDocument/2006/relationships/image" Target="../media/image21.png"/><Relationship Id="rId7" Type="http://schemas.openxmlformats.org/officeDocument/2006/relationships/hyperlink" Target="http://www.viaf.org/" TargetMode="External"/><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hyperlink" Target="http://www.oclc.org/en-US/viaf.html" TargetMode="External"/><Relationship Id="rId5" Type="http://schemas.openxmlformats.org/officeDocument/2006/relationships/hyperlink" Target="http://www.oclc.org/en-US/viaf.htm" TargetMode="Externa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hyperlink" Target="http://fast.oclc.org/searchf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00363" y="4252510"/>
            <a:ext cx="5989637" cy="134087"/>
          </a:xfrm>
        </p:spPr>
        <p:txBody>
          <a:bodyPr/>
          <a:lstStyle/>
          <a:p>
            <a:r>
              <a:rPr lang="en-US" sz="2400" dirty="0" smtClean="0"/>
              <a:t>Cynthia M. Whitacre</a:t>
            </a:r>
            <a:endParaRPr lang="en-US" sz="2400" dirty="0"/>
          </a:p>
        </p:txBody>
      </p:sp>
      <p:sp>
        <p:nvSpPr>
          <p:cNvPr id="4" name="Text Placeholder 3"/>
          <p:cNvSpPr>
            <a:spLocks noGrp="1"/>
          </p:cNvSpPr>
          <p:nvPr>
            <p:ph type="body" sz="quarter" idx="14"/>
          </p:nvPr>
        </p:nvSpPr>
        <p:spPr/>
        <p:txBody>
          <a:bodyPr/>
          <a:lstStyle/>
          <a:p>
            <a:endParaRPr lang="en-US" dirty="0" smtClean="0">
              <a:cs typeface="Georgia" pitchFamily="18" charset="0"/>
            </a:endParaRPr>
          </a:p>
          <a:p>
            <a:r>
              <a:rPr lang="en-US" dirty="0" smtClean="0">
                <a:cs typeface="Georgia" pitchFamily="18" charset="0"/>
              </a:rPr>
              <a:t>OCLC Update  </a:t>
            </a:r>
          </a:p>
          <a:p>
            <a:endParaRPr lang="en-US" dirty="0" smtClean="0">
              <a:cs typeface="Georgia" pitchFamily="18" charset="0"/>
            </a:endParaRPr>
          </a:p>
          <a:p>
            <a:endParaRPr lang="en-US" dirty="0" smtClean="0">
              <a:cs typeface="Georgia" pitchFamily="18" charset="0"/>
            </a:endParaRPr>
          </a:p>
        </p:txBody>
      </p:sp>
      <p:sp>
        <p:nvSpPr>
          <p:cNvPr id="5" name="Text Placeholder 4"/>
          <p:cNvSpPr>
            <a:spLocks noGrp="1"/>
          </p:cNvSpPr>
          <p:nvPr>
            <p:ph type="body" sz="quarter" idx="15"/>
          </p:nvPr>
        </p:nvSpPr>
        <p:spPr>
          <a:xfrm>
            <a:off x="2900363" y="4660135"/>
            <a:ext cx="5989637" cy="335728"/>
          </a:xfrm>
        </p:spPr>
        <p:txBody>
          <a:bodyPr/>
          <a:lstStyle/>
          <a:p>
            <a:r>
              <a:rPr lang="en-US" sz="1600" dirty="0" smtClean="0"/>
              <a:t>Manager, WorldCat Quality &amp; Partner Content Dept.</a:t>
            </a:r>
            <a:endParaRPr lang="en-US" sz="1600" dirty="0"/>
          </a:p>
        </p:txBody>
      </p:sp>
      <p:sp>
        <p:nvSpPr>
          <p:cNvPr id="6" name="TextBox 5"/>
          <p:cNvSpPr txBox="1"/>
          <p:nvPr/>
        </p:nvSpPr>
        <p:spPr>
          <a:xfrm>
            <a:off x="6548717" y="465435"/>
            <a:ext cx="2099235" cy="646331"/>
          </a:xfrm>
          <a:prstGeom prst="rect">
            <a:avLst/>
          </a:prstGeom>
          <a:noFill/>
        </p:spPr>
        <p:txBody>
          <a:bodyPr wrap="square" rtlCol="0">
            <a:spAutoFit/>
          </a:bodyPr>
          <a:lstStyle/>
          <a:p>
            <a:r>
              <a:rPr lang="en-US" dirty="0" smtClean="0">
                <a:solidFill>
                  <a:schemeClr val="accent1"/>
                </a:solidFill>
              </a:rPr>
              <a:t>June 24, 2014</a:t>
            </a:r>
          </a:p>
          <a:p>
            <a:r>
              <a:rPr lang="en-US" dirty="0" smtClean="0">
                <a:solidFill>
                  <a:schemeClr val="accent1"/>
                </a:solidFill>
              </a:rPr>
              <a:t>Las Vegas</a:t>
            </a:r>
          </a:p>
        </p:txBody>
      </p:sp>
      <p:pic>
        <p:nvPicPr>
          <p:cNvPr id="7" name="Picture 4" descr="ajl.png"/>
          <p:cNvPicPr>
            <a:picLocks noChangeAspect="1"/>
          </p:cNvPicPr>
          <p:nvPr/>
        </p:nvPicPr>
        <p:blipFill>
          <a:blip r:embed="rId3" cstate="print"/>
          <a:srcRect/>
          <a:stretch>
            <a:fillRect/>
          </a:stretch>
        </p:blipFill>
        <p:spPr bwMode="auto">
          <a:xfrm>
            <a:off x="4572000" y="2767089"/>
            <a:ext cx="4094163" cy="998538"/>
          </a:xfrm>
          <a:prstGeom prst="rect">
            <a:avLst/>
          </a:prstGeom>
          <a:noFill/>
          <a:ln w="9525">
            <a:noFill/>
            <a:miter lim="800000"/>
            <a:headEnd/>
            <a:tailEnd/>
          </a:ln>
        </p:spPr>
      </p:pic>
    </p:spTree>
    <p:extLst>
      <p:ext uri="{BB962C8B-B14F-4D97-AF65-F5344CB8AC3E}">
        <p14:creationId xmlns:p14="http://schemas.microsoft.com/office/powerpoint/2010/main" val="12296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534400" cy="870333"/>
          </a:xfrm>
        </p:spPr>
        <p:txBody>
          <a:bodyPr/>
          <a:lstStyle/>
          <a:p>
            <a:pPr algn="ctr"/>
            <a:r>
              <a:rPr lang="en-US" dirty="0" smtClean="0"/>
              <a:t>8 categories of facets</a:t>
            </a:r>
            <a:endParaRPr lang="en-US" dirty="0"/>
          </a:p>
        </p:txBody>
      </p:sp>
      <p:sp>
        <p:nvSpPr>
          <p:cNvPr id="4" name="Content Placeholder 2"/>
          <p:cNvSpPr txBox="1">
            <a:spLocks/>
          </p:cNvSpPr>
          <p:nvPr/>
        </p:nvSpPr>
        <p:spPr>
          <a:xfrm>
            <a:off x="977901" y="1092200"/>
            <a:ext cx="6997700" cy="4978400"/>
          </a:xfrm>
          <a:prstGeom prst="rect">
            <a:avLst/>
          </a:prstGeom>
        </p:spPr>
        <p:txBody>
          <a:bodyPr>
            <a:normAutofit/>
          </a:bodyPr>
          <a:lstStyle/>
          <a:p>
            <a:endParaRPr lang="en-US" sz="2800" dirty="0" smtClean="0"/>
          </a:p>
        </p:txBody>
      </p:sp>
      <p:graphicFrame>
        <p:nvGraphicFramePr>
          <p:cNvPr id="6" name="Table 5"/>
          <p:cNvGraphicFramePr>
            <a:graphicFrameLocks noGrp="1"/>
          </p:cNvGraphicFramePr>
          <p:nvPr/>
        </p:nvGraphicFramePr>
        <p:xfrm>
          <a:off x="1778000" y="1092200"/>
          <a:ext cx="5600700" cy="5156199"/>
        </p:xfrm>
        <a:graphic>
          <a:graphicData uri="http://schemas.openxmlformats.org/drawingml/2006/table">
            <a:tbl>
              <a:tblPr/>
              <a:tblGrid>
                <a:gridCol w="2800350"/>
                <a:gridCol w="2800350"/>
              </a:tblGrid>
              <a:tr h="572911">
                <a:tc>
                  <a:txBody>
                    <a:bodyPr/>
                    <a:lstStyle/>
                    <a:p>
                      <a:pPr marL="0" marR="0" algn="ctr">
                        <a:lnSpc>
                          <a:spcPct val="115000"/>
                        </a:lnSpc>
                        <a:spcBef>
                          <a:spcPts val="600"/>
                        </a:spcBef>
                        <a:spcAft>
                          <a:spcPts val="600"/>
                        </a:spcAft>
                      </a:pPr>
                      <a:r>
                        <a:rPr lang="en-US" sz="2400" b="1" dirty="0">
                          <a:latin typeface="Arial"/>
                          <a:ea typeface="Times New Roman"/>
                          <a:cs typeface="Times New Roman"/>
                        </a:rPr>
                        <a:t>FAST Facet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600"/>
                        </a:spcBef>
                        <a:spcAft>
                          <a:spcPts val="600"/>
                        </a:spcAft>
                      </a:pPr>
                      <a:r>
                        <a:rPr lang="en-US" sz="2400" b="1" dirty="0">
                          <a:latin typeface="Arial"/>
                          <a:ea typeface="Times New Roman"/>
                          <a:cs typeface="Times New Roman"/>
                        </a:rPr>
                        <a:t>MARC 21 field</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572911">
                <a:tc>
                  <a:txBody>
                    <a:bodyPr/>
                    <a:lstStyle/>
                    <a:p>
                      <a:pPr marL="0" marR="0" algn="ctr">
                        <a:lnSpc>
                          <a:spcPct val="115000"/>
                        </a:lnSpc>
                        <a:spcBef>
                          <a:spcPts val="600"/>
                        </a:spcBef>
                        <a:spcAft>
                          <a:spcPts val="600"/>
                        </a:spcAft>
                      </a:pPr>
                      <a:r>
                        <a:rPr lang="en-US" sz="2400" dirty="0">
                          <a:latin typeface="Arial"/>
                          <a:ea typeface="Times New Roman"/>
                          <a:cs typeface="Times New Roman"/>
                        </a:rPr>
                        <a:t>Chronological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648</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Corporate Names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610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Events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611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Form/Genre</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655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Geographic Names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smtClean="0">
                          <a:latin typeface="Arial"/>
                          <a:ea typeface="Times New Roman"/>
                          <a:cs typeface="Times New Roman"/>
                        </a:rPr>
                        <a:t>651</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Personal Names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600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a:latin typeface="Arial"/>
                          <a:ea typeface="Times New Roman"/>
                          <a:cs typeface="Times New Roman"/>
                        </a:rPr>
                        <a:t>Titles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630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911">
                <a:tc>
                  <a:txBody>
                    <a:bodyPr/>
                    <a:lstStyle/>
                    <a:p>
                      <a:pPr marL="0" marR="0" algn="ctr">
                        <a:lnSpc>
                          <a:spcPct val="115000"/>
                        </a:lnSpc>
                        <a:spcBef>
                          <a:spcPts val="600"/>
                        </a:spcBef>
                        <a:spcAft>
                          <a:spcPts val="600"/>
                        </a:spcAft>
                      </a:pPr>
                      <a:r>
                        <a:rPr lang="en-US" sz="2400" dirty="0">
                          <a:latin typeface="Arial"/>
                          <a:ea typeface="Times New Roman"/>
                          <a:cs typeface="Times New Roman"/>
                        </a:rPr>
                        <a:t>Topics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latin typeface="Arial"/>
                          <a:ea typeface="Times New Roman"/>
                          <a:cs typeface="Times New Roman"/>
                        </a:rPr>
                        <a:t>650</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0" y="0"/>
            <a:ext cx="10312400" cy="739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authority record</a:t>
            </a:r>
            <a:endParaRPr lang="en-US" dirty="0"/>
          </a:p>
        </p:txBody>
      </p:sp>
      <p:sp>
        <p:nvSpPr>
          <p:cNvPr id="4" name="Content Placeholder 2"/>
          <p:cNvSpPr txBox="1">
            <a:spLocks/>
          </p:cNvSpPr>
          <p:nvPr/>
        </p:nvSpPr>
        <p:spPr>
          <a:xfrm>
            <a:off x="977900" y="1092200"/>
            <a:ext cx="9880599" cy="4978400"/>
          </a:xfrm>
          <a:prstGeom prst="rect">
            <a:avLst/>
          </a:prstGeom>
        </p:spPr>
        <p:txBody>
          <a:bodyPr>
            <a:normAutofit fontScale="77500" lnSpcReduction="20000"/>
          </a:bodyPr>
          <a:lstStyle/>
          <a:p>
            <a:r>
              <a:rPr lang="en-US" sz="3600" dirty="0" smtClean="0"/>
              <a:t>LDR00000cz a2200037n 45 0</a:t>
            </a:r>
          </a:p>
          <a:p>
            <a:r>
              <a:rPr lang="en-US" sz="3600" dirty="0" smtClean="0"/>
              <a:t>001     fst01045141</a:t>
            </a:r>
          </a:p>
          <a:p>
            <a:r>
              <a:rPr lang="en-US" sz="3600" dirty="0" smtClean="0"/>
              <a:t>003     </a:t>
            </a:r>
            <a:r>
              <a:rPr lang="en-US" sz="3600" dirty="0" err="1" smtClean="0"/>
              <a:t>OCoLC</a:t>
            </a:r>
            <a:endParaRPr lang="en-US" sz="3600" dirty="0" smtClean="0"/>
          </a:p>
          <a:p>
            <a:r>
              <a:rPr lang="en-US" sz="3600" dirty="0" smtClean="0"/>
              <a:t>005     20090914163117.0</a:t>
            </a:r>
          </a:p>
          <a:p>
            <a:r>
              <a:rPr lang="en-US" sz="3600" dirty="0" smtClean="0"/>
              <a:t>008     041024nn </a:t>
            </a:r>
            <a:r>
              <a:rPr lang="en-US" sz="3600" dirty="0" err="1" smtClean="0"/>
              <a:t>anznnbabn</a:t>
            </a:r>
            <a:r>
              <a:rPr lang="en-US" sz="3600" dirty="0" smtClean="0"/>
              <a:t> || </a:t>
            </a:r>
            <a:r>
              <a:rPr lang="en-US" sz="3600" dirty="0" err="1" smtClean="0"/>
              <a:t>ana</a:t>
            </a:r>
            <a:r>
              <a:rPr lang="en-US" sz="3600" dirty="0" smtClean="0"/>
              <a:t> d</a:t>
            </a:r>
          </a:p>
          <a:p>
            <a:r>
              <a:rPr lang="en-US" sz="3600" dirty="0" smtClean="0"/>
              <a:t>016 7_$a fst01045141$2 </a:t>
            </a:r>
            <a:r>
              <a:rPr lang="en-US" sz="3600" dirty="0" err="1" smtClean="0"/>
              <a:t>OCoLC</a:t>
            </a:r>
            <a:endParaRPr lang="en-US" sz="3600" dirty="0" smtClean="0"/>
          </a:p>
          <a:p>
            <a:r>
              <a:rPr lang="en-US" sz="3600" dirty="0" smtClean="0"/>
              <a:t>040 __$a </a:t>
            </a:r>
            <a:r>
              <a:rPr lang="en-US" sz="3600" dirty="0" err="1" smtClean="0"/>
              <a:t>OCoLC$b</a:t>
            </a:r>
            <a:r>
              <a:rPr lang="en-US" sz="3600" dirty="0" smtClean="0"/>
              <a:t> </a:t>
            </a:r>
            <a:r>
              <a:rPr lang="en-US" sz="3600" dirty="0" err="1" smtClean="0"/>
              <a:t>eng$c</a:t>
            </a:r>
            <a:r>
              <a:rPr lang="en-US" sz="3600" dirty="0" smtClean="0"/>
              <a:t> </a:t>
            </a:r>
            <a:r>
              <a:rPr lang="en-US" sz="3600" dirty="0" err="1" smtClean="0"/>
              <a:t>OCoLC$f</a:t>
            </a:r>
            <a:r>
              <a:rPr lang="en-US" sz="3600" dirty="0" smtClean="0"/>
              <a:t> fast</a:t>
            </a:r>
          </a:p>
          <a:p>
            <a:r>
              <a:rPr lang="en-US" sz="3600" dirty="0" smtClean="0"/>
              <a:t>053 _0$a QL737.U56</a:t>
            </a:r>
          </a:p>
          <a:p>
            <a:r>
              <a:rPr lang="en-US" sz="3600" dirty="0" smtClean="0"/>
              <a:t>150 __$a Okapi</a:t>
            </a:r>
          </a:p>
          <a:p>
            <a:r>
              <a:rPr lang="en-US" sz="3600" dirty="0" smtClean="0"/>
              <a:t>450 __$a </a:t>
            </a:r>
            <a:r>
              <a:rPr lang="en-US" sz="3600" dirty="0" err="1" smtClean="0"/>
              <a:t>Okapia</a:t>
            </a:r>
            <a:r>
              <a:rPr lang="en-US" sz="3600" dirty="0" smtClean="0"/>
              <a:t> </a:t>
            </a:r>
            <a:r>
              <a:rPr lang="en-US" sz="3600" dirty="0" err="1" smtClean="0"/>
              <a:t>johnstoni</a:t>
            </a:r>
            <a:endParaRPr lang="en-US" sz="3600" dirty="0" smtClean="0"/>
          </a:p>
          <a:p>
            <a:r>
              <a:rPr lang="en-US" sz="3600" dirty="0" smtClean="0"/>
              <a:t>550 __$a Okapia$0 </a:t>
            </a:r>
            <a:r>
              <a:rPr lang="en-US" sz="3600" dirty="0" smtClean="0">
                <a:hlinkClick r:id="rId3"/>
              </a:rPr>
              <a:t>(</a:t>
            </a:r>
            <a:r>
              <a:rPr lang="en-US" sz="3600" dirty="0" err="1" smtClean="0">
                <a:hlinkClick r:id="rId3"/>
              </a:rPr>
              <a:t>OCoLC</a:t>
            </a:r>
            <a:r>
              <a:rPr lang="en-US" sz="3600" dirty="0" smtClean="0">
                <a:hlinkClick r:id="rId3"/>
              </a:rPr>
              <a:t>)fst01045143</a:t>
            </a:r>
            <a:endParaRPr lang="en-US" sz="3600" dirty="0" smtClean="0"/>
          </a:p>
          <a:p>
            <a:r>
              <a:rPr lang="en-US" sz="3600" dirty="0" smtClean="0"/>
              <a:t>688 __$a LC (2013) Subject Usage: 7</a:t>
            </a:r>
          </a:p>
          <a:p>
            <a:r>
              <a:rPr lang="en-US" sz="3600" dirty="0" smtClean="0"/>
              <a:t>688 __$a WC (2013) Subject Usage: 52</a:t>
            </a:r>
          </a:p>
          <a:p>
            <a:r>
              <a:rPr lang="en-US" sz="3600" dirty="0" smtClean="0"/>
              <a:t>750 _0$a Okapi$0 </a:t>
            </a:r>
            <a:r>
              <a:rPr lang="en-US" sz="3600" u="sng" dirty="0" smtClean="0">
                <a:solidFill>
                  <a:srgbClr val="0070C0"/>
                </a:solidFill>
              </a:rPr>
              <a:t>(DLC)</a:t>
            </a:r>
            <a:r>
              <a:rPr lang="en-US" sz="3600" u="sng" dirty="0" err="1" smtClean="0">
                <a:solidFill>
                  <a:srgbClr val="0070C0"/>
                </a:solidFill>
              </a:rPr>
              <a:t>sh</a:t>
            </a:r>
            <a:r>
              <a:rPr lang="en-US" sz="3600" u="sng" dirty="0" smtClean="0">
                <a:solidFill>
                  <a:srgbClr val="0070C0"/>
                </a:solidFill>
              </a:rPr>
              <a:t> 85094443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6/Okapia_johnstoni_-Marwell_Wildlife,_Hampshire,_England-8a.jpg"/>
          <p:cNvPicPr>
            <a:picLocks noChangeAspect="1" noChangeArrowheads="1"/>
          </p:cNvPicPr>
          <p:nvPr/>
        </p:nvPicPr>
        <p:blipFill>
          <a:blip r:embed="rId3"/>
          <a:srcRect/>
          <a:stretch>
            <a:fillRect/>
          </a:stretch>
        </p:blipFill>
        <p:spPr bwMode="auto">
          <a:xfrm>
            <a:off x="4105275" y="228599"/>
            <a:ext cx="4419600" cy="6629401"/>
          </a:xfrm>
          <a:prstGeom prst="rect">
            <a:avLst/>
          </a:prstGeom>
          <a:noFill/>
        </p:spPr>
      </p:pic>
      <p:sp>
        <p:nvSpPr>
          <p:cNvPr id="4" name="TextBox 3"/>
          <p:cNvSpPr txBox="1"/>
          <p:nvPr/>
        </p:nvSpPr>
        <p:spPr>
          <a:xfrm>
            <a:off x="292099" y="876301"/>
            <a:ext cx="3813175" cy="6340197"/>
          </a:xfrm>
          <a:prstGeom prst="rect">
            <a:avLst/>
          </a:prstGeom>
          <a:noFill/>
        </p:spPr>
        <p:txBody>
          <a:bodyPr wrap="square" rtlCol="0">
            <a:spAutoFit/>
          </a:bodyPr>
          <a:lstStyle/>
          <a:p>
            <a:r>
              <a:rPr lang="en-US" sz="2800" dirty="0" smtClean="0"/>
              <a:t>Here’s an Okapi – a very interesting animal – known as a zebra giraffe.  </a:t>
            </a:r>
          </a:p>
          <a:p>
            <a:endParaRPr lang="en-US" sz="2800" b="1" dirty="0" smtClean="0"/>
          </a:p>
          <a:p>
            <a:r>
              <a:rPr lang="en-US" sz="2800" b="1" dirty="0" smtClean="0"/>
              <a:t>650 _7 </a:t>
            </a:r>
            <a:r>
              <a:rPr lang="en-US" sz="2800" b="1" dirty="0" err="1" smtClean="0"/>
              <a:t>ǂa</a:t>
            </a:r>
            <a:r>
              <a:rPr lang="en-US" sz="2800" b="1" dirty="0" smtClean="0"/>
              <a:t> Okapi. ǂ2 fast ǂ0 (</a:t>
            </a:r>
            <a:r>
              <a:rPr lang="en-US" sz="2800" b="1" dirty="0" err="1" smtClean="0"/>
              <a:t>OCoLC</a:t>
            </a:r>
            <a:r>
              <a:rPr lang="en-US" sz="2800" b="1" dirty="0" smtClean="0"/>
              <a:t>)fst01045141</a:t>
            </a:r>
            <a:endParaRPr lang="en-US" sz="28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Picture credit: Wikipedia</a:t>
            </a:r>
          </a:p>
          <a:p>
            <a:endParaRPr lang="en-US" sz="2800" dirty="0" smtClean="0"/>
          </a:p>
          <a:p>
            <a:endParaRPr lang="en-US" sz="2800" dirty="0" smtClean="0"/>
          </a:p>
          <a:p>
            <a:endParaRPr lang="en-US" sz="28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8" y="-94465"/>
            <a:ext cx="9382767" cy="1301895"/>
          </a:xfrm>
        </p:spPr>
        <p:txBody>
          <a:bodyPr/>
          <a:lstStyle/>
          <a:p>
            <a:r>
              <a:rPr lang="en-US" dirty="0" smtClean="0"/>
              <a:t>FAST </a:t>
            </a:r>
            <a:r>
              <a:rPr lang="en-US" sz="1400" dirty="0" smtClean="0"/>
              <a:t>(Faceted Application of Subject Terminology)</a:t>
            </a:r>
            <a:endParaRPr lang="en-US" dirty="0"/>
          </a:p>
        </p:txBody>
      </p:sp>
      <p:sp>
        <p:nvSpPr>
          <p:cNvPr id="5" name="TextBox 4"/>
          <p:cNvSpPr txBox="1"/>
          <p:nvPr/>
        </p:nvSpPr>
        <p:spPr>
          <a:xfrm>
            <a:off x="286864" y="1265592"/>
            <a:ext cx="8229600" cy="276999"/>
          </a:xfrm>
          <a:prstGeom prst="rect">
            <a:avLst/>
          </a:prstGeom>
          <a:noFill/>
        </p:spPr>
        <p:txBody>
          <a:bodyPr wrap="square" rtlCol="0">
            <a:spAutoFit/>
          </a:bodyPr>
          <a:lstStyle/>
          <a:p>
            <a:pPr marL="347472" indent="-347472">
              <a:spcBef>
                <a:spcPts val="768"/>
              </a:spcBef>
            </a:pPr>
            <a:r>
              <a:rPr lang="en-US" sz="1200" b="1" dirty="0" smtClean="0">
                <a:solidFill>
                  <a:prstClr val="black"/>
                </a:solidFill>
                <a:latin typeface="Microsoft Sans Serif" pitchFamily="34" charset="0"/>
                <a:cs typeface="Microsoft Sans Serif" pitchFamily="34" charset="0"/>
              </a:rPr>
              <a:t> </a:t>
            </a:r>
            <a:endParaRPr lang="en-US" sz="1200" dirty="0">
              <a:solidFill>
                <a:prstClr val="black"/>
              </a:solidFill>
            </a:endParaRPr>
          </a:p>
        </p:txBody>
      </p:sp>
      <p:sp>
        <p:nvSpPr>
          <p:cNvPr id="6" name="Content Placeholder 5"/>
          <p:cNvSpPr>
            <a:spLocks noGrp="1"/>
          </p:cNvSpPr>
          <p:nvPr>
            <p:ph idx="1"/>
          </p:nvPr>
        </p:nvSpPr>
        <p:spPr>
          <a:xfrm>
            <a:off x="282380" y="1265593"/>
            <a:ext cx="8229600" cy="6738682"/>
          </a:xfrm>
        </p:spPr>
        <p:txBody>
          <a:bodyPr/>
          <a:lstStyle/>
          <a:p>
            <a:pPr>
              <a:buNone/>
            </a:pPr>
            <a:r>
              <a:rPr lang="en-US" sz="1200" b="1" dirty="0" smtClean="0">
                <a:latin typeface="Microsoft Sans Serif" pitchFamily="34" charset="0"/>
                <a:cs typeface="Microsoft Sans Serif" pitchFamily="34" charset="0"/>
              </a:rPr>
              <a:t>Benefits</a:t>
            </a:r>
          </a:p>
          <a:p>
            <a:r>
              <a:rPr lang="en-US" sz="1200" b="1" dirty="0" smtClean="0">
                <a:latin typeface="Microsoft Sans Serif" pitchFamily="34" charset="0"/>
                <a:cs typeface="Microsoft Sans Serif" pitchFamily="34" charset="0"/>
              </a:rPr>
              <a:t>Simple</a:t>
            </a:r>
            <a:r>
              <a:rPr lang="en-US" sz="1200" dirty="0" smtClean="0">
                <a:latin typeface="Microsoft Sans Serif" pitchFamily="34" charset="0"/>
                <a:cs typeface="Microsoft Sans Serif" pitchFamily="34" charset="0"/>
              </a:rPr>
              <a:t> to learn and apply</a:t>
            </a:r>
          </a:p>
          <a:p>
            <a:r>
              <a:rPr lang="en-US" sz="1200" dirty="0" smtClean="0">
                <a:latin typeface="Microsoft Sans Serif" pitchFamily="34" charset="0"/>
                <a:cs typeface="Microsoft Sans Serif" pitchFamily="34" charset="0"/>
              </a:rPr>
              <a:t>Designed to </a:t>
            </a:r>
            <a:r>
              <a:rPr lang="en-US" sz="1200" b="1" dirty="0" smtClean="0">
                <a:latin typeface="Microsoft Sans Serif" pitchFamily="34" charset="0"/>
                <a:cs typeface="Microsoft Sans Serif" pitchFamily="34" charset="0"/>
              </a:rPr>
              <a:t>facilitate faceted navigation</a:t>
            </a:r>
            <a:r>
              <a:rPr lang="en-US" sz="1200" dirty="0" smtClean="0">
                <a:latin typeface="Microsoft Sans Serif" pitchFamily="34" charset="0"/>
                <a:cs typeface="Microsoft Sans Serif" pitchFamily="34" charset="0"/>
              </a:rPr>
              <a:t> </a:t>
            </a:r>
          </a:p>
          <a:p>
            <a:r>
              <a:rPr lang="en-US" sz="1200" b="1" dirty="0" smtClean="0">
                <a:latin typeface="Microsoft Sans Serif" pitchFamily="34" charset="0"/>
                <a:cs typeface="Microsoft Sans Serif" pitchFamily="34" charset="0"/>
              </a:rPr>
              <a:t>Modern in its design</a:t>
            </a:r>
            <a:r>
              <a:rPr lang="en-US" sz="1200" dirty="0" smtClean="0">
                <a:latin typeface="Microsoft Sans Serif" pitchFamily="34" charset="0"/>
                <a:cs typeface="Microsoft Sans Serif" pitchFamily="34" charset="0"/>
              </a:rPr>
              <a:t> (for example, useable in a </a:t>
            </a:r>
            <a:r>
              <a:rPr lang="en-US" sz="1200" b="1" dirty="0" smtClean="0">
                <a:latin typeface="Microsoft Sans Serif" pitchFamily="34" charset="0"/>
                <a:cs typeface="Microsoft Sans Serif" pitchFamily="34" charset="0"/>
              </a:rPr>
              <a:t>linked data environment</a:t>
            </a:r>
            <a:r>
              <a:rPr lang="en-US" sz="1200" dirty="0" smtClean="0">
                <a:latin typeface="Microsoft Sans Serif" pitchFamily="34" charset="0"/>
                <a:cs typeface="Microsoft Sans Serif" pitchFamily="34" charset="0"/>
              </a:rPr>
              <a:t>)</a:t>
            </a:r>
            <a:endParaRPr lang="en-US" sz="1200" dirty="0">
              <a:latin typeface="Microsoft Sans Serif" pitchFamily="34" charset="0"/>
              <a:cs typeface="Microsoft Sans Serif" pitchFamily="34" charset="0"/>
            </a:endParaRPr>
          </a:p>
        </p:txBody>
      </p:sp>
      <p:sp>
        <p:nvSpPr>
          <p:cNvPr id="7" name="Content Placeholder 3"/>
          <p:cNvSpPr>
            <a:spLocks noGrp="1"/>
          </p:cNvSpPr>
          <p:nvPr>
            <p:ph idx="1"/>
          </p:nvPr>
        </p:nvSpPr>
        <p:spPr>
          <a:xfrm>
            <a:off x="286864" y="2402557"/>
            <a:ext cx="8229600" cy="6157444"/>
          </a:xfrm>
        </p:spPr>
        <p:txBody>
          <a:bodyPr/>
          <a:lstStyle/>
          <a:p>
            <a:pPr>
              <a:buNone/>
            </a:pPr>
            <a:r>
              <a:rPr lang="en-US" sz="1200" b="1" dirty="0" smtClean="0">
                <a:latin typeface="Microsoft Sans Serif" pitchFamily="34" charset="0"/>
                <a:cs typeface="Microsoft Sans Serif" pitchFamily="34" charset="0"/>
              </a:rPr>
              <a:t>Enrichment</a:t>
            </a:r>
          </a:p>
          <a:p>
            <a:r>
              <a:rPr lang="en-US" sz="1200" b="1" dirty="0" smtClean="0">
                <a:latin typeface="Microsoft Sans Serif" pitchFamily="34" charset="0"/>
                <a:cs typeface="Microsoft Sans Serif" pitchFamily="34" charset="0"/>
              </a:rPr>
              <a:t>Automated addition of FAST headings began in September 2013</a:t>
            </a:r>
          </a:p>
          <a:p>
            <a:r>
              <a:rPr lang="en-US" sz="1200" dirty="0" smtClean="0">
                <a:latin typeface="Microsoft Sans Serif" pitchFamily="34" charset="0"/>
                <a:cs typeface="Microsoft Sans Serif" pitchFamily="34" charset="0"/>
              </a:rPr>
              <a:t>Applied </a:t>
            </a:r>
            <a:r>
              <a:rPr lang="en-US" sz="1200" b="1" dirty="0" smtClean="0">
                <a:latin typeface="Microsoft Sans Serif" pitchFamily="34" charset="0"/>
                <a:cs typeface="Microsoft Sans Serif" pitchFamily="34" charset="0"/>
              </a:rPr>
              <a:t>only to records with English language-of-cataloging that already contain LCSH</a:t>
            </a:r>
            <a:r>
              <a:rPr lang="en-US" sz="1200" dirty="0" smtClean="0">
                <a:latin typeface="Microsoft Sans Serif" pitchFamily="34" charset="0"/>
                <a:cs typeface="Microsoft Sans Serif" pitchFamily="34" charset="0"/>
              </a:rPr>
              <a:t>.</a:t>
            </a:r>
          </a:p>
          <a:p>
            <a:r>
              <a:rPr lang="en-US" sz="1200" dirty="0" smtClean="0">
                <a:latin typeface="Microsoft Sans Serif" pitchFamily="34" charset="0"/>
                <a:cs typeface="Microsoft Sans Serif" pitchFamily="34" charset="0"/>
              </a:rPr>
              <a:t>040 </a:t>
            </a:r>
            <a:r>
              <a:rPr lang="en-US" sz="1200" dirty="0" err="1" smtClean="0">
                <a:latin typeface="Microsoft Sans Serif" pitchFamily="34" charset="0"/>
                <a:cs typeface="Microsoft Sans Serif" pitchFamily="34" charset="0"/>
              </a:rPr>
              <a:t>ǂd</a:t>
            </a:r>
            <a:r>
              <a:rPr lang="en-US" sz="1200" dirty="0" smtClean="0">
                <a:latin typeface="Microsoft Sans Serif" pitchFamily="34" charset="0"/>
                <a:cs typeface="Microsoft Sans Serif" pitchFamily="34" charset="0"/>
              </a:rPr>
              <a:t> contains “OCLCF”</a:t>
            </a:r>
          </a:p>
          <a:p>
            <a:r>
              <a:rPr lang="en-US" sz="1200" dirty="0" smtClean="0">
                <a:latin typeface="Microsoft Sans Serif" pitchFamily="34" charset="0"/>
                <a:cs typeface="Microsoft Sans Serif" pitchFamily="34" charset="0"/>
              </a:rPr>
              <a:t>Recognizing a FAST heading</a:t>
            </a:r>
          </a:p>
          <a:p>
            <a:pPr lvl="1"/>
            <a:r>
              <a:rPr lang="en-US" sz="1200" dirty="0" smtClean="0">
                <a:latin typeface="Microsoft Sans Serif" pitchFamily="34" charset="0"/>
                <a:cs typeface="Microsoft Sans Serif" pitchFamily="34" charset="0"/>
              </a:rPr>
              <a:t>6XX, 2</a:t>
            </a:r>
            <a:r>
              <a:rPr lang="en-US" sz="1200" baseline="30000" dirty="0" smtClean="0">
                <a:latin typeface="Microsoft Sans Serif" pitchFamily="34" charset="0"/>
                <a:cs typeface="Microsoft Sans Serif" pitchFamily="34" charset="0"/>
              </a:rPr>
              <a:t>nd</a:t>
            </a:r>
            <a:r>
              <a:rPr lang="en-US" sz="1200" dirty="0" smtClean="0">
                <a:latin typeface="Microsoft Sans Serif" pitchFamily="34" charset="0"/>
                <a:cs typeface="Microsoft Sans Serif" pitchFamily="34" charset="0"/>
              </a:rPr>
              <a:t> indicator ‘7’ &amp; ǂ2 fast</a:t>
            </a:r>
          </a:p>
          <a:p>
            <a:pPr lvl="1"/>
            <a:r>
              <a:rPr lang="en-US" sz="1200" dirty="0" smtClean="0">
                <a:latin typeface="Microsoft Sans Serif" pitchFamily="34" charset="0"/>
                <a:cs typeface="Microsoft Sans Serif" pitchFamily="34" charset="0"/>
              </a:rPr>
              <a:t>6XX ǂ0 contains the FAST record ID </a:t>
            </a:r>
            <a:endParaRPr lang="en-US" sz="1200" dirty="0">
              <a:latin typeface="Microsoft Sans Serif" pitchFamily="34" charset="0"/>
              <a:cs typeface="Microsoft Sans Serif" pitchFamily="34" charset="0"/>
            </a:endParaRPr>
          </a:p>
        </p:txBody>
      </p:sp>
      <p:sp>
        <p:nvSpPr>
          <p:cNvPr id="8" name="Content Placeholder 2"/>
          <p:cNvSpPr>
            <a:spLocks noGrp="1"/>
          </p:cNvSpPr>
          <p:nvPr>
            <p:ph sz="half" idx="1"/>
          </p:nvPr>
        </p:nvSpPr>
        <p:spPr>
          <a:xfrm flipH="1">
            <a:off x="233077" y="2402557"/>
            <a:ext cx="53787" cy="1734045"/>
          </a:xfrm>
        </p:spPr>
        <p:txBody>
          <a:bodyPr/>
          <a:lstStyle/>
          <a:p>
            <a:pPr lvl="1">
              <a:buNone/>
            </a:pPr>
            <a:endParaRPr lang="en-US" sz="1200" b="1" dirty="0" smtClean="0">
              <a:latin typeface="Microsoft Sans Serif" pitchFamily="34" charset="0"/>
              <a:cs typeface="Microsoft Sans Serif" pitchFamily="34" charset="0"/>
            </a:endParaRPr>
          </a:p>
        </p:txBody>
      </p:sp>
      <p:sp>
        <p:nvSpPr>
          <p:cNvPr id="9" name="Content Placeholder 3"/>
          <p:cNvSpPr>
            <a:spLocks noGrp="1"/>
          </p:cNvSpPr>
          <p:nvPr>
            <p:ph sz="half" idx="2"/>
          </p:nvPr>
        </p:nvSpPr>
        <p:spPr>
          <a:xfrm>
            <a:off x="-115448" y="4509232"/>
            <a:ext cx="6238394" cy="756831"/>
          </a:xfrm>
        </p:spPr>
        <p:txBody>
          <a:bodyPr/>
          <a:lstStyle/>
          <a:p>
            <a:pPr lvl="1">
              <a:buNone/>
            </a:pPr>
            <a:r>
              <a:rPr lang="en-US" sz="1200" b="1" dirty="0" smtClean="0">
                <a:latin typeface="Microsoft Sans Serif" pitchFamily="34" charset="0"/>
                <a:cs typeface="Microsoft Sans Serif" pitchFamily="34" charset="0"/>
              </a:rPr>
              <a:t>When deriving new records, you may retain or delete FAST – that is a local decision. </a:t>
            </a:r>
          </a:p>
        </p:txBody>
      </p:sp>
      <p:cxnSp>
        <p:nvCxnSpPr>
          <p:cNvPr id="13" name="Straight Connector 12"/>
          <p:cNvCxnSpPr/>
          <p:nvPr/>
        </p:nvCxnSpPr>
        <p:spPr>
          <a:xfrm>
            <a:off x="-2702893" y="3227942"/>
            <a:ext cx="874093" cy="649995"/>
          </a:xfrm>
          <a:prstGeom prst="line">
            <a:avLst/>
          </a:prstGeom>
          <a:ln w="3175">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52400" y="4509232"/>
            <a:ext cx="5970546" cy="0"/>
          </a:xfrm>
          <a:prstGeom prst="line">
            <a:avLst/>
          </a:prstGeom>
          <a:ln w="3175">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nvGrpSpPr>
          <p:cNvPr id="3" name="Group 16"/>
          <p:cNvGrpSpPr/>
          <p:nvPr/>
        </p:nvGrpSpPr>
        <p:grpSpPr>
          <a:xfrm>
            <a:off x="6496815" y="1469693"/>
            <a:ext cx="2629256" cy="4659616"/>
            <a:chOff x="6514744" y="913894"/>
            <a:chExt cx="2629256" cy="4659616"/>
          </a:xfrm>
        </p:grpSpPr>
        <p:sp>
          <p:nvSpPr>
            <p:cNvPr id="15" name="Rectangle 14"/>
            <p:cNvSpPr/>
            <p:nvPr/>
          </p:nvSpPr>
          <p:spPr>
            <a:xfrm>
              <a:off x="6669742" y="913894"/>
              <a:ext cx="2474258" cy="4119946"/>
            </a:xfrm>
            <a:prstGeom prst="rect">
              <a:avLst/>
            </a:pr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3"/>
            <p:cNvSpPr txBox="1">
              <a:spLocks/>
            </p:cNvSpPr>
            <p:nvPr/>
          </p:nvSpPr>
          <p:spPr>
            <a:xfrm>
              <a:off x="6514744" y="1047547"/>
              <a:ext cx="2474258" cy="4525963"/>
            </a:xfrm>
            <a:prstGeom prst="rect">
              <a:avLst/>
            </a:prstGeom>
          </p:spPr>
          <p:txBody>
            <a:bodyPr vert="horz" lIns="91440" tIns="45720" rIns="91440" bIns="45720" rtlCol="0">
              <a:noAutofit/>
            </a:bodyPr>
            <a:lstStyle/>
            <a:p>
              <a:pPr marL="342900" indent="-342900">
                <a:spcBef>
                  <a:spcPct val="20000"/>
                </a:spcBef>
              </a:pPr>
              <a:r>
                <a:rPr lang="en-US" sz="1200" dirty="0" smtClean="0">
                  <a:solidFill>
                    <a:prstClr val="black"/>
                  </a:solidFill>
                  <a:latin typeface="Microsoft Sans Serif" pitchFamily="34" charset="0"/>
                  <a:cs typeface="Microsoft Sans Serif" pitchFamily="34" charset="0"/>
                </a:rPr>
                <a:t>	</a:t>
              </a:r>
              <a:r>
                <a:rPr lang="en-US" sz="1400" b="1" dirty="0" smtClean="0">
                  <a:solidFill>
                    <a:prstClr val="black"/>
                  </a:solidFill>
                  <a:latin typeface="Microsoft Sans Serif" pitchFamily="34" charset="0"/>
                  <a:cs typeface="Microsoft Sans Serif" pitchFamily="34" charset="0"/>
                </a:rPr>
                <a:t>Background on FAST</a:t>
              </a:r>
            </a:p>
            <a:p>
              <a:pPr marL="342900" indent="-342900">
                <a:spcBef>
                  <a:spcPct val="20000"/>
                </a:spcBef>
              </a:pPr>
              <a:r>
                <a:rPr lang="en-US" sz="1400" dirty="0" smtClean="0">
                  <a:solidFill>
                    <a:prstClr val="black"/>
                  </a:solidFill>
                  <a:latin typeface="Microsoft Sans Serif" pitchFamily="34" charset="0"/>
                  <a:cs typeface="Microsoft Sans Serif" pitchFamily="34" charset="0"/>
                </a:rPr>
                <a:t>	</a:t>
              </a:r>
              <a:r>
                <a:rPr lang="en-US" sz="1400" dirty="0" smtClean="0">
                  <a:solidFill>
                    <a:prstClr val="black"/>
                  </a:solidFill>
                  <a:latin typeface="Microsoft Sans Serif" pitchFamily="34" charset="0"/>
                  <a:cs typeface="Microsoft Sans Serif" pitchFamily="34" charset="0"/>
                  <a:hlinkClick r:id="rId3"/>
                </a:rPr>
                <a:t>http://www.oclc.org/research/activities/fast.html </a:t>
              </a:r>
              <a:endParaRPr lang="en-US" sz="1400" dirty="0" smtClean="0">
                <a:solidFill>
                  <a:prstClr val="black"/>
                </a:solidFill>
                <a:latin typeface="Microsoft Sans Serif" pitchFamily="34" charset="0"/>
                <a:cs typeface="Microsoft Sans Serif" pitchFamily="34" charset="0"/>
              </a:endParaRPr>
            </a:p>
            <a:p>
              <a:pPr marL="342900" indent="-342900">
                <a:spcBef>
                  <a:spcPct val="20000"/>
                </a:spcBef>
              </a:pPr>
              <a:endParaRPr lang="en-US" sz="1400" dirty="0" smtClean="0">
                <a:solidFill>
                  <a:prstClr val="black"/>
                </a:solidFill>
                <a:latin typeface="Microsoft Sans Serif" pitchFamily="34" charset="0"/>
                <a:cs typeface="Microsoft Sans Serif" pitchFamily="34" charset="0"/>
              </a:endParaRPr>
            </a:p>
            <a:p>
              <a:pPr marL="342900" indent="-342900">
                <a:spcBef>
                  <a:spcPct val="20000"/>
                </a:spcBef>
              </a:pPr>
              <a:r>
                <a:rPr lang="en-US" sz="1400" dirty="0" smtClean="0">
                  <a:solidFill>
                    <a:prstClr val="black"/>
                  </a:solidFill>
                  <a:latin typeface="Microsoft Sans Serif" pitchFamily="34" charset="0"/>
                  <a:cs typeface="Microsoft Sans Serif" pitchFamily="34" charset="0"/>
                </a:rPr>
                <a:t>	</a:t>
              </a:r>
              <a:r>
                <a:rPr lang="en-US" sz="1400" b="1" dirty="0" smtClean="0">
                  <a:solidFill>
                    <a:prstClr val="black"/>
                  </a:solidFill>
                  <a:latin typeface="Microsoft Sans Serif" pitchFamily="34" charset="0"/>
                  <a:cs typeface="Microsoft Sans Serif" pitchFamily="34" charset="0"/>
                </a:rPr>
                <a:t>FAST in </a:t>
              </a:r>
              <a:r>
                <a:rPr lang="en-US" sz="1400" b="1" dirty="0" err="1" smtClean="0">
                  <a:solidFill>
                    <a:prstClr val="black"/>
                  </a:solidFill>
                  <a:latin typeface="Microsoft Sans Serif" pitchFamily="34" charset="0"/>
                  <a:cs typeface="Microsoft Sans Serif" pitchFamily="34" charset="0"/>
                </a:rPr>
                <a:t>WorldCat</a:t>
              </a:r>
              <a:endParaRPr lang="en-US" sz="1400" b="1" dirty="0" smtClean="0">
                <a:solidFill>
                  <a:prstClr val="black"/>
                </a:solidFill>
                <a:latin typeface="Microsoft Sans Serif" pitchFamily="34" charset="0"/>
                <a:cs typeface="Microsoft Sans Serif" pitchFamily="34" charset="0"/>
              </a:endParaRPr>
            </a:p>
            <a:p>
              <a:pPr marL="342900" indent="-342900">
                <a:spcBef>
                  <a:spcPct val="20000"/>
                </a:spcBef>
              </a:pPr>
              <a:r>
                <a:rPr lang="en-US" sz="1400" dirty="0" smtClean="0">
                  <a:solidFill>
                    <a:prstClr val="black"/>
                  </a:solidFill>
                  <a:latin typeface="Microsoft Sans Serif" pitchFamily="34" charset="0"/>
                  <a:cs typeface="Microsoft Sans Serif" pitchFamily="34" charset="0"/>
                </a:rPr>
                <a:t> 	</a:t>
              </a:r>
              <a:r>
                <a:rPr lang="en-US" sz="1400" dirty="0" smtClean="0">
                  <a:solidFill>
                    <a:prstClr val="black"/>
                  </a:solidFill>
                  <a:latin typeface="Microsoft Sans Serif" pitchFamily="34" charset="0"/>
                  <a:cs typeface="Microsoft Sans Serif" pitchFamily="34" charset="0"/>
                  <a:hlinkClick r:id="rId4"/>
                </a:rPr>
                <a:t>http://www.oclc.org/en-US/news/announcements/2013/enriching-worldcat-with-fast.html </a:t>
              </a:r>
              <a:endParaRPr lang="en-US" sz="1400" dirty="0" smtClean="0">
                <a:solidFill>
                  <a:prstClr val="black"/>
                </a:solidFill>
                <a:latin typeface="Microsoft Sans Serif" pitchFamily="34" charset="0"/>
                <a:cs typeface="Microsoft Sans Serif" pitchFamily="34" charset="0"/>
              </a:endParaRPr>
            </a:p>
            <a:p>
              <a:pPr marL="342900" indent="-342900">
                <a:spcBef>
                  <a:spcPct val="20000"/>
                </a:spcBef>
                <a:buFont typeface="Arial"/>
                <a:buChar char="•"/>
              </a:pPr>
              <a:endParaRPr lang="en-US" sz="1400" dirty="0" smtClean="0">
                <a:solidFill>
                  <a:prstClr val="black"/>
                </a:solidFill>
                <a:latin typeface="Microsoft Sans Serif" pitchFamily="34" charset="0"/>
                <a:cs typeface="Microsoft Sans Serif" pitchFamily="34" charset="0"/>
              </a:endParaRPr>
            </a:p>
            <a:p>
              <a:pPr marL="342900" indent="-342900">
                <a:spcBef>
                  <a:spcPct val="20000"/>
                </a:spcBef>
              </a:pPr>
              <a:r>
                <a:rPr lang="en-US" sz="1400" dirty="0" smtClean="0">
                  <a:solidFill>
                    <a:prstClr val="black"/>
                  </a:solidFill>
                  <a:latin typeface="Microsoft Sans Serif" pitchFamily="34" charset="0"/>
                  <a:cs typeface="Microsoft Sans Serif" pitchFamily="34" charset="0"/>
                </a:rPr>
                <a:t>	</a:t>
              </a:r>
              <a:r>
                <a:rPr lang="en-US" sz="1400" b="1" dirty="0" smtClean="0">
                  <a:solidFill>
                    <a:prstClr val="black"/>
                  </a:solidFill>
                  <a:latin typeface="Microsoft Sans Serif" pitchFamily="34" charset="0"/>
                  <a:cs typeface="Microsoft Sans Serif" pitchFamily="34" charset="0"/>
                </a:rPr>
                <a:t>FAST FAQ</a:t>
              </a:r>
            </a:p>
            <a:p>
              <a:pPr marL="342900" indent="-342900">
                <a:spcBef>
                  <a:spcPct val="20000"/>
                </a:spcBef>
                <a:buFont typeface="Arial"/>
                <a:buNone/>
              </a:pPr>
              <a:r>
                <a:rPr lang="en-US" sz="1400" dirty="0" smtClean="0">
                  <a:solidFill>
                    <a:prstClr val="black"/>
                  </a:solidFill>
                  <a:latin typeface="Microsoft Sans Serif" pitchFamily="34" charset="0"/>
                  <a:cs typeface="Microsoft Sans Serif" pitchFamily="34" charset="0"/>
                </a:rPr>
                <a:t>	</a:t>
              </a:r>
              <a:r>
                <a:rPr lang="en-US" sz="1400" dirty="0" smtClean="0">
                  <a:solidFill>
                    <a:prstClr val="black"/>
                  </a:solidFill>
                  <a:latin typeface="Microsoft Sans Serif" pitchFamily="34" charset="0"/>
                  <a:cs typeface="Microsoft Sans Serif" pitchFamily="34" charset="0"/>
                  <a:hlinkClick r:id="rId5"/>
                </a:rPr>
                <a:t>http://www.oclc.org/content/dam/support/worldcat/records/faceted-application-of-subject-terminology.pdf </a:t>
              </a:r>
              <a:endParaRPr lang="en-US" sz="1400" dirty="0" smtClean="0">
                <a:solidFill>
                  <a:prstClr val="black"/>
                </a:solidFill>
                <a:latin typeface="Microsoft Sans Serif" pitchFamily="34" charset="0"/>
                <a:cs typeface="Microsoft Sans Serif"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18977" y="2811479"/>
            <a:ext cx="8596423" cy="1384834"/>
          </a:xfrm>
          <a:prstGeom prst="rect">
            <a:avLst/>
          </a:prstGeom>
          <a:noFill/>
          <a:ln w="9525">
            <a:noFill/>
            <a:miter lim="800000"/>
            <a:headEnd/>
            <a:tailEnd/>
          </a:ln>
        </p:spPr>
      </p:pic>
    </p:spTree>
    <p:extLst>
      <p:ext uri="{BB962C8B-B14F-4D97-AF65-F5344CB8AC3E}">
        <p14:creationId xmlns:p14="http://schemas.microsoft.com/office/powerpoint/2010/main" val="10145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7395" y="2618635"/>
            <a:ext cx="2922405" cy="675541"/>
          </a:xfrm>
        </p:spPr>
        <p:txBody>
          <a:bodyPr>
            <a:noAutofit/>
          </a:bodyPr>
          <a:lstStyle/>
          <a:p>
            <a:pPr>
              <a:spcAft>
                <a:spcPts val="1200"/>
              </a:spcAft>
              <a:buNone/>
            </a:pPr>
            <a:r>
              <a:rPr lang="en-US" sz="1300" dirty="0" smtClean="0">
                <a:latin typeface="Microsoft Sans Serif" pitchFamily="34" charset="0"/>
                <a:cs typeface="Microsoft Sans Serif" pitchFamily="34" charset="0"/>
              </a:rPr>
              <a:t>	</a:t>
            </a:r>
            <a:r>
              <a:rPr lang="en-US" sz="1300" b="1" dirty="0" smtClean="0">
                <a:latin typeface="Microsoft Sans Serif" pitchFamily="34" charset="0"/>
                <a:cs typeface="Microsoft Sans Serif" pitchFamily="34" charset="0"/>
              </a:rPr>
              <a:t>Available to any library with a </a:t>
            </a:r>
            <a:r>
              <a:rPr lang="en-US" sz="1300" b="1" dirty="0" err="1" smtClean="0">
                <a:latin typeface="Microsoft Sans Serif" pitchFamily="34" charset="0"/>
                <a:cs typeface="Microsoft Sans Serif" pitchFamily="34" charset="0"/>
              </a:rPr>
              <a:t>FirstSearch</a:t>
            </a:r>
            <a:r>
              <a:rPr lang="en-US" sz="1300" b="1" dirty="0" smtClean="0">
                <a:latin typeface="Microsoft Sans Serif" pitchFamily="34" charset="0"/>
                <a:cs typeface="Microsoft Sans Serif" pitchFamily="34" charset="0"/>
              </a:rPr>
              <a:t> subscription in March 2014</a:t>
            </a:r>
          </a:p>
        </p:txBody>
      </p:sp>
      <p:pic>
        <p:nvPicPr>
          <p:cNvPr id="8" name="Picture 7" descr="worldcat_discovery_lockup_horizonta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439" y="155545"/>
            <a:ext cx="5973649" cy="940587"/>
          </a:xfrm>
          <a:prstGeom prst="rect">
            <a:avLst/>
          </a:prstGeom>
          <a:effectLst>
            <a:glow rad="228600">
              <a:schemeClr val="bg1">
                <a:alpha val="40000"/>
              </a:schemeClr>
            </a:glow>
          </a:effectLst>
        </p:spPr>
      </p:pic>
      <p:sp>
        <p:nvSpPr>
          <p:cNvPr id="41986" name="AutoShape 2" descr="data:image/jpeg;base64,/9j/4AAQSkZJRgABAQAAAQABAAD/2wCEAAkGBxQSERMREhQWFhIXFhcaFhAWGBsUFRQVFhcWHRYcGBUYKCsgGB8mGxoVITIhJSkrLi8uGCAzODQyNyotMisBCgoKBQUFDgUFDisZExkrKysrKysrKysrKysrKysrKysrKysrKysrKysrKysrKysrKysrKysrKysrKysrKysrK//AABEIAMIBAwMBIgACEQEDEQH/xAAbAAEBAAMBAQEAAAAAAAAAAAAABAIDBQEGB//EAD8QAAIBAgIFCAgEBwADAQEAAAECAwARBBITITEyUwUUFSJRc5KzBiNBcpGT0dJicbLTM0JDUmGBwhZjguEk/8QAFAEBAAAAAAAAAAAAAAAAAAAAAP/EABQRAQAAAAAAAAAAAAAAAAAAAAD/2gAMAwEAAhEDEQA/AP3GlKUClKUClKUClKUClKUClKUCvivT30sODlgRZY0AUzTB7EyQpJErRoP7mVpWBHCt7a+1qSXkyJmkdkBaWMRyE688a57Kf8dd/FQfOY300Mc0sZgvEkxhEwk1tKcKMQnq8upSMyk3NuqbG5y8nlT00xGSGRU0Jlw6zKhZZQEbF4ONS3VHWMczagbD/O0fR4P0Qw6SzSsgcyMCuYa4lGHjgyg3ueojdbb12HtN7JvRzDOEVoVIjjWJBc9WNXjdVGvYGijP/wAigj9L8biIhFzV00jMVWBkLtPISuVbg9SMLpGdvYADq135nJPpDiZcSUGjIk59o4yCgiOCxUcIzOLlswcsRbaABYGu9y16N4bFsjYiISFAwUlmGUNbMOqRtsPgKpw3JMMcrzJGqyvvOBrNzc/lc2JttIuaD4PlD0+ePk3ByGWJcXiI0kZnKoojDoJCqnUW6wAXszN/Ka/R0cEAgggi4I1gg7CDUA5Dw+gXC6JdAoVVi12CqQVAO3UQPhXRoFKUoFKUoFKUoFKUoFKUoFKUoFKUoJpeUIlJVpY1YbVLqCPbrBPZasOlYONF41+tZ4TbL3n/AAlc2D0miOkzh4ymYlWHWyqGJOVbsupSRcC/svQX9KwcaLxr9adKwcaLxr9a5mM9L8NGkzXkZos141ikzsU0t8oy9ZbwyjMOr1Trqk+keHzSIXIeMXZMrXGp7WFusTkksBvZDa9BV0tBxovmL9adKwcaLxr9a9xu/B3h8mWufy76SJhWZXR2tCZAVy2ZgwCxi5HWbrEeyym5oL+lYONF41+tOlYONF41+tQy+lOGUMSznKSCFikckgOTkCqdIBo5AStwCtYyeleHUyXLaONbtNkfJvOpsbdYAo12Gr2XvqoOh0rBxovGv1p0rBxovGv1r3BcpRzEiM3KgE6iALs62udVwyOCNosO0VoxON0GHlmylxGZWKAgEqruWtm1bL0G7pWDjReNfrTpWDjReNfrUT+ksKKxlJjKanUgtlbLCwW63DEiaK1r3LW2g0X0pwxvkcvYIbIjuTpFDJlVQSbqQ2obAT7DYLelYONF41+tOlYONF8xfrUWE9JYHCXYozIjlWBGVZFDLdtltYF72uQKpxU99BIoJuSwW2VjeGQgWbYfzoNnSsHGi8a/WnSsHGi8a/WuSvpjh7FiSqAZg52NHaMB1AuSNK4ita+YHVWbel2HzALpGQrmEqxSMrEvCiqlheQ5pVBy3y2N7UHT6Vg40XjX606Vg40XjX61zm9MMGATphqWNt1t2UIUtq13zx6tvXUbTXsvpTh1Mly+SMEtLo3yAhirAG3WswYEi9iLHXqoOh0rBxovmL9adKwcaLxr9akn5SjmW0bXIkgJ1EW//pye38Ubj/X5VjjeXtFLJG0T5Y1iYyKQ1xK5RbIOsTmDarez/NBb0rBxovGv1p0rBxovGv1qM+k2HyGTM2UbRo5M18qNbJbNezrqte5ttFasX6WYdI5HBdzGXDIkbk5owS4OqygWsWawBIudYuHR6Vg40XjX606Vg40XjX61N/5Fh87R5znU2KlWGvMqgC41kswAHt121VfBvSe8P0JQaelYONF41+tOlYONF41+tc/lH0nigmeGQECOLSvJcakCyMcqDrNYRtsHtFen0mhzrHaQsWsQI3OQZXIL6uqTkYBTrJFrUF/SsHGi8a/WnSsHGi+Yv1qfA+kEExVY3zEtlAyttGkvfVqF4pBfZdbe0Xox2/h+9PkzUDpWDjReNfrTpWDjReNfrUcnpDGs0sTq66MXzkCzi8YJRQczLeRRmAsLG5FtenCel2GktlZ7EgIxjcCQE4dQym2tS2IhF/8AJOwE0HS6Vg40XjX606Vg40XjX61z/wDyqAmLLpGElzm0UgCqIpZATcayVjNlF2IZSBY3qvActwzECNsxJawsRugZjr9gJAvsvq20F8cgYBlIKnYwNwR/gilasHun3n/W1e0EkWMVHlBD3z/yxyONxPaoIrntydgyCNA+v/0zbAGAUatSjM1lHVGY6q7GE2y95/wlU0Hz+JwGDkDK8DkMLMDDNrBMpI3dh0s1x7Q5GytcvJmFLq4jlUrKspAhkId0aRkvmQlQJJHfq5esTfaQfpKUHJxnKCZ4NUmqQ/0ZeFL+HXWONTDTG8sTubWuYZtWpx/b2O/iNW43fg70+TLVdBw1w2FBJEL3JJJ0M20hwf5dWqSTUPa7Hab1qbk7BnN6h+tt9TN+O9tWq+eS9tudr7Tf6GlBxeSlhgEmQTEySNI7GGS5ZgAB1UAsFVVGq+q5JJJOyPFRvG8brIVYyhl0MtirO9xqXsNdavnuW8whiZXZbYyEFVIAcPjY1IY7bWJ1Ai99d6DZNhcK7tI0Ll2Fi2hmBt1OxdR9XHrGvqL2CvZMLhW1mGQmwW+imuFW2pdXV2Le22wveu5Sg+axXJWEdNGI5UU5AwWGQhkUochDoQAciAkAHVtB11fi+UEzw6pd8/0ZeHJ+GutUWPPWh1267dbs9VJr16qDnjCYQAqIGAy5dUEoIGcyaiFuOuS1x7ddFwuFD5xC4bVr0M2rKyMLDLYdZEP5rU3ohjIJXlbDziSPLGAhn07m2f1rgsTHnuOwnLc9g+moOCmDwiqVWGQKVVLCKcdVFVVGoauqqi+0hQDsrxsDhCSdA9z2QzC23ZYdW92va18zX2m/fpQfNCOGBJCgmJlxMMjs0Mm0PCqgWQCwRFA9ptckkknozPAzFmjkLEICdDNrEbFk/l9jEn/dUcq7i97D50dcWCdefgRys5OlE0WdzJGdZUvE3VSIZQqkKCSykEhmJCg4LCZs2he/bopu0HZbbcDXt1DsFMTg8JJmzwyMWN2JimudTC17bvWbq7LsTau9Sg+dfk/DGWOUJKCj6TKIZCrPaQKTdCRl0shAUgXaujDyil31S7w/oy/2L+GujXK5UxEqJJoY2d2kVerlugKLmezkA2F7D2m3suQDENBIJQ8cjCVMkgMMvXSzCx6uyzN8annwmEdi7wOzHNcmGbXmDA3GWx1M417MzdprP0LmL4DCs2csYUu0hzO1hbMzAm99t/8ANdqg4GEwmHjm06rNmCMiqYZCFzvnkbMUzFmYLe5O7qtc3pxnKCZ4NUmqQ/0ZeFL+HXXWqPHb+H70+TNQc+XDYVmZzFJmYgltFMLEMrXWw6pzIhuLElR2VqXk3BAIBh2AQqUAhmspQRZbDLsGhh1bLxqdoqb0Ya2IddIkzMsjSOmkDQPnU6OVXdrFizFRlSwjItbZ9VQcB8DhDlvA9lTIo0M1ggRkAtb+xmF9tjXuBw0EMzzIs2ZkCAGGQhFzu7WOTMczuzHMTrta1d6lBPgGulxfWznWCDvttB1j8jSvcHun3n/W1e0GGE2y95/wlU1NhNsvef8ACVTQKUpQSY3fg70+TLVdSY3fg70+TLVdApSlArRgt0+/J5jVvrRgt0+/J5jUG+lKUCpMZvwd4fKkqupMZvwd4fKkoK6UpQKUpQR8q7i97D50dWVHyruL3sPnR1ZQKUpQK0wb0nvD9CVurTBvSe8P0JQbqUpQKjx2/h+9PkzVZUeO38P3p8magspSlApSlBowe6fef9bV7XmD3T7z/ravaCaGYhpQI3br7QUtuJ2sDW7nLcGT4x/dXA9IYy2olBDpm0hkRpY76JcmeNCuZb32kDNl9tq7fIhPNoMysraJLoxZmU5RqLN1if8ALa+3XQbOctwZPjH91OctwZPjH91U0oOXjMS2eD1T/wAQ+2PhS/iqvnLcGT4x/dWON34O9Pky1zeQOSYY5ZpooY4usY1yIEuqHrlrDWTIG/0q/wCaDqc5bgyfGP7qc5bgyfGP7qppQTc5bgyfGP7q0YPEtlPqpN+T2x8RvxV0K+L9LYmYIAcoAxVmZXcGQyDII8m5NtyPrt1rK1zYPq+ctwZPjH91OctwZPjH91b4iSoJBBsLg7Qew21VlQTc5bgyfGP7qlxeJbPD6qTfPtj4Un4q6dQ8pgkxAEg5nsRrIOiktYHVQbectwZPjH91OctwZPjH91fPehgOZyEVY9HGCVMhDyhpMzNpVUiQjLnBBINgWa2r6qgm5y3Bk+Mf3U5y3Bk+Mf3VTSg5fKmIbIPVP/Fh9qcaP8VV85bgyfGP7qw5V3F72Hzo64fKkTifFkGQg4fDk2LGyaWfSCNV2HJfdGYm202oO/zluDJ8Y/upzluDJ8Y/urn+jaqBPohaDS+pABC5NFFmyA7F0mk2ar3rs0E3OW4Mnxj+6tUOJa7+qk3h7Y/7E/FV1cjlyIvhsWoZlOV9aHK2qJdQYaxfZcWPYRQXc5bgyfGP7qc5bgyfGP7q5WPhOm5OcF7CUgoCQgBwmJ1sBt15Rr2arWvr71BNzluDJ8Y/uqTG4ls8Hqn/AIh9sfBl/FXUqPHb+H70+TNQZ85bgyfGP7qc5bgyfGP7q+fxYjiGNbEGR4zLESpYnOSqZUA1AJewI1La5b+Y11PRgLzdcrKylnICEsiAuxyITrKrfKNQ2agBYALOctwZPjH91OctwZPjH91U0oJ8CbpexHWfUbXHXbbbVSvcHun3n/W1e0GGE2y95/wlU1NhNsvef8JVNApSlBJjd+DvT5MtV1Jjd+DvT5MtV0ClKUCtGC3T78nmNW+tGC3T78nmNQb6UpQKkxm/B3h8qSq6kxm/B3h8qSgrpSlApSlBHyruL3sPnR1ZUfKu4vew+dHVlApSlArTBvSe8P0JW6tMG9J7w/QlBupSlAqPHb+H70+TNVlR47fw/enyZqCylKUClKUGjB7p95/1tXteYPdPvP8AravaDl4vGGHTSNLHHHpAOujMSxRNQswuT2AUPKTabQaVM98t+by5A+XNlMmfKGy68t72IrPH4QzQ4mNbZmYhSdgJRPb7K8xeClfERuRHo43zJKHYOAUsymK2ViSWGa4sG2XGsLNHPxIvlN+5TRz8SL5TfuVZSg5OMjmzwesj/iG3qm4Uv469wmLeUyCOeFtG+RyImIVwASL6SxIBF7bDq2g1Vjd+DvT5MtQYjkZpBiUz5FmkRgVAYlFjiVkZWFrNkZSP7TQbeTsW88azQzQvG18riJrMASLj1msXB1+2qdHPxIvlN+5Wj0dwDwQCORgzZ5WzAWFnkdhsA9hFdOgj0c/Ei+U37lc9sY0KrpJ4VzzFEBiYlneUqAAHudZH5DbXcrkY7BNNCqpbMMTG9zq6sWLWRwCPbZDYdtqDGDHyPK0SuCVJBfm0ojuLXAlL5SRe2o7QR7Kt0c/Ei+U37lc7B8kMmJ0gjhjXPIzTRk6ScOXISRCNQDPmvmOtdQAYgd2gj0c/Ei+U37lS4uObPD6yLfNvVNw5P/ZXWqTGb8HeHypKDm9L3Qus8TqH0fUgkkLSAXKoquS5tr1XtY9hqzCySyIrpLEVYXB0Lg/7UvcEbCDrFc/Hchu2ZgFa2I0qxF2jV0OH0RVmUG20m1iDYD26utyVh2jhRJGzMBrNy1rkkLmbWwAsuY6za510Hmjn4kXym/cpo5+JF8pv3KspQcjlOObILyR/xIf6TcaO389YPykweWMTRtJEqtJGkEjsoe+XUrm5Nicu21jsIq7lXcXvYfOjrUMG4xMswy2aCNFF7HOjzMb6tQ666/zoNPJ2MkmDFHUZWykPhpYzmsDsdwTqI1j/ACPYar0c/Ei+U37lZcmYXRQxxk3YKMzf3Odbsf8AJYkn86qoI9HPxIvlN+5UeIxDwrNLLNCkam7O0TWHUT/2fkLe012K5+Nw5kixMa2zMGVb7AWiUD8ttBJPyoUdUaaPMwQ6sPIwUSMVQuweyBmBAzWvY9hq/Rz8SL5TfuVx+U+RJZJUdchssIDGRkMTROWLCNRlm/lsGIsV/wAmvpKCPRz8SL5TfuVJjY5s8HrI/wCIbeqbhS/jrr1Hjt/D96fJmoOe/KxAlInibROEcJBI5EjWsoCuSzaxqF7VVg5pZUDpLHYkjXA6kFSQQVZwQQQRYipcfyU7acoFuzxNGM7RkaMLfrqLobg21MDsIsTVnIWBaGLK5u7O7tZmcAu5awdtbWBAvYXtsGwBs0c/Ei+U37lNHPxIvlN+5VlKCfAXya7E5nuQLAnO17DXb4mle4PdPvP+tq9oMMJtl7z/AISqamwm2XvP+EqmgUpSgkxu/B3p8mWq6kxu/B3p8mWq6BSlKBWjBbp9+TzGrfWjBbp9+TzGoN9KUoFSYzfg7w+VJVdSYzfg7w+VJQV0pSgUpSgj5V3F72Hzo6sqPlXcXvYfOjqygUpSgVpg3pPeH6ErdWmDek94foSg3UpSgVHjt/D96fJmqyo8dv4fvT5M1BZSlKBSlKDRg90+8/62r2vMHun3n/W1e0HJxsTXkdB/OczNPJDGirGpuQh/L2dpJ1a4MBjtJkYxyJEWjRr4mbSLJJEjiye0Auq6yDtNtVj0eUOSuch000kQWbNeMRNmsi2DLMjqQDrtbaAfZWyDkMLIJDNM+tWZG0YSSVUCCRgqA5soXqqQlxfLfXQVdGp2y/Ol+6nRqdsvzpfuqylBycZycmeDXL/EP9aXhS/irnxyOHZHikzaLSBI8VI7L1goWXMQqk3JBBIOST+257eN34O9Pky1HyRyIYGkJxM0oe5ZZRDvG3WzRxqxNgALkgCwtqFg85FjWfDQTnSKZYo5MonlIXOga18wva+21WdGp2y/Ol+6s+TMEsEMUCElYo0RS1ixVFCgm1hew7BVNBH0anbL86X7q4+ORoomkRSyrpmZnxM0Y6rnKoy5iSdeu3s9t6+krh43kc4gIwxE0OjklIEYhYFtIbMRNG4uLaiLWuaDVEW00cbo6rJnyjnMplVUG+6XsFOoamNiyD2nL1ejU7ZfnS/dUmB5EMc7z85nfPvROIMhtfKMyxiQBbmwzW1ntN+vQR9Gp2y/Ol+6pMbgFDQ2Mp67atNJc+qk2XbVXXqPHC7wi9uu2sbR6qTtoOEJZQXRo7OqozEYudkjDByQ5tckZRYKDfMDqFdPkqFJoYpvWrnRWy6eVgLi+o5hcf6H5DZU+B9HGiQoMZiSb5g50AZWsQzHLEBIWB16QPrAIsQDXXwWFWJBGt7C+s6ySSSxJ7SSSfzoNXRqdsvzpfup0anbL86X7qspQcjlPk9Ag1yfxIf60p/rR/iqOWTRyhZQUiOlIbnUpdY4gSZHW9gh1C+bUXQHeOXr8q7i97D50dQf+OAyyySTSyJLv4aRYDEV15FuIxJlW+oZ+0m5JuDkULPGZCs0fXdQjTS5rKxClhm6pIscvsvb2Vf0anbL86X7qx5J5JiwyskK5VZ2cjVvN+XsAAA/KrqCPo1O2X50v3VFPgSM+iDsxcDrYiVFUZFuxIJJ/IDWSNguR2a5fKfJvOY5YdLJEC63aPISwCpdSJFZSp2EEaxq2E0HBi5UzNGuV1VgC0hmxLx9aWRFKyoCuVhHmDOVuHTtr6bo1O2X50v3VGeQiQiviZ3UCzq2iCzAMWUOqIAtr29WEzAANe1digj6NTtl+dL91SY3k9M8GuTXIf60vCl/FXXqPHb+H70+TNQfO43HGFsskZBZQUAxcxy5pFRBLbdLAswy5r6NwL2uetyREs0QkJcElh1cRMw6rEe0gg6takAg3B2Vpw/o2VMhOKxDZ2z9YQXSTMCrhliDMVtlAcsuXq2Itbq8nYMQpkDMxuWaR7ZnZjdmOUAXJ9gAA9gAoMOjU7ZfnS/dTo1O2X50v3VZSgnwC2SwvqZxrJJ322k6z+ZpXuD3T7z/AK2r2gwwm2XvP+EqmpsJtl7z/hKpoFKUoJMbvwd6fJlqupMbvwd4fJlqugUpSgVowW6ffk8xq31owW6ffk8xqDfSlKBUmM34O8PlSVXUmM34O8PlSUFdKUoFKUoI+Vdxe9h86OrKj5V3F72Hzo6soFKUoFaYN6T3h+hK3Vpg3pPeH6EoN1KUoFR47fw/enyZqsqPHb+H70+TNQWUpSgUpSg0YPdPvP8Arava8we6fef9bV7QcjlCE2lddAlnJeaZDIFUIn8oK38Qt/mpMHHM8sGZcOqugkkw5w7aSJQihgZdJbMZDqug1BvauvpYjkxJy2cuMk2dcjlOsI1AJtttckX2Gx2gVbhsCqMXGYsURCzMWJWMuVvf23dtftvQOj4uGnhFOj4uGnhFU0oOZjMDHng9Wv8AEP8AKOFLXCxmJki0gaPDMwVCdHG7DDvJJGoQi98S2VnYBQjNowLDOtfS43fg70+TLUcPo9EqsmaUqTmsZWNnzZ84N7hs2u+3bQY8hIk0Id40zZnU2Qx3yuwBMbXaMkAHKxuL2NdDo+Lhp4RWWCwixLlS9rkksSzMzG5LM2sn/wDBsFb6Cbo+Lhp4RXE5SiMcRkjWBQrSk6SNpGdtIQkaKhGtjqB1m9gFN6+krkyclJNkdmkVo3mylHZLZnIJsNpsLX2gFgNpuHKwGMzYgRyxxLnkkjGHEZ0sWQSFXeW5VldYywAVdTjWbGvouj4uGnhFasNyTHHJpBnLdawZ2ZVLm7lUJygk6yQPae03uoJuj4uGnhFSY3Axh4bRpvtqsBf1UldSo8ct3hB1gu1x2+qkoPmhiJNLzYphxMzoFl0DiNbxzu40bMDKAIgocMoJfYMtj3OSI45YVdokDXZWAXVmRirZb+y6m3+LV4PR6EC3rLjLlk0shdMgYKEcm6izMLe0Mb3roYTDLGixoLKosASWP+2Nyx7STc+2gw6Pi4aeEU6Pi4aeEVTSg5fKeBjCC0a/xYf5Rxo6r6Pi4aeEVhyruL3sPnR1ZQTdHxcNPCKdHxcNPCKppQTdHxcNPCK1Q4CK7+rTeH8o/sSrq0wb0nvD9CUGHR8XDTwinR8XDTwiqaUE3R8XDTwipMbgY88Hq1/iH+UcGWupUeO38P3p8magz6Pi4aeEU6Pi4aeEVTSgm6Pi4aeEU6Pi4aeEVTSgnwKgJYCwDPYdgztSvcHun3n/AFtXtBhhNsvef8JVNS4Vhml1/wBT/hKozjtFBlSsc47RTOO0UE2N34O9Pky1XUWNcZ4NY/inyZarzjtFBlSsc47RTOO0UGVaMFun35PMatucdorRgnGU6xvyeY1BTSsc47RTOO0UGVSYzfg7w+VJVOcdoqXGOM8Gsb7eVJQWUrHOO0UzjtFBlSsc47RTOO0UEvKu4vew+dHVlQ8quMi6x/Fh86OrM47RQZUrHOO0UzjtFBlWmDek94foStmcdorVA4zSaxvD9CUG+lY5x2imcdooMqjx2/h+9PkzVVnHaKkxrjPh9Y/inyZqC2lY5x2imcdooMqVjnHaKZx2ig1YPdPvP+tq9rzB7v8A9P8AralB6+FRjcopPaVBPxrzmUfDTwilKBzKPhp4RTmUfDTwilKBzKPhp4RTmUfDTwilKBzKPhp4RTmUfDTwilKBzKPhp4RTmUfDTwilKBzKPhp4RTmUfDTwilKBzKPhp4RTmUfDTwilKBzKPhp4RTmUfDTwilKBzKPhp4RTmUfDTwilKBzKPhp4RTmUfDTwilKBzKPhp4RTmUfDTwilKBzKPhp4RTmUfDTwilKBzKPhp4RTmUfDTwilKBzKPhp4RTmUfDTwilKBzKPhp4RTmUfDTwilKBzKPhp4RTmUfDTwilKDcqgCwFgNgGoClK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8" name="Picture 4" descr="http://www.free-printable-calendar.net/images/april-2014-calendar-image.gif"/>
          <p:cNvPicPr>
            <a:picLocks noChangeAspect="1" noChangeArrowheads="1"/>
          </p:cNvPicPr>
          <p:nvPr/>
        </p:nvPicPr>
        <p:blipFill>
          <a:blip r:embed="rId4"/>
          <a:srcRect/>
          <a:stretch>
            <a:fillRect/>
          </a:stretch>
        </p:blipFill>
        <p:spPr bwMode="auto">
          <a:xfrm>
            <a:off x="3530034" y="3912082"/>
            <a:ext cx="2710567" cy="2032926"/>
          </a:xfrm>
          <a:prstGeom prst="rect">
            <a:avLst/>
          </a:prstGeom>
          <a:noFill/>
          <a:ln>
            <a:solidFill>
              <a:schemeClr val="bg1">
                <a:lumMod val="95000"/>
              </a:schemeClr>
            </a:solidFill>
          </a:ln>
        </p:spPr>
      </p:pic>
      <p:pic>
        <p:nvPicPr>
          <p:cNvPr id="41990" name="Picture 6" descr="http://www.free-printable-calendar.net/images/march-2014-calendar-image.gif"/>
          <p:cNvPicPr>
            <a:picLocks noChangeAspect="1" noChangeArrowheads="1"/>
          </p:cNvPicPr>
          <p:nvPr/>
        </p:nvPicPr>
        <p:blipFill>
          <a:blip r:embed="rId5"/>
          <a:srcRect/>
          <a:stretch>
            <a:fillRect/>
          </a:stretch>
        </p:blipFill>
        <p:spPr bwMode="auto">
          <a:xfrm>
            <a:off x="767074" y="2936808"/>
            <a:ext cx="2524765" cy="1893574"/>
          </a:xfrm>
          <a:prstGeom prst="rect">
            <a:avLst/>
          </a:prstGeom>
          <a:noFill/>
          <a:ln>
            <a:solidFill>
              <a:schemeClr val="bg1">
                <a:lumMod val="95000"/>
              </a:schemeClr>
            </a:solidFill>
          </a:ln>
        </p:spPr>
      </p:pic>
      <p:sp>
        <p:nvSpPr>
          <p:cNvPr id="13" name="Content Placeholder 1"/>
          <p:cNvSpPr txBox="1">
            <a:spLocks/>
          </p:cNvSpPr>
          <p:nvPr/>
        </p:nvSpPr>
        <p:spPr>
          <a:xfrm>
            <a:off x="152399" y="1248532"/>
            <a:ext cx="7182465" cy="428753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14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What is WorldCat Discovery Services?</a:t>
            </a:r>
          </a:p>
          <a:p>
            <a:pPr marL="342900" marR="0" lvl="0" indent="-342900" algn="l" defTabSz="457200" rtl="0" eaLnBrk="1" fontAlgn="auto" latinLnBrk="0" hangingPunct="1">
              <a:lnSpc>
                <a:spcPct val="100000"/>
              </a:lnSpc>
              <a:spcBef>
                <a:spcPct val="20000"/>
              </a:spcBef>
              <a:spcAft>
                <a:spcPts val="120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 </a:t>
            </a:r>
            <a:r>
              <a:rPr kumimoji="0" lang="en-US" sz="14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single reference and discovery solution</a:t>
            </a:r>
            <a:r>
              <a:rPr kumimoji="0" lang="en-US" sz="14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to </a:t>
            </a:r>
            <a:r>
              <a:rPr kumimoji="0" lang="en-US" sz="14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replace </a:t>
            </a:r>
            <a:r>
              <a:rPr kumimoji="0" lang="en-US" sz="1400" b="1" i="0" u="none" strike="noStrike" kern="1200" cap="none" spc="0" normalizeH="0" baseline="0" noProof="0" dirty="0" err="1" smtClean="0">
                <a:ln>
                  <a:noFill/>
                </a:ln>
                <a:solidFill>
                  <a:schemeClr val="tx1"/>
                </a:solidFill>
                <a:effectLst/>
                <a:uLnTx/>
                <a:uFillTx/>
                <a:latin typeface="Microsoft Sans Serif" pitchFamily="34" charset="0"/>
                <a:ea typeface="+mn-ea"/>
                <a:cs typeface="Microsoft Sans Serif" pitchFamily="34" charset="0"/>
              </a:rPr>
              <a:t>FirstSearch</a:t>
            </a:r>
            <a:r>
              <a:rPr kumimoji="0" lang="en-US" sz="14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and </a:t>
            </a:r>
            <a:r>
              <a:rPr kumimoji="0" lang="en-US" sz="1400" b="1" i="0" u="none" strike="noStrike" kern="1200" cap="none" spc="0" normalizeH="0" baseline="0" noProof="0" dirty="0" err="1" smtClean="0">
                <a:ln>
                  <a:noFill/>
                </a:ln>
                <a:solidFill>
                  <a:schemeClr val="tx1"/>
                </a:solidFill>
                <a:effectLst/>
                <a:uLnTx/>
                <a:uFillTx/>
                <a:latin typeface="Microsoft Sans Serif" pitchFamily="34" charset="0"/>
                <a:ea typeface="+mn-ea"/>
                <a:cs typeface="Microsoft Sans Serif" pitchFamily="34" charset="0"/>
              </a:rPr>
              <a:t>WorldCat</a:t>
            </a:r>
            <a:r>
              <a:rPr kumimoji="0" lang="en-US" sz="14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Local</a:t>
            </a:r>
          </a:p>
        </p:txBody>
      </p:sp>
      <p:sp>
        <p:nvSpPr>
          <p:cNvPr id="14" name="Content Placeholder 1"/>
          <p:cNvSpPr txBox="1">
            <a:spLocks/>
          </p:cNvSpPr>
          <p:nvPr/>
        </p:nvSpPr>
        <p:spPr>
          <a:xfrm>
            <a:off x="5894524" y="3745918"/>
            <a:ext cx="2946884" cy="149307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200"/>
              </a:spcAft>
              <a:buClrTx/>
              <a:buSzTx/>
              <a:tabLst/>
              <a:defRPr/>
            </a:pPr>
            <a:r>
              <a:rPr lang="en-US" sz="1300" b="1" dirty="0" smtClean="0">
                <a:latin typeface="Microsoft Sans Serif" pitchFamily="34" charset="0"/>
                <a:cs typeface="Microsoft Sans Serif" pitchFamily="34" charset="0"/>
              </a:rPr>
              <a:t>	</a:t>
            </a:r>
            <a:r>
              <a:rPr kumimoji="0" lang="en-US" sz="13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WorldCat Local/WMS transition</a:t>
            </a:r>
            <a:r>
              <a:rPr kumimoji="0" lang="en-US" sz="1300" b="1" i="0" u="none" strike="noStrike" kern="1200" cap="none" spc="0" normalizeH="0" noProof="0" dirty="0" smtClean="0">
                <a:ln>
                  <a:noFill/>
                </a:ln>
                <a:solidFill>
                  <a:schemeClr val="tx1"/>
                </a:solidFill>
                <a:effectLst/>
                <a:uLnTx/>
                <a:uFillTx/>
                <a:latin typeface="Microsoft Sans Serif" pitchFamily="34" charset="0"/>
                <a:ea typeface="+mn-ea"/>
                <a:cs typeface="Microsoft Sans Serif" pitchFamily="34" charset="0"/>
              </a:rPr>
              <a:t>  </a:t>
            </a:r>
            <a:r>
              <a:rPr kumimoji="0" lang="en-US" sz="1300" b="1"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began with a beta in April 2014</a:t>
            </a:r>
          </a:p>
        </p:txBody>
      </p:sp>
      <p:sp>
        <p:nvSpPr>
          <p:cNvPr id="15" name="Rectangle 14"/>
          <p:cNvSpPr/>
          <p:nvPr/>
        </p:nvSpPr>
        <p:spPr>
          <a:xfrm>
            <a:off x="1288709" y="2564198"/>
            <a:ext cx="4624411" cy="745219"/>
          </a:xfrm>
          <a:prstGeom prst="rect">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214523" y="3592237"/>
            <a:ext cx="4639917" cy="745219"/>
          </a:xfrm>
          <a:prstGeom prst="rect">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2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244" y="2015107"/>
            <a:ext cx="4291781" cy="4016962"/>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1724" y="2015107"/>
            <a:ext cx="4291781" cy="3441792"/>
          </a:xfrm>
          <a:prstGeom prst="rect">
            <a:avLst/>
          </a:prstGeom>
          <a:solidFill>
            <a:srgbClr val="92D050"/>
          </a:solidFill>
          <a:ln>
            <a:solidFill>
              <a:srgbClr val="92D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1"/>
            <a:ext cx="9144000" cy="1218715"/>
          </a:xfrm>
        </p:spPr>
        <p:txBody>
          <a:bodyPr/>
          <a:lstStyle/>
          <a:p>
            <a:r>
              <a:rPr lang="en-US" dirty="0" smtClean="0"/>
              <a:t>WorldCat Discovery Services</a:t>
            </a:r>
            <a:endParaRPr lang="en-US" dirty="0"/>
          </a:p>
        </p:txBody>
      </p:sp>
      <p:sp>
        <p:nvSpPr>
          <p:cNvPr id="3" name="Content Placeholder 2"/>
          <p:cNvSpPr>
            <a:spLocks noGrp="1"/>
          </p:cNvSpPr>
          <p:nvPr>
            <p:ph sz="half" idx="1"/>
          </p:nvPr>
        </p:nvSpPr>
        <p:spPr>
          <a:xfrm>
            <a:off x="206472" y="1506105"/>
            <a:ext cx="4038600" cy="4525963"/>
          </a:xfrm>
        </p:spPr>
        <p:txBody>
          <a:bodyPr/>
          <a:lstStyle/>
          <a:p>
            <a:pPr>
              <a:buNone/>
            </a:pPr>
            <a:r>
              <a:rPr lang="en-US" sz="1600" b="1" u="sng" dirty="0" smtClean="0">
                <a:solidFill>
                  <a:prstClr val="black"/>
                </a:solidFill>
                <a:latin typeface="Microsoft Sans Serif" pitchFamily="34" charset="0"/>
                <a:cs typeface="Microsoft Sans Serif" pitchFamily="34" charset="0"/>
              </a:rPr>
              <a:t>Current FirstSearch subscribers receive:</a:t>
            </a:r>
          </a:p>
          <a:p>
            <a:pPr>
              <a:buNone/>
            </a:pPr>
            <a:endParaRPr lang="en-US" sz="1600" b="1" u="sng" dirty="0" smtClean="0">
              <a:solidFill>
                <a:prstClr val="black"/>
              </a:solidFill>
              <a:latin typeface="Microsoft Sans Serif" pitchFamily="34" charset="0"/>
              <a:cs typeface="Microsoft Sans Serif" pitchFamily="34" charset="0"/>
            </a:endParaRPr>
          </a:p>
          <a:p>
            <a:r>
              <a:rPr lang="en-US" sz="1600" dirty="0" smtClean="0">
                <a:latin typeface="Microsoft Sans Serif" pitchFamily="34" charset="0"/>
                <a:cs typeface="Microsoft Sans Serif" pitchFamily="34" charset="0"/>
              </a:rPr>
              <a:t>Single search of all content available through FirstSearch today (including Base Package databases), plus</a:t>
            </a:r>
          </a:p>
          <a:p>
            <a:pPr lvl="1"/>
            <a:r>
              <a:rPr lang="en-US" sz="1400" dirty="0" smtClean="0">
                <a:latin typeface="Microsoft Sans Serif" pitchFamily="34" charset="0"/>
                <a:cs typeface="Microsoft Sans Serif" pitchFamily="34" charset="0"/>
              </a:rPr>
              <a:t> 200+ million article-level records</a:t>
            </a:r>
          </a:p>
          <a:p>
            <a:pPr lvl="1"/>
            <a:r>
              <a:rPr lang="en-US" sz="1400" dirty="0" smtClean="0">
                <a:latin typeface="Microsoft Sans Serif" pitchFamily="34" charset="0"/>
                <a:cs typeface="Microsoft Sans Serif" pitchFamily="34" charset="0"/>
              </a:rPr>
              <a:t>Central index that represents more than a billion articles, e-books and other e-content* </a:t>
            </a:r>
          </a:p>
          <a:p>
            <a:r>
              <a:rPr lang="en-US" sz="1600" dirty="0" smtClean="0">
                <a:latin typeface="Microsoft Sans Serif" pitchFamily="34" charset="0"/>
                <a:cs typeface="Microsoft Sans Serif" pitchFamily="34" charset="0"/>
              </a:rPr>
              <a:t>New user interface that adapts automatically to mobile devices</a:t>
            </a:r>
          </a:p>
          <a:p>
            <a:r>
              <a:rPr lang="en-US" sz="1600" dirty="0" smtClean="0">
                <a:latin typeface="Microsoft Sans Serif" pitchFamily="34" charset="0"/>
                <a:cs typeface="Microsoft Sans Serif" pitchFamily="34" charset="0"/>
              </a:rPr>
              <a:t>Library-branded URL and custom branding</a:t>
            </a:r>
          </a:p>
          <a:p>
            <a:r>
              <a:rPr lang="en-US" sz="1600" dirty="0" smtClean="0">
                <a:latin typeface="Microsoft Sans Serif" pitchFamily="34" charset="0"/>
                <a:cs typeface="Microsoft Sans Serif" pitchFamily="34" charset="0"/>
              </a:rPr>
              <a:t>Option to purchase remote database searching</a:t>
            </a:r>
            <a:endParaRPr lang="en-US" sz="1200" dirty="0" smtClean="0">
              <a:latin typeface="Microsoft Sans Serif" pitchFamily="34" charset="0"/>
              <a:cs typeface="Microsoft Sans Serif" pitchFamily="34" charset="0"/>
            </a:endParaRPr>
          </a:p>
          <a:p>
            <a:pPr>
              <a:buNone/>
            </a:pPr>
            <a:endParaRPr lang="en-US" sz="1200" dirty="0" smtClean="0">
              <a:latin typeface="Microsoft Sans Serif" pitchFamily="34" charset="0"/>
              <a:cs typeface="Microsoft Sans Serif" pitchFamily="34" charset="0"/>
            </a:endParaRPr>
          </a:p>
          <a:p>
            <a:pPr>
              <a:buNone/>
            </a:pPr>
            <a:r>
              <a:rPr lang="en-US" sz="1200" dirty="0" smtClean="0">
                <a:latin typeface="Microsoft Sans Serif" pitchFamily="34" charset="0"/>
                <a:cs typeface="Microsoft Sans Serif" pitchFamily="34" charset="0"/>
              </a:rPr>
              <a:t>* Access to full text depends on library subscriptions</a:t>
            </a:r>
            <a:endParaRPr lang="en-US" sz="1800" dirty="0">
              <a:latin typeface="Microsoft Sans Serif" pitchFamily="34" charset="0"/>
              <a:cs typeface="Microsoft Sans Serif" pitchFamily="34" charset="0"/>
            </a:endParaRPr>
          </a:p>
        </p:txBody>
      </p:sp>
      <p:sp>
        <p:nvSpPr>
          <p:cNvPr id="4" name="Content Placeholder 3"/>
          <p:cNvSpPr>
            <a:spLocks noGrp="1"/>
          </p:cNvSpPr>
          <p:nvPr>
            <p:ph sz="half" idx="2"/>
          </p:nvPr>
        </p:nvSpPr>
        <p:spPr>
          <a:xfrm>
            <a:off x="4734233" y="997495"/>
            <a:ext cx="4247540" cy="3972717"/>
          </a:xfrm>
        </p:spPr>
        <p:txBody>
          <a:bodyPr/>
          <a:lstStyle/>
          <a:p>
            <a:pPr>
              <a:buNone/>
            </a:pPr>
            <a:endParaRPr lang="en-US" sz="1600" b="1" u="sng" dirty="0" smtClean="0">
              <a:latin typeface="Microsoft Sans Serif" pitchFamily="34" charset="0"/>
              <a:cs typeface="Microsoft Sans Serif" pitchFamily="34" charset="0"/>
            </a:endParaRPr>
          </a:p>
          <a:p>
            <a:pPr>
              <a:buNone/>
            </a:pPr>
            <a:r>
              <a:rPr lang="en-US" sz="1600" b="1" u="sng" dirty="0" smtClean="0">
                <a:latin typeface="Microsoft Sans Serif" pitchFamily="34" charset="0"/>
                <a:cs typeface="Microsoft Sans Serif" pitchFamily="34" charset="0"/>
              </a:rPr>
              <a:t>Libraries with current holdings in </a:t>
            </a:r>
            <a:r>
              <a:rPr lang="en-US" sz="1600" b="1" u="sng" dirty="0" err="1" smtClean="0">
                <a:latin typeface="Microsoft Sans Serif" pitchFamily="34" charset="0"/>
                <a:cs typeface="Microsoft Sans Serif" pitchFamily="34" charset="0"/>
              </a:rPr>
              <a:t>WorldCat</a:t>
            </a:r>
            <a:r>
              <a:rPr lang="en-US" sz="1600" b="1" u="sng" dirty="0" smtClean="0">
                <a:latin typeface="Microsoft Sans Serif" pitchFamily="34" charset="0"/>
                <a:cs typeface="Microsoft Sans Serif" pitchFamily="34" charset="0"/>
              </a:rPr>
              <a:t> + </a:t>
            </a:r>
            <a:r>
              <a:rPr lang="en-US" sz="1600" b="1" u="sng" dirty="0" err="1" smtClean="0">
                <a:latin typeface="Microsoft Sans Serif" pitchFamily="34" charset="0"/>
                <a:cs typeface="Microsoft Sans Serif" pitchFamily="34" charset="0"/>
              </a:rPr>
              <a:t>WorldCat</a:t>
            </a:r>
            <a:r>
              <a:rPr lang="en-US" sz="1600" b="1" u="sng" dirty="0" smtClean="0">
                <a:latin typeface="Microsoft Sans Serif" pitchFamily="34" charset="0"/>
                <a:cs typeface="Microsoft Sans Serif" pitchFamily="34" charset="0"/>
              </a:rPr>
              <a:t> knowledge base receive:</a:t>
            </a:r>
          </a:p>
          <a:p>
            <a:pPr>
              <a:buNone/>
            </a:pPr>
            <a:endParaRPr lang="en-US" sz="1600" b="1" u="sng" dirty="0" smtClean="0">
              <a:latin typeface="Microsoft Sans Serif" pitchFamily="34" charset="0"/>
              <a:cs typeface="Microsoft Sans Serif" pitchFamily="34" charset="0"/>
            </a:endParaRPr>
          </a:p>
          <a:p>
            <a:r>
              <a:rPr lang="en-US" sz="1600" dirty="0" smtClean="0">
                <a:latin typeface="Microsoft Sans Serif" pitchFamily="34" charset="0"/>
                <a:cs typeface="Microsoft Sans Serif" pitchFamily="34" charset="0"/>
              </a:rPr>
              <a:t>Local library collections listed first in search results</a:t>
            </a:r>
          </a:p>
          <a:p>
            <a:pPr lvl="0"/>
            <a:r>
              <a:rPr lang="en-US" sz="1600" dirty="0" smtClean="0">
                <a:latin typeface="Microsoft Sans Serif" pitchFamily="34" charset="0"/>
                <a:cs typeface="Microsoft Sans Serif" pitchFamily="34" charset="0"/>
              </a:rPr>
              <a:t>Link resolution to full-text resources in e-content subscriptions</a:t>
            </a:r>
          </a:p>
          <a:p>
            <a:pPr lvl="0"/>
            <a:r>
              <a:rPr lang="en-US" sz="1600" dirty="0" smtClean="0">
                <a:latin typeface="Microsoft Sans Serif" pitchFamily="34" charset="0"/>
                <a:cs typeface="Microsoft Sans Serif" pitchFamily="34" charset="0"/>
              </a:rPr>
              <a:t>Built-in A to Z list</a:t>
            </a:r>
          </a:p>
          <a:p>
            <a:r>
              <a:rPr lang="en-US" sz="1600" dirty="0" smtClean="0">
                <a:latin typeface="Microsoft Sans Serif" pitchFamily="34" charset="0"/>
                <a:cs typeface="Microsoft Sans Serif" pitchFamily="34" charset="0"/>
              </a:rPr>
              <a:t>Option to add: </a:t>
            </a:r>
          </a:p>
          <a:p>
            <a:pPr lvl="1"/>
            <a:r>
              <a:rPr lang="en-US" sz="1600" dirty="0" smtClean="0">
                <a:latin typeface="Microsoft Sans Serif" pitchFamily="34" charset="0"/>
                <a:cs typeface="Microsoft Sans Serif" pitchFamily="34" charset="0"/>
              </a:rPr>
              <a:t>Real-time availability (if you have an interoperable ILS)</a:t>
            </a:r>
          </a:p>
          <a:p>
            <a:pPr lvl="1"/>
            <a:r>
              <a:rPr lang="en-US" sz="1600" dirty="0" smtClean="0">
                <a:latin typeface="Microsoft Sans Serif" pitchFamily="34" charset="0"/>
                <a:cs typeface="Microsoft Sans Serif" pitchFamily="34" charset="0"/>
              </a:rPr>
              <a:t>Group views</a:t>
            </a:r>
          </a:p>
          <a:p>
            <a:pPr lvl="1"/>
            <a:r>
              <a:rPr lang="en-US" sz="1600" dirty="0" smtClean="0">
                <a:latin typeface="Microsoft Sans Serif" pitchFamily="34" charset="0"/>
                <a:cs typeface="Microsoft Sans Serif" pitchFamily="34" charset="0"/>
              </a:rPr>
              <a:t>Course reserves</a:t>
            </a:r>
          </a:p>
          <a:p>
            <a:pPr lvl="1"/>
            <a:r>
              <a:rPr lang="en-US" sz="1600" dirty="0" smtClean="0">
                <a:latin typeface="Microsoft Sans Serif" pitchFamily="34" charset="0"/>
                <a:cs typeface="Microsoft Sans Serif" pitchFamily="34" charset="0"/>
              </a:rPr>
              <a:t>Remote database searching</a:t>
            </a:r>
          </a:p>
          <a:p>
            <a:pPr lvl="1"/>
            <a:r>
              <a:rPr lang="en-US" sz="1600" dirty="0" smtClean="0">
                <a:latin typeface="Microsoft Sans Serif" pitchFamily="34" charset="0"/>
                <a:cs typeface="Microsoft Sans Serif" pitchFamily="34" charset="0"/>
              </a:rPr>
              <a:t>Custom reporting via Adobe® Reports &amp; Analytics</a:t>
            </a:r>
          </a:p>
          <a:p>
            <a:pPr>
              <a:buNone/>
            </a:pPr>
            <a:endParaRPr lang="en-US" sz="1400" b="1" dirty="0">
              <a:latin typeface="Microsoft Sans Serif" pitchFamily="34" charset="0"/>
              <a:cs typeface="Microsoft Sans Serif"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9315" y="2081912"/>
            <a:ext cx="4254190" cy="3448727"/>
          </a:xfrm>
          <a:prstGeom prst="rect">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4748"/>
            <a:ext cx="9267319" cy="1860692"/>
          </a:xfrm>
        </p:spPr>
        <p:txBody>
          <a:bodyPr/>
          <a:lstStyle/>
          <a:p>
            <a:pPr algn="l"/>
            <a:r>
              <a:rPr lang="en-US" sz="3600" dirty="0" smtClean="0"/>
              <a:t>Visibility for library collections maintained in </a:t>
            </a:r>
            <a:r>
              <a:rPr lang="en-US" sz="3600" dirty="0" err="1" smtClean="0"/>
              <a:t>WorldCat</a:t>
            </a:r>
            <a:r>
              <a:rPr lang="en-US" sz="3600" dirty="0" smtClean="0"/>
              <a:t> and direct links to most popular content </a:t>
            </a:r>
            <a:endParaRPr lang="en-US" sz="3600" dirty="0"/>
          </a:p>
        </p:txBody>
      </p:sp>
      <p:sp>
        <p:nvSpPr>
          <p:cNvPr id="6" name="Content Placeholder 5"/>
          <p:cNvSpPr>
            <a:spLocks noGrp="1"/>
          </p:cNvSpPr>
          <p:nvPr>
            <p:ph idx="1"/>
          </p:nvPr>
        </p:nvSpPr>
        <p:spPr>
          <a:xfrm>
            <a:off x="298147" y="2376281"/>
            <a:ext cx="2524845" cy="4525963"/>
          </a:xfrm>
        </p:spPr>
        <p:txBody>
          <a:bodyPr/>
          <a:lstStyle/>
          <a:p>
            <a:pPr marL="0" indent="0">
              <a:buNone/>
            </a:pPr>
            <a:r>
              <a:rPr lang="en-US" sz="2400" b="1" dirty="0" smtClean="0">
                <a:latin typeface="Microsoft Sans Serif" pitchFamily="34" charset="0"/>
                <a:cs typeface="Microsoft Sans Serif" pitchFamily="34" charset="0"/>
              </a:rPr>
              <a:t>WorldCat</a:t>
            </a:r>
            <a:br>
              <a:rPr lang="en-US" sz="2400" b="1" dirty="0" smtClean="0">
                <a:latin typeface="Microsoft Sans Serif" pitchFamily="34" charset="0"/>
                <a:cs typeface="Microsoft Sans Serif" pitchFamily="34" charset="0"/>
              </a:rPr>
            </a:br>
            <a:r>
              <a:rPr lang="en-US" sz="2400" b="1" dirty="0" smtClean="0">
                <a:latin typeface="Microsoft Sans Serif" pitchFamily="34" charset="0"/>
                <a:cs typeface="Microsoft Sans Serif" pitchFamily="34" charset="0"/>
              </a:rPr>
              <a:t>partner traffic</a:t>
            </a:r>
          </a:p>
          <a:p>
            <a:pPr marL="0" indent="0">
              <a:buNone/>
            </a:pPr>
            <a:r>
              <a:rPr lang="en-US" sz="1200" i="1" dirty="0" smtClean="0">
                <a:latin typeface="Microsoft Sans Serif" pitchFamily="34" charset="0"/>
                <a:cs typeface="Microsoft Sans Serif" pitchFamily="34" charset="0"/>
              </a:rPr>
              <a:t>July 2012-June 2013</a:t>
            </a:r>
            <a:br>
              <a:rPr lang="en-US" sz="1200" i="1" dirty="0" smtClean="0">
                <a:latin typeface="Microsoft Sans Serif" pitchFamily="34" charset="0"/>
                <a:cs typeface="Microsoft Sans Serif" pitchFamily="34" charset="0"/>
              </a:rPr>
            </a:br>
            <a:endParaRPr lang="en-US" sz="1200" i="1" dirty="0" smtClean="0">
              <a:latin typeface="Microsoft Sans Serif" pitchFamily="34" charset="0"/>
              <a:cs typeface="Microsoft Sans Serif" pitchFamily="34" charset="0"/>
            </a:endParaRPr>
          </a:p>
          <a:p>
            <a:pPr marL="231775" indent="-231775">
              <a:buNone/>
            </a:pPr>
            <a:r>
              <a:rPr lang="en-US" sz="2000" b="1" dirty="0" smtClean="0">
                <a:latin typeface="Microsoft Sans Serif" pitchFamily="34" charset="0"/>
                <a:cs typeface="Microsoft Sans Serif" pitchFamily="34" charset="0"/>
              </a:rPr>
              <a:t>	77 million referrals</a:t>
            </a:r>
            <a:r>
              <a:rPr lang="en-US" sz="2000" dirty="0" smtClean="0">
                <a:latin typeface="Microsoft Sans Serif" pitchFamily="34" charset="0"/>
                <a:cs typeface="Microsoft Sans Serif" pitchFamily="34" charset="0"/>
              </a:rPr>
              <a:t> </a:t>
            </a:r>
            <a:r>
              <a:rPr lang="en-US" sz="1800" dirty="0" smtClean="0">
                <a:latin typeface="Microsoft Sans Serif" pitchFamily="34" charset="0"/>
                <a:cs typeface="Microsoft Sans Serif" pitchFamily="34" charset="0"/>
              </a:rPr>
              <a:t/>
            </a:r>
            <a:br>
              <a:rPr lang="en-US" sz="1800" dirty="0" smtClean="0">
                <a:latin typeface="Microsoft Sans Serif" pitchFamily="34" charset="0"/>
                <a:cs typeface="Microsoft Sans Serif" pitchFamily="34" charset="0"/>
              </a:rPr>
            </a:br>
            <a:r>
              <a:rPr lang="en-US" sz="1600" dirty="0" smtClean="0">
                <a:latin typeface="Microsoft Sans Serif" pitchFamily="34" charset="0"/>
                <a:cs typeface="Microsoft Sans Serif" pitchFamily="34" charset="0"/>
              </a:rPr>
              <a:t>from partner sites</a:t>
            </a:r>
            <a:endParaRPr lang="en-US" sz="1800" dirty="0" smtClean="0">
              <a:latin typeface="Microsoft Sans Serif" pitchFamily="34" charset="0"/>
              <a:cs typeface="Microsoft Sans Serif" pitchFamily="34" charset="0"/>
            </a:endParaRPr>
          </a:p>
          <a:p>
            <a:pPr marL="231775" indent="-231775">
              <a:buNone/>
            </a:pPr>
            <a:r>
              <a:rPr lang="en-US" sz="2000" b="1" dirty="0" smtClean="0">
                <a:latin typeface="Microsoft Sans Serif" pitchFamily="34" charset="0"/>
                <a:cs typeface="Microsoft Sans Serif" pitchFamily="34" charset="0"/>
              </a:rPr>
              <a:t>	8.7 million </a:t>
            </a:r>
            <a:r>
              <a:rPr lang="en-US" sz="1800" b="1" dirty="0" smtClean="0">
                <a:latin typeface="Microsoft Sans Serif" pitchFamily="34" charset="0"/>
                <a:cs typeface="Microsoft Sans Serif" pitchFamily="34" charset="0"/>
              </a:rPr>
              <a:t/>
            </a:r>
            <a:br>
              <a:rPr lang="en-US" sz="1800" b="1" dirty="0" smtClean="0">
                <a:latin typeface="Microsoft Sans Serif" pitchFamily="34" charset="0"/>
                <a:cs typeface="Microsoft Sans Serif" pitchFamily="34" charset="0"/>
              </a:rPr>
            </a:br>
            <a:r>
              <a:rPr lang="en-US" sz="1600" dirty="0" smtClean="0">
                <a:latin typeface="Microsoft Sans Serif" pitchFamily="34" charset="0"/>
                <a:cs typeface="Microsoft Sans Serif" pitchFamily="34" charset="0"/>
              </a:rPr>
              <a:t>click-throughs to libraries</a:t>
            </a:r>
            <a:endParaRPr lang="en-US" sz="1600" dirty="0">
              <a:latin typeface="Microsoft Sans Serif" pitchFamily="34" charset="0"/>
              <a:cs typeface="Microsoft Sans Serif" pitchFamily="34" charset="0"/>
            </a:endParaRPr>
          </a:p>
        </p:txBody>
      </p:sp>
      <p:sp>
        <p:nvSpPr>
          <p:cNvPr id="67590" name="AutoShape 6" descr="data:image/jpeg;base64,/9j/4AAQSkZJRgABAQAAAQABAAD/2wCEAAkGBxQHBhIUBxQWFRUXGBwbGRQYGB0dGBgZGxcaGBsdGhcYHygiGhslHBccIjEiJSoyLjAyGB8zODcsNygtLisBCgoKDgwOGxAQGDcjICU3Mzc2NDEwLzc3LjEsLCwsLDctOC8sLDQtNzYtNCw3NCw0MzQsLC8sLCwrLCwsLCwsK//AABEIAKgBLAMBIgACEQEDEQH/xAAbAAEAAgMBAQAAAAAAAAAAAAAABQYDBAcCAf/EAEoQAAIBAgMDBQsIBwYHAAAAAAABAgMRBAUGEiExB1FhcYETFCI2QXJzkaGxshUWMjM1UlPRQmKSwcLD8CM0VIKi4RckJSZDg7P/xAAbAQEAAgMBAQAAAAAAAAAAAAAAAwYCBAcBBf/EAC4RAQABAwEFBgUFAAAAAAAAAAABAgMEETNRcZGxBRQxMlLRExU0QaESIUJTYf/aAAwDAQACEQMRAD8A7iAAAAAAAAAAAAAAAAAAAAAAAAAAAAAAAAAAAAAAAAAAAAAAAAAAAAAAAAAAAAAAAAAAAAAAAAAAAAAAAAAAAAAAAAAAAAAAAAAAAAAAi8TqHDYXEShiK0Yyjuad93l5jF86cJ+PD2/kRzdoj+Uc00Y92Y1iieUpkEN86cJ+PD2/kffnThG91ePt/IfGt+qOZ3a96J5SmAaOLzajgquziqii7Xs78P6Rh+cWG/Gj7fyPJv2qZ0mqOaDWEoCL+cWG/Gj7fyHziw340fb+R53iz645wfqjelAeKNVVqSlSd01dPnT4HsmidXoAAAAAAAAAAAAAAAAAAAAAAAAAAAAAAAAAAAAA5Dq3xmxHnL4IkQS+rfGbEecvgiRBW7u0q4z1X3F2FHCOgeqf1i617zyeqf1i617yOE0+C665+2V6OPxSK6WLXP2yvRx+KRXTQz/qa+LmdXmkABqMXU8l+x6Ho4/CjdNLJfseh6OPwo3S/WtnTwhtR4AKvrTUVTIZ0e9Iwlt7d9pP9HZtazX3iIyLXVTGZtTp46NOMJvZvFNNN/R4t+Wy7SR6v4AAApurtXTybMVSwMYSajee1d2b4JWa8m/tQ0hqqrnmaSp4qNNJQcrxTvdSivK3u8IC5Ao+ttUVsrzKNLAWj4Kk5NXbu2rK+624sWl8zlm+Swq10lJ3Ttwbi2rrodgJYAAAAAAAAAAAAAAAAAAACPz7M1lGVVKs1fZW6PPJuyXrfvAkAcepzxmqcc1TlKb4tbWzTiuq9l730l80jh6mSZNNZ3JQtUbUpTTjs7MbWk3uV77gLKDRy3N6OaTmsBNT2LbTV7b72s+D4PgbwHIdW+M2I85fBEiC9Z5pR47N6tRYilHad9l8V4KW/f0Gj8yX/iqP9dp8S5h35rmYo+8rbY7UxKLVNNVyNYiN+7gqZ6p/WLrXvLV8yX/iqP8AXafY6KcZJ99UeK/riYRhZHoSz2th6bSPz7NrXP2yvRx+KRXS9aiyF5nj1NVYQ8FKz47m3z9JF/M9/j0/V/uaOZhXq79VVNP7TO+PdR6rdUzrEKyCzfM9/j0/V/uPmg/x6fq/3NX5fken8x7sfhV7ltyX7Hoejj8KN018vo974GnBtPZildcHZWubBc7caURE7mxDn/Kp9Zheqp/LKVWw0sPh6NTyVFJxfM4TcGutWT/zIuvKr9Zheqp/LNZZb39ybU5wXhUpVJrze6SUl6t/+UzF40/mPyrk9KquMo+F0SW6XtTN3E11hsPKdZ2jFNt8ySuyhcmGZbNSrQqPj4cevcpL4X2MkuUjM+9coVKm/Cqvf5kbN+t2XrAoVVzzrHYirPmlVl0JbkvbGJOcmfjBP0MvjgZ8ky3vfQuLrTW+rF28yLt7ZX9hg5MvGCfoZfHAC26nxmBpV4Qz5JyteN4Sk0r24xXOuBMZVXp4jLqcsvsqbXgpLZVlu+i+HA59yn/bVL0X8ci1abxccDomnUrcIU5SfTZydgJXM81o5VS2sfNQT4eVvqit77CAlygYVTslVfTsq3tlf2FFpQraqz20nec3xf0YRW/d+ql631l5o8n+GhRtVdSUvvbVvUkreu4E9lGb0s4w7ngJbSTs7ppp2vZprmZo4TV2FxmLjTw9RucnZLYmt/W1Y96ayFZBSqxpzc4yltK6s14KVnbc+HE5JQc1jV3rfbcrRtxvJ7O7p3gdTxutcLhMS4OUpNOzcI3in1+XsuTmIxMMNQc8TJRiuMpOyXaylUOTmHei7vWkqlv0UthPms97XaiB1tm8szzmVOm26dOWzGK8slubt5XfcuhdLAuFfXuEpTtT7pPpjDd/qaNvLNX4XMaqjTm4SfCM1s36n9G/RciMp0BSjhU80cpVGt6jK0Y9CtvfWV7WOlvkNRnhW5UpO1pcYytdK64ppP1AdWIfONS4fJ57OLn4f3Iral223LtaIfROdzxen6qrPanQTs3xlHZbjfnd012IomS0Y5rnkFmk2lUk3Kd97bTfF8Lvd2gdBo6+wlSVqndIdMobv9DbLUVLG6Aw1eg1hXOnK26W05LtUuK6rG9rPN3k+SN0HapN7EXzNptvsSfbYDPm2psNlM9nF1PD+5FOUu23DtsRlPlAwsp2kqsVzuCt/pbfsKdpPTr1BipuvJqnF+FL9KUnvsm/L5W3+8tmO5P6FTDvvKU4TtubltRb/WXN1AWfAY+nmOH28FOM4868j5muKfQyk671BQx2Wyo4abdSNRXjsyX0dpPe1Z7yt6fzGen8+XdNyUtirHyWvsvtjxT6OkndbaZpZdg516Mpuc6u9NrZ8Nyk7JK/HpA1tB55QyaNf5Qk4uexa0ZSvbav9FPnN3WmpcNm2S9zwM3KW3F2cJLcr33yViM0Xpynn0azxcpx2HG2w0uO1e90+Y29W6So5LlPdMLKo5bUVaTi1Z35ooDFoPPaOTRr/KEnHb2LWjKV7bV/op24o6JlmY081wiqYJ7UG2k2muDs9z3nNdF6dp59Gt33KcdjZtsNL6W1e90+Y6NkuVxyfAKlhnJxTbvK197v5EgOYauX/cuI85fDEiLExq/xlxHnL4YkOW7H2VPCOigZW3r4z1LHukv7WPWveeD3R+tj1r3ks+CGnxh0jUq/6gvMXvZFWJbUn2gvMXvZFHCO1PrLnF2XF2NL5YWPoNBsLrlv9wp+avcbJrZd/cKfmr3GydOsbKnhHRWa/NLn/Kr9Zheqp/LJvQUVPSNJTV03UTXOu6TITlV+swvVU/lk7yfeKlHrqf8A1kSsXP5qWl9U7r/2VT9qm/3uD9Zn1FinqPVGzhHdOSp035LX3y6rtvqJ7lOy36rEU1+pP3xfvXajS5NMt7vmU601upq0fPl+UfiAtuo8NHB6PrU6KtGFLZXUkkU3ky8YJ+hl8cC8av8AFnE+Yyj8mfjBP0MvjgBk5T/tql6L+ORJ1r/8LVsfcj6u7K/sIzlP+2qXov45Fr0xhY43RdKnX3xnTlF9TckBU+TGSWeVNri6Tt+3G/7jppxnF4WvpbOE98ZRd4Tt4M1w7U096LNT5R2qH9rh05dFS0X64tr2gX98DjWmlfVGHv8Air3s6HozO6meYatPF7KtO0YxW5LZT4ve3v4nPNMeNGH9L+YHZjimFfc9SQ7v5MQtq/RV3nazl+vNPywePnXw8W6U3eTX6Enxv0N779LXNcOoFX5RpJaaltcXOFuu9/cmV/KuUCeGwqjjqfdGlZTUrNr9ZWe/pInPs+raoxUIU4WSfgUo+E23uu3be7dFkBN8lkG6+Jfk2YL2zMeoNBzp1ZTye0oPf3Ju0o9EW90l12fWWLIcpentNVLtd1cZTk1vtJR3Jc9reu5A5fyiyVJLMKO0/vQla/8AlfD1gQmVajxOQYnYq7TjF2lRqX3dCvvi/Z0MnuUbErG5ThKlD6E7yXbFNX6bXK3nuZS1NnSlhqdpNKEYLfJ2bd2+3qSRf8w028VpKnh7rulOMXF+Tbit/Y7tdoGnyYSXyLUS491d+2EbFxOOZPm1bS+YyTjZ8J0pbr24b/I+Z71v8pYMbyiynh2sHRUJNfSlLaUelRsr9oFa1W1U1Hie5fiNdvB+25e+UVW0zG/4kPcysaLyCea5lGtik+5RltOT/wDJJO6S59+9vs8paeUnxdXpI+6QEdyV/V4nrh7pklyk+Ln/ALI/vI3kr+rxPXD3TJzXWCljdN1FQTcotTsuLUXv9l32AQXJX9DE9dP+Mvpx/Suo3p+tN7G3GaV1ezTjezTs/vM6ZpzNXnWVqq47F5SWze+5Sa42XMBzbV/jLiPOXwxIcueoNK4nHZ1VqYeMXGTTV5JP6KXDsI/5lYv7sf20WexlWYt0xNceEdFKycLIqvVzFE6az9v9Vw90frY9a95YPmVi/ux/bR9hozFRmm4x4r9Nc5JOXY088IqcDJ12c8lo1J9oLzF72RRYM6y2pi8WpUEmtlLj5bs0PkOtzL1o412jg5FzKrqptzMTO51XGv26bVMTUjgSPyHW5l60PkOtzL9pGn8uyv6p5J+8WvVCyZd/cKfmr3GyYMFB0sJCM+Kik+xGc6FZiYt0xO6Ffq80tfF4Gljbd+U4VLXttxUrX42ut3BeoyYfDwwtJRw0YwiuEYpJK7u9y6TICRix4jDxxNJxxMYzi+MZJNPy8GecLhYYOns4SEYK97Rioq/PZeXcZgB4rUo16TjXipRfGLV0+tPiYMLltHB1NrCUqcHa14wjF25rpcNxtADVxWXUcZNPF0qc2lZOUIyaXNdoz0aMcPSUaEVGK4RikkupLgewBixOGhiqTjiYxnF/oySa9TIxaXwinfven6t3q4EwAMdChHD0lGhFRiuEYpJLsRrUsooUaqlSoUoyTupKnFNPnTSN0AD41dbz6AImvprCV53qYenfojb3WNvA5bSy9f8AJU4Qvx2YpN9b8ptgBbcReI05hcTO9WhTvzqKV+u1rkoANTA5ZRy9PvKlCF+LjFJvrfFm2ABq47LqWPjbG04Ttw2op26m+Bp0dNYSjO8MPTv0xv77ksAPiWyvBMWJwsMXT2cVCM43vaUU1fnszMANfCYGngr9504U78diKje3C9lvNgACLxGnMLiarlWoU23vb2bXfTbib2GwsMJRUMLGMIrhGKsvUjMAAAAAAAAAAAAAAAAAAAAA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594" name="AutoShape 10" descr="data:image/jpeg;base64,/9j/4AAQSkZJRgABAQAAAQABAAD/2wCEAAkGBxQQEBQUEREVFBUVFhgXFhIXFRQaFBcWFBcYGBUYGBYaHSghGhsmGxYVIzEiJSkrLi4uGR8zRDMsNygtLysBCgoKDQ0MDwwNDysZFBkrKys3NzcrKywrLCsrKysrKywrKyssKysrKysrKysrKysrKysrKysrKysrKysrKysrK//AABEIAOMA3gMBIgACEQEDEQH/xAAcAAEAAgMBAQEAAAAAAAAAAAAABgcEBQgBAwL/xABPEAABAwIBBwQLDQcCBgMAAAABAAIDBBEFBgcSITFBURMXYZMUIjI1UnGBkZKx0yMzQlRVYnJzdKGz0dIIQ1OCorLiJJQVJWPB8PE0RIP/xAAWAQEBAQAAAAAAAAAAAAAAAAAAAQL/xAAWEQEBAQAAAAAAAAAAAAAAAAAAEQH/2gAMAwEAAhEDEQA/ALxREQEREBERARa7HMcgoouUqZWxt3X2uPBrRrcegKn8qs8U0t2UDOQZs5Z4a6U9LW62t8t/IguTFMWgpWadRMyJvF7gL9AvtPQFAcazy0kRLaeKWoPhWEcXnd239Ko+tq5J5DJNI6R52ve4ud5zu6F8EWLDxLPDXy35JsMA3aLS9w/mebH0VGqvLXEJffK6c38FwYPMwALQogyZq+V/dzSv+lI93rKxkRFfuOQt1tcQeIJHqWbTY7VR9xVzt6BNJbzXsteiCVUOcXEoTqrHvHgyNjeD5S3S+9SfCs9VQwgVNNFKN7oy5jvMdIH7lVyIjorAs6mH1Ng+R1O8/BmAa2/RICW+chTWKVr2hzXBzTrDgQQR0ELkBbXAMo6qgdelndGL3LNRjd42HVr47elCOrUVW5J54IprR1zOQf8Axm64D9K+tn3jpCs+KVr2hzHBzSLhwIIIOwgjaER+0REBEURygyte2odSUETJqhjQ6aSR+hTUzXdyZnjXpHc0a0EuRQVs2LCxjrMNqH7TT6EjAeIbIHuN+BLVu8lcpm1okY6N0FTCQ2emeRpxk7CCNT2Hc4bUG/REQEREBV9l9nNioNKGn0Zqkajr9ziPzyNrvmjykKPZzM5pu6lw99rXbLUtI8rIjx3F27YNesU+ixm4vi01XKZamV0rzvdawHBoGpo6AsJERRERAREQEREBF9KanfK8MjY57zsYxpc4+Jo1qb4LmmxCosZGx07T/FcS+3RG0HzEhEQRFdlBmSgFjPVyvO8RtYxv3hx9S3MeaLDRtjld45pB/aQhXPSLod2aTDP4Mg//AHl/7uWDWZmaF49zlqIj0Pa4eXSafWhVDKS5H5bVOGPHJO04Sbup3HtDfaWnax3SNXEFTDFcyk7QTTVUcnzZWuYfSbpC/kUEx7JSsobmpp3taP3oGlF6bdQ8tkHROSOVtPicWnA6zmgcpC63KRk8RvGo2cNRst+uSMKxKWllbNTyGORhuHD7wRsc07wdS6Eze5ex4mzQfaOpYLvivqcN7477W8RtF/ESRMnHUqjijByXr5zrkqTUyyu3l5mLbeQNAt0K3VVWUFEcPjrKSo5QYdWue9lVGwv7EfKdKRkrRrEZdrDt1/HYK/qOxJKTDYqaikpKxzof+YSNMMJcG9s4SXOnc6wbfkpxnlxOTDKilq6Y+7yRSQSG3dMY6N7SR0OLvOvtlDPhU2EU9GcViIgEWg+PRkmcYRoi0LTe54Ld4LhL8TqHVtbA6OIRcjS00otIGFwc+aRvwXuLW2buA84TxERAVPZ284JBdRUb7HZUTNOscYmHcfCcNmzbe0hzsZbdgQ8hA61TMDYjbFGbgyfSJ1N8p3Ln3/zpRQBERFEREBERARF9aandK9rI2l73kNaxou5xOwAIPkArKyLzTTVIbLWl0ERsREPf3jpv72D03PQFNc3WbaOhDZ6oNkqdoG1kN9zdznfO3bumw0Rq8CyfpqGPQpoWxjeRre7pc863HxlbRERBERAREQF45oIsRcHduXqIIBlZmrpKvSfAOxpjruwe5OPzo9g8bbeVUzi+DVmEVLTIHRSNOlFOy5Y4jex9rHpaddjrFiupVhYxhUNXC6GojEkbtrT9xB2gjiNaCN5uctmYnDZ9m1MYHKs3O3coweCeG46uF5gQue8qcmKnAKtlTTPcYg/3Oa3c32xTDZYjVfY7oKunI/KWPEqVk0eo9zJHe5jkA7Zp6N4O8EFBsYcMhY7TZDG13hBjA7Xt1gXWVZeogLW5RYzHQ00lRKe1jbe19bnHU1o6SbBbJUNnqyn7JqhSRu9ypzd9tjpiNfj0Wm3jLuCCB4ziklZUSTzG75HXPADY1reAAAA8SwkRGhERAREQERED7+gbfIFf+arIQUMYqKho7JkGoH9yw/BHziLaXDZ44bmYyQFRMayZt4oXWiaRqfMNel0hn9x+ar1RNEREQREQEREBERAREQEREGPX0Uc8TopWB7HizmOFwQVS3Iy5MYmHXc+iqDYnWe0vsP8A1I73v8Jt+Oq8VqspsBixCmfBMNTh2rt7HjW17ekHz6xvQbGCZr2texwc1wDmuBuCCLgg8LL6Kt80+JSwOmwuq1S0pvEdzoSfg8Wi4I6HgblZCDR5a48MPoZp9Wk1to2n4UjtTB59Z6AVy295cSXEucSS5x1kk6ySd5JVo5+Mc5SoipGntYhyr/rHghg8jLn+dVYi4IiIoiIgIiICysLw99TPHBEO3leGN4AuO09AFyegFYqtLMPgnKVE1W4aoW8mzhykli4+MMsP50RcOBYVHR08cEQsyNoaOk7XOPSSST0lZ6IiCIiAiIgIiICIiAiIgIiICIiCC5xMNMMkGKQNvLSOHLNA1yUrriQG20tDnOHl6FN4JQ9rXNN2uAcDuIIuD5l7IwOBDgCCCCDsIOogrU5M0pp4exjsgcWR7dcO2Hx2aQy/FhQUllBkLi1VVzzuoTeWRzvf6XudjB77uaGjyLX82eK/ET19L7VWdj2eKko6mWnkp6lz4nljnNbFokjheQG3kX5wTPJR1dTFTsp6lrpntY0ubFoguNrm0hNvIi1WfNnivxE9fS+1XhzaYr8Rd11L7VdLIhXNHNtinxF3W0/tE5tsU+Iu62n9ouk6iUMY5x2NBJtt1C6qwZ+KH4tV+jD7VCq/5tsU+Iu62n9ovRm1xU//AEXddTD1yqwOfeh+LVfow+1Tn3ofi1X6MPtUKgHNnivxE9fS+1V25tcAfQYdFFK3RlJc+UXabOe4kC7SQbN0W3BOxRA596H4tV+jD7VWZTVvKU7ZmMcdOMSNj7XTOk3SDdZtfXbbbpRGWiquXPnRscWupKwOaS1zS2EEFpsQRym0FZWEZ6aGpqIoeSqIzK8MD3ti0A5xs3SLXkgE2F7b0FlIvCbbVV9XnxoY5HsENS8Nc5oe1sWi7RJGk28gNja4uEFooqwoc9lLPIyKKjrHySODWMDYLlzjYD31TfKnKBmHUj6qZj3MZoXazRL+3e1gtcgbXDeg3CKqefeh+LVfow+1UzyIywixaF8sEcjGsk5MiQMBvotdcaLjqs4IJGiiWXWX0GEGETxSv5YPLeTDDbk9G99Jw8MKLc+9D8Wq/Rh9qgtZFgYDiraymiqI2uayVge1rraQDtl7Ei/lWegIir/KrOxS4dVPppYKhz2BpLmCItOm0OFtJ4O/ggsBFVPPvQ/Fqv0Yfapz70Pxar9GH2qC1ksqp596H4tV+jD7VTHIjLKHF4pJII5GCN+gRIGAk6Idq0XHVYhBzjnM78V317vUF883Xfeh+0R+tfTOZ34rvr3eoL55uu+9D9oj9ao63REUGNifvEv1b/7SuLmbAu0cT94l+rf/AGlcXM2BBscFwOorXuZSwumc1uk5rbXDb2vrI3rcc3WKfJ839H6l9s2+WYwiollMJm5SPk9EODbdsHXuQeCsLn9b8nu65v6VRW5zc4pbvfN/R+pdRYBE5lJTteC1zYY2uadoIYAQfKoFkVnabidYymFI6LTDjpmQOtoNvsDVZigofPxkXyUn/EIG9pIQKgD4L9QbJbg7Yemx3lU8u0cQomTxPilaHMkaWvadha4WIXJ2XOTD8LrZKd9yzuopD8OM7D4xsPSD0IJ7jGdYy4EyEP8A9ZJeCU67iNoAdLfi9pA8ZdwVRIpxmnyKOKVelID2NAQ6U21PO1sQ8dtfzeFwqLBzF5D8jGK+ob7pI21O07WRnbJbwnbvm/SUmz2946n6UP48anDGgAACwAsANgA2KD57u8dT9KH8eNQcwLoD9nPvfU/aj+FGuf10B+zn3vqftR/CjQaf9pPu6D6NR64VS6uj9pPu6D6NR64VS6o6zzZ956H7Oz1KTKM5s+89D9nZ6lJlAXL+ezv3UfRi/DC6gXL+ezv3UfRi/DCCFU0DpXtjjaXPe4Ma0bXOcQGgdJJAUk5usU+T5v6P1LR4NW9j1ME2jpcjLHJo3tpcm8OtfdeyuTn9b8nv65v6VRW/N1inyfN/R+pXNmMwKooqWoZVQuhc6YOa11rlug0X1HiCtAc/rPk93XN/Srmp5NJjXWtpAG3jF1ByhnM78V317vUF883Xfeh+0R+tfTOZ34rvr3eoLS4NiT6SoinjDS+F4e0OBLSW7LgEG3lVHZqLnTnyxH+FS9XL7RDnyxH+FSdXL7RQdBYn7xL9W/8AtK4uZsC68wfEXVWFRzyAB81KJHBoIaHPjubAkm2viuQ2bAg3uSWSlRikr4qXQ0mM03abtEaNw3UbHXcqVcyuJ8Kfrj+laPN7lmcHnklbAJuUj5PRLyy3bB176JvsU85/ZPk5n+4Ps1RkZtM2ddh+JR1FQIuTa14OjJpO7ZpA1aI3q61RnP7J8nM/3B9mrayPxs19DDVGMRmVpdoB2lo2cR3VhfZwUG0qqhsTHSSODWMaXOeTYNa0XcSeAAK5UzjZXOxWtdLrELLsgZwZfuj85x1nyDcrCz8ZbX/5dA7g6pcPIWRX8zneQcVShKArLzJZZ9hVXYszrQVLgGk7I5jqaegO1NPTonitdlHm5lo8Jp612lpuN54v4bJD7ieg7A7pcOCgpCo7ZUFz3d46n6UP48ax8zmWn/EaTkpnXqacBr+L2bGSdJsLHpF94WRnu7x1P0ofx41BzAugP2c+99T9qP4Ua5/XQH7Ofe+p+1H8KNBp/wBpPu6D6NR64VS6uj9pPu6D6NR64VS6o6zzZ956H7Oz1KTLmfBM71dR00VPFHTFkTAxpcyQuIbsuQ8C/kWbz5Yj/Cperl9ooOi1y/ns791H0YvwwrizSZZz4tDO+pbE0xSNa3k2uAsW3N9Jx1qnc9nfuo+jF+GEENw+kdPNHEy2nK9kbbmw0pHBrbncLkKf8yuJ8Kfrj+lQTCK7seohmDdLkZY5dG9tLk3h1r7r2tdW3z+yfJzP9wfZqiPOzKYnwp+uP6V0fSMLY2NO0NAPjAsqR5/ZPk5n+4Ps1OM2OcB2MmoDqcQ8iI9khfpcpynzRa2h96gr7LTNViFXiFTPE2Lk5ZS5ulKAbG20W1bFpeZjFPAg64fkulkQc08zGKeBB1w/JOZfFPAg64fkulkQaLJ/C5IMLhp3gcpHTNicAbjTbHomx4XVDNzL4pbuIOuH5LpZEHNPMxingQdcPyTmYxTwIOuH5LpZEHNXMxingQdcPyVyZP4ZWUOCR08TGOq443NaC8cmHuc4hxdvABBtv2KYog5tnzO4tI9z3iFznuLnOM2tznG7ie12kkrc5FZnKllbFJXCLkYzplrX6Re5pBY0i2y+s9AtvV8ogxsRoWVEMkMrdKORjmPbxa4WPrXPFXmUxFsjxHyL2BxDHmWxcy/aki2o2tddIIgoHJPNvjGHVcdTE2G7DZzeW1PjNtNh1bx5jY7laucnBJsQwuangA5WQxEBzgB2krHuufE0qUog5p5mMU8CDrh+StnM/krUYXSTRVQYHPmLxoO0ho6DG7eN2lT1EFY55ciarFHUppQw8kJQ/Tfo92Y9G2rX3BVb8zGKeBB1w/JXllZltTYY6NtTyl5Q4tDGaVgwtBvrFu61eIrQ88WH8J+q/wAkFV8zGKeBB1w/JOZjFPAg64fkrU54sP4T9V/knPFh/Cfqv8kHmZzJGpwuGoZVBgMkjXN0H6QsG2N9SimcrNnXV+JS1FO2IxvDANKTRPasAOq3FSzniw/hP1X+Sc8WH8J+q/yQVXzMYp4EHXD8k5mMU8CDrh+StTniw/hP1X+Sc8WH8J+q/wAkFV8zGKeBB1w/JWTmayKqsLNUaoMHKiHQ0H6XvfK6V9Wruwsvniw/hP1X+S3eSmXFNicj2UwlvG0OcXs0QA42Gu+02PmKDYYbi3KVVVTvADoTG5nzoZY2kO6wSjyBbdQnLmTsGqpcSF9Bh7GqrfF5Tdrz9CQA/wAxU1abjUb9KD1ERAREQEREBERAREQEREBERARFostseFBQzTkjSDdGMcZX6mDz6z0AoKKzsYz2XikuibshtA3heO/KH0y4fyhQ9eucSSSbkm5J2knWSfKvEURERRERAREQFe2YnCeSopJ3CxnksDvMcXat/qMio+jpXTSMjjF3yOaxo+c82HrXV2B4a2kpoYGdzFG1gPHRFiT0k3PlRNfrF8OZVQSQSi7JWFjh0EbR0jb5FD82WMPaJMNq3f6mjOiCb+6wC2g8X22BaN+otO9TxV1nTweWJ0WKUWqel98Av28Ou9wNoFzf5pJ+CERYqLS5J5RxYjTNnhPQ+O/bRvA1td5wRxBBW6QEREBERAREQEREBERAREQFQOebKgVdUKeJ14qYkOIOp0x1O9Cxb4y5WLnTyyGHU3JxO/1MwIZbbG3Y6Q+LdxPiK53Jvt19J2lFx4iIiiIiAiIgIiycNoH1M0cMTdKSRwa0dJ3noAuT0AoLEzH5OctUurHjtKftY+Ble0gnp0WO87hwV6rVZL4IygpIqePWGN7Z1rF7zre89JdcraoyL8vaCCCLgixB2EHaCF+kQUbjtNPk1iHL0o0qSc+9EnQO8xE67OGstdwuNdje3sncehr4GzU79Jp1EfCY7e143H/2vrjmDxVsD4J26THix4g7nNO5wOsFc+1cNbk5X9o82PcvseRnjv8ACbe1xvG1p367kOkUUMyKzi02IgMJEFRvhcdTj/036g/xbehTNAREQEREBERAREQFGsucsYsLg0n2fK4HkoL2LyN58Fg1XP8A3Wky6znQUIdFT6M9RssD7lGeL3DaR4I18bKiMVxOWqmdNPIZJH7XHhua0bGtG4BFe4xiktXO+ed5fI83J3AbmtG5oGoBYaIiiIiAiIgIiICvTM5kZ2NH2ZUNtNK33JhGuOI7+hzvuFhvKi+abII1T21dUz3BhvExw9+cPhEH92D6R6BrvZE0RERBERAWpymyehxCndDUNuDra8W0432sHsO46z4wSFtkQcs5W5LT4ZPycwu0m8czQdCQDXceC4b27R0jWt3kxnQraMBj3CpiHwZS7lAOiXWfSDlfmN4PDWwuhqIxIx247Qdzmna1w3EKgcu83c+HEyR3mpv4oHbR9EjR/cNXiRVnYJnboJ7CVz6Z53SNJZf6xoIA6XWU0ocUhnF4Zo5BxY9rvUVyQjNRDhqI2OGojxFCOwkXJ0GP1bO4rKlvQ2omA8wcswZZ4ha3Z9R1rr+fahHUqxa3EYoG6U00cY4ve1o+8rlqfKKsk7utqndBqJrebSstbI4udpOJc7wiSXec60I6CxzO1QU9xC51S8bowQy/1jgBbpbdVflTnKra4Fgd2PEf3cRIcRwfJtPiFh0KGIgIiIoiIgIiICIvpBC6RzWMaXOcbNa0EuJOwADag+asbNpm4dWltRVtLKYWLIzqdP8AlH0/C8W3f5v81OgWz4i0F2ospdRa08ZTscdnajUN5O63GiwsNg3IlfmKIMaGtaGtaAA0AAADUAANgX7REQREQEREBERAXjmgixFwdo3FeogrDLPNHFPeWhLYJDrMJHuDvoge9nxXHRvVN4zgtRRScnUwuidu0raLulrxdrh4ius1jYhh8VRGY54mSsO1j2hzfMUHIyK8MoszUEpLqOZ0Dj+7f28XkPdN858SrrGs3WIUpOlTGVg/eQkPHojtx6KKiiL2RpadFwLSNrSCCPGDrXiKIiICIiAi8JstphWT9VV//HppZfnBpDPTdZv3oNYis3AszVVLY1UrIG72N90k8Vx2oPTdysrJrN7Q0NnMh5SQfvpbPeDxbqs3+UBEqmslM29ZX2cWdjwmx5WQayPmR90fGbDpV2ZJZE0uGt9xZpSkWdO+xkPEA27VvQLeVSREQREQEREBERAREQEREBERAREQF4URBi1uHQzi00Mco4PY1w+8KLYxm+w0sJFFG0/ML2DzMcAiIKqytydp6dxEUZaB8+R24+E4qDIiK2OCUrZX2eLi43kceCt7JfIOgkDS+m0idt5JiPNp2RENTrDslKKm1w0cDD4QjbpeVxFz51uAiIj1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596" name="AutoShape 12" descr="data:image/jpeg;base64,/9j/4AAQSkZJRgABAQAAAQABAAD/2wCEAAkGBxQQEBQUEREVFBUVFhgXFhIXFRQaFBcWFBcYGBUYGBYaHSghGhsmGxYVIzEiJSkrLi4uGR8zRDMsNygtLysBCgoKDQ0MDwwNDysZFBkrKys3NzcrKywrLCsrKysrKywrKyssKysrKysrKysrKysrKysrKysrKysrKysrKysrK//AABEIAOMA3gMBIgACEQEDEQH/xAAcAAEAAgMBAQEAAAAAAAAAAAAABgcEBQgBAwL/xABPEAABAwIBBwQLDQcCBgMAAAABAAIDBBEFBgcSITFBURMXYZMUIjI1UnGBkZKx0yMzQlRVYnJzdKGz0dIIQ1OCorLiJJQVJWPB8PE0RIP/xAAWAQEBAQAAAAAAAAAAAAAAAAAAAQL/xAAWEQEBAQAAAAAAAAAAAAAAAAAAEQH/2gAMAwEAAhEDEQA/ALxREQEREBERARa7HMcgoouUqZWxt3X2uPBrRrcegKn8qs8U0t2UDOQZs5Z4a6U9LW62t8t/IguTFMWgpWadRMyJvF7gL9AvtPQFAcazy0kRLaeKWoPhWEcXnd239Ko+tq5J5DJNI6R52ve4ud5zu6F8EWLDxLPDXy35JsMA3aLS9w/mebH0VGqvLXEJffK6c38FwYPMwALQogyZq+V/dzSv+lI93rKxkRFfuOQt1tcQeIJHqWbTY7VR9xVzt6BNJbzXsteiCVUOcXEoTqrHvHgyNjeD5S3S+9SfCs9VQwgVNNFKN7oy5jvMdIH7lVyIjorAs6mH1Ng+R1O8/BmAa2/RICW+chTWKVr2hzXBzTrDgQQR0ELkBbXAMo6qgdelndGL3LNRjd42HVr47elCOrUVW5J54IprR1zOQf8Axm64D9K+tn3jpCs+KVr2hzHBzSLhwIIIOwgjaER+0REBEURygyte2odSUETJqhjQ6aSR+hTUzXdyZnjXpHc0a0EuRQVs2LCxjrMNqH7TT6EjAeIbIHuN+BLVu8lcpm1okY6N0FTCQ2emeRpxk7CCNT2Hc4bUG/REQEREBV9l9nNioNKGn0Zqkajr9ziPzyNrvmjykKPZzM5pu6lw99rXbLUtI8rIjx3F27YNesU+ixm4vi01XKZamV0rzvdawHBoGpo6AsJERRERAREQEREBF9KanfK8MjY57zsYxpc4+Jo1qb4LmmxCosZGx07T/FcS+3RG0HzEhEQRFdlBmSgFjPVyvO8RtYxv3hx9S3MeaLDRtjld45pB/aQhXPSLod2aTDP4Mg//AHl/7uWDWZmaF49zlqIj0Pa4eXSafWhVDKS5H5bVOGPHJO04Sbup3HtDfaWnax3SNXEFTDFcyk7QTTVUcnzZWuYfSbpC/kUEx7JSsobmpp3taP3oGlF6bdQ8tkHROSOVtPicWnA6zmgcpC63KRk8RvGo2cNRst+uSMKxKWllbNTyGORhuHD7wRsc07wdS6Eze5ex4mzQfaOpYLvivqcN7477W8RtF/ESRMnHUqjijByXr5zrkqTUyyu3l5mLbeQNAt0K3VVWUFEcPjrKSo5QYdWue9lVGwv7EfKdKRkrRrEZdrDt1/HYK/qOxJKTDYqaikpKxzof+YSNMMJcG9s4SXOnc6wbfkpxnlxOTDKilq6Y+7yRSQSG3dMY6N7SR0OLvOvtlDPhU2EU9GcViIgEWg+PRkmcYRoi0LTe54Ld4LhL8TqHVtbA6OIRcjS00otIGFwc+aRvwXuLW2buA84TxERAVPZ284JBdRUb7HZUTNOscYmHcfCcNmzbe0hzsZbdgQ8hA61TMDYjbFGbgyfSJ1N8p3Ln3/zpRQBERFEREBERARF9aandK9rI2l73kNaxou5xOwAIPkArKyLzTTVIbLWl0ERsREPf3jpv72D03PQFNc3WbaOhDZ6oNkqdoG1kN9zdznfO3bumw0Rq8CyfpqGPQpoWxjeRre7pc863HxlbRERBERAREQF45oIsRcHduXqIIBlZmrpKvSfAOxpjruwe5OPzo9g8bbeVUzi+DVmEVLTIHRSNOlFOy5Y4jex9rHpaddjrFiupVhYxhUNXC6GojEkbtrT9xB2gjiNaCN5uctmYnDZ9m1MYHKs3O3coweCeG46uF5gQue8qcmKnAKtlTTPcYg/3Oa3c32xTDZYjVfY7oKunI/KWPEqVk0eo9zJHe5jkA7Zp6N4O8EFBsYcMhY7TZDG13hBjA7Xt1gXWVZeogLW5RYzHQ00lRKe1jbe19bnHU1o6SbBbJUNnqyn7JqhSRu9ypzd9tjpiNfj0Wm3jLuCCB4ziklZUSTzG75HXPADY1reAAAA8SwkRGhERAREQERED7+gbfIFf+arIQUMYqKho7JkGoH9yw/BHziLaXDZ44bmYyQFRMayZt4oXWiaRqfMNel0hn9x+ar1RNEREQREQEREBERAREQEREGPX0Uc8TopWB7HizmOFwQVS3Iy5MYmHXc+iqDYnWe0vsP8A1I73v8Jt+Oq8VqspsBixCmfBMNTh2rt7HjW17ekHz6xvQbGCZr2texwc1wDmuBuCCLgg8LL6Kt80+JSwOmwuq1S0pvEdzoSfg8Wi4I6HgblZCDR5a48MPoZp9Wk1to2n4UjtTB59Z6AVy295cSXEucSS5x1kk6ySd5JVo5+Mc5SoipGntYhyr/rHghg8jLn+dVYi4IiIoiIgIiICysLw99TPHBEO3leGN4AuO09AFyegFYqtLMPgnKVE1W4aoW8mzhykli4+MMsP50RcOBYVHR08cEQsyNoaOk7XOPSSST0lZ6IiCIiAiIgIiICIiAiIgIiICIiCC5xMNMMkGKQNvLSOHLNA1yUrriQG20tDnOHl6FN4JQ9rXNN2uAcDuIIuD5l7IwOBDgCCCCDsIOogrU5M0pp4exjsgcWR7dcO2Hx2aQy/FhQUllBkLi1VVzzuoTeWRzvf6XudjB77uaGjyLX82eK/ET19L7VWdj2eKko6mWnkp6lz4nljnNbFokjheQG3kX5wTPJR1dTFTsp6lrpntY0ubFoguNrm0hNvIi1WfNnivxE9fS+1XhzaYr8Rd11L7VdLIhXNHNtinxF3W0/tE5tsU+Iu62n9ouk6iUMY5x2NBJtt1C6qwZ+KH4tV+jD7VCq/5tsU+Iu62n9ovRm1xU//AEXddTD1yqwOfeh+LVfow+1Tn3ofi1X6MPtUKgHNnivxE9fS+1V25tcAfQYdFFK3RlJc+UXabOe4kC7SQbN0W3BOxRA596H4tV+jD7VWZTVvKU7ZmMcdOMSNj7XTOk3SDdZtfXbbbpRGWiquXPnRscWupKwOaS1zS2EEFpsQRym0FZWEZ6aGpqIoeSqIzK8MD3ti0A5xs3SLXkgE2F7b0FlIvCbbVV9XnxoY5HsENS8Nc5oe1sWi7RJGk28gNja4uEFooqwoc9lLPIyKKjrHySODWMDYLlzjYD31TfKnKBmHUj6qZj3MZoXazRL+3e1gtcgbXDeg3CKqefeh+LVfow+1UzyIywixaF8sEcjGsk5MiQMBvotdcaLjqs4IJGiiWXWX0GEGETxSv5YPLeTDDbk9G99Jw8MKLc+9D8Wq/Rh9qgtZFgYDiraymiqI2uayVge1rraQDtl7Ei/lWegIir/KrOxS4dVPppYKhz2BpLmCItOm0OFtJ4O/ggsBFVPPvQ/Fqv0Yfapz70Pxar9GH2qC1ksqp596H4tV+jD7VTHIjLKHF4pJII5GCN+gRIGAk6Idq0XHVYhBzjnM78V317vUF883Xfeh+0R+tfTOZ34rvr3eoL55uu+9D9oj9ao63REUGNifvEv1b/7SuLmbAu0cT94l+rf/AGlcXM2BBscFwOorXuZSwumc1uk5rbXDb2vrI3rcc3WKfJ839H6l9s2+WYwiollMJm5SPk9EODbdsHXuQeCsLn9b8nu65v6VRW5zc4pbvfN/R+pdRYBE5lJTteC1zYY2uadoIYAQfKoFkVnabidYymFI6LTDjpmQOtoNvsDVZigofPxkXyUn/EIG9pIQKgD4L9QbJbg7Yemx3lU8u0cQomTxPilaHMkaWvadha4WIXJ2XOTD8LrZKd9yzuopD8OM7D4xsPSD0IJ7jGdYy4EyEP8A9ZJeCU67iNoAdLfi9pA8ZdwVRIpxmnyKOKVelID2NAQ6U21PO1sQ8dtfzeFwqLBzF5D8jGK+ob7pI21O07WRnbJbwnbvm/SUmz2946n6UP48anDGgAACwAsANgA2KD57u8dT9KH8eNQcwLoD9nPvfU/aj+FGuf10B+zn3vqftR/CjQaf9pPu6D6NR64VS6uj9pPu6D6NR64VS6o6zzZ956H7Oz1KTKM5s+89D9nZ6lJlAXL+ezv3UfRi/DC6gXL+ezv3UfRi/DCCFU0DpXtjjaXPe4Ma0bXOcQGgdJJAUk5usU+T5v6P1LR4NW9j1ME2jpcjLHJo3tpcm8OtfdeyuTn9b8nv65v6VRW/N1inyfN/R+pXNmMwKooqWoZVQuhc6YOa11rlug0X1HiCtAc/rPk93XN/Srmp5NJjXWtpAG3jF1ByhnM78V317vUF883Xfeh+0R+tfTOZ34rvr3eoLS4NiT6SoinjDS+F4e0OBLSW7LgEG3lVHZqLnTnyxH+FS9XL7RDnyxH+FSdXL7RQdBYn7xL9W/8AtK4uZsC68wfEXVWFRzyAB81KJHBoIaHPjubAkm2viuQ2bAg3uSWSlRikr4qXQ0mM03abtEaNw3UbHXcqVcyuJ8Kfrj+laPN7lmcHnklbAJuUj5PRLyy3bB176JvsU85/ZPk5n+4Ps1RkZtM2ddh+JR1FQIuTa14OjJpO7ZpA1aI3q61RnP7J8nM/3B9mrayPxs19DDVGMRmVpdoB2lo2cR3VhfZwUG0qqhsTHSSODWMaXOeTYNa0XcSeAAK5UzjZXOxWtdLrELLsgZwZfuj85x1nyDcrCz8ZbX/5dA7g6pcPIWRX8zneQcVShKArLzJZZ9hVXYszrQVLgGk7I5jqaegO1NPTonitdlHm5lo8Jp612lpuN54v4bJD7ieg7A7pcOCgpCo7ZUFz3d46n6UP48ax8zmWn/EaTkpnXqacBr+L2bGSdJsLHpF94WRnu7x1P0ofx41BzAugP2c+99T9qP4Ua5/XQH7Ofe+p+1H8KNBp/wBpPu6D6NR64VS6uj9pPu6D6NR64VS6o6zzZ956H7Oz1KTLmfBM71dR00VPFHTFkTAxpcyQuIbsuQ8C/kWbz5Yj/Cperl9ooOi1y/ns791H0YvwwrizSZZz4tDO+pbE0xSNa3k2uAsW3N9Jx1qnc9nfuo+jF+GEENw+kdPNHEy2nK9kbbmw0pHBrbncLkKf8yuJ8Kfrj+lQTCK7seohmDdLkZY5dG9tLk3h1r7r2tdW3z+yfJzP9wfZqiPOzKYnwp+uP6V0fSMLY2NO0NAPjAsqR5/ZPk5n+4Ps1OM2OcB2MmoDqcQ8iI9khfpcpynzRa2h96gr7LTNViFXiFTPE2Lk5ZS5ulKAbG20W1bFpeZjFPAg64fkulkQc08zGKeBB1w/JOZfFPAg64fkulkQaLJ/C5IMLhp3gcpHTNicAbjTbHomx4XVDNzL4pbuIOuH5LpZEHNPMxingQdcPyTmYxTwIOuH5LpZEHNXMxingQdcPyVyZP4ZWUOCR08TGOq443NaC8cmHuc4hxdvABBtv2KYog5tnzO4tI9z3iFznuLnOM2tznG7ie12kkrc5FZnKllbFJXCLkYzplrX6Re5pBY0i2y+s9AtvV8ogxsRoWVEMkMrdKORjmPbxa4WPrXPFXmUxFsjxHyL2BxDHmWxcy/aki2o2tddIIgoHJPNvjGHVcdTE2G7DZzeW1PjNtNh1bx5jY7laucnBJsQwuangA5WQxEBzgB2krHuufE0qUog5p5mMU8CDrh+StnM/krUYXSTRVQYHPmLxoO0ho6DG7eN2lT1EFY55ciarFHUppQw8kJQ/Tfo92Y9G2rX3BVb8zGKeBB1w/JXllZltTYY6NtTyl5Q4tDGaVgwtBvrFu61eIrQ88WH8J+q/wAkFV8zGKeBB1w/JOZjFPAg64fkrU54sP4T9V/knPFh/Cfqv8kHmZzJGpwuGoZVBgMkjXN0H6QsG2N9SimcrNnXV+JS1FO2IxvDANKTRPasAOq3FSzniw/hP1X+Sc8WH8J+q/yQVXzMYp4EHXD8k5mMU8CDrh+StTniw/hP1X+Sc8WH8J+q/wAkFV8zGKeBB1w/JWTmayKqsLNUaoMHKiHQ0H6XvfK6V9Wruwsvniw/hP1X+S3eSmXFNicj2UwlvG0OcXs0QA42Gu+02PmKDYYbi3KVVVTvADoTG5nzoZY2kO6wSjyBbdQnLmTsGqpcSF9Bh7GqrfF5Tdrz9CQA/wAxU1abjUb9KD1ERAREQEREBERAREQEREBERARFostseFBQzTkjSDdGMcZX6mDz6z0AoKKzsYz2XikuibshtA3heO/KH0y4fyhQ9eucSSSbkm5J2knWSfKvEURERRERAREQFe2YnCeSopJ3CxnksDvMcXat/qMio+jpXTSMjjF3yOaxo+c82HrXV2B4a2kpoYGdzFG1gPHRFiT0k3PlRNfrF8OZVQSQSi7JWFjh0EbR0jb5FD82WMPaJMNq3f6mjOiCb+6wC2g8X22BaN+otO9TxV1nTweWJ0WKUWqel98Av28Ou9wNoFzf5pJ+CERYqLS5J5RxYjTNnhPQ+O/bRvA1td5wRxBBW6QEREBERAREQEREBERAREQFQOebKgVdUKeJ14qYkOIOp0x1O9Cxb4y5WLnTyyGHU3JxO/1MwIZbbG3Y6Q+LdxPiK53Jvt19J2lFx4iIiiIiAiIgIiycNoH1M0cMTdKSRwa0dJ3noAuT0AoLEzH5OctUurHjtKftY+Ble0gnp0WO87hwV6rVZL4IygpIqePWGN7Z1rF7zre89JdcraoyL8vaCCCLgixB2EHaCF+kQUbjtNPk1iHL0o0qSc+9EnQO8xE67OGstdwuNdje3sncehr4GzU79Jp1EfCY7e143H/2vrjmDxVsD4J26THix4g7nNO5wOsFc+1cNbk5X9o82PcvseRnjv8ACbe1xvG1p367kOkUUMyKzi02IgMJEFRvhcdTj/036g/xbehTNAREQEREBERAREQFGsucsYsLg0n2fK4HkoL2LyN58Fg1XP8A3Wky6znQUIdFT6M9RssD7lGeL3DaR4I18bKiMVxOWqmdNPIZJH7XHhua0bGtG4BFe4xiktXO+ed5fI83J3AbmtG5oGoBYaIiiIiAiIgIiICvTM5kZ2NH2ZUNtNK33JhGuOI7+hzvuFhvKi+abII1T21dUz3BhvExw9+cPhEH92D6R6BrvZE0RERBERAWpymyehxCndDUNuDra8W0432sHsO46z4wSFtkQcs5W5LT4ZPycwu0m8czQdCQDXceC4b27R0jWt3kxnQraMBj3CpiHwZS7lAOiXWfSDlfmN4PDWwuhqIxIx247Qdzmna1w3EKgcu83c+HEyR3mpv4oHbR9EjR/cNXiRVnYJnboJ7CVz6Z53SNJZf6xoIA6XWU0ocUhnF4Zo5BxY9rvUVyQjNRDhqI2OGojxFCOwkXJ0GP1bO4rKlvQ2omA8wcswZZ4ha3Z9R1rr+fahHUqxa3EYoG6U00cY4ve1o+8rlqfKKsk7utqndBqJrebSstbI4udpOJc7wiSXec60I6CxzO1QU9xC51S8bowQy/1jgBbpbdVflTnKra4Fgd2PEf3cRIcRwfJtPiFh0KGIgIiIoiIgIiICIvpBC6RzWMaXOcbNa0EuJOwADag+asbNpm4dWltRVtLKYWLIzqdP8AlH0/C8W3f5v81OgWz4i0F2ospdRa08ZTscdnajUN5O63GiwsNg3IlfmKIMaGtaGtaAA0AAADUAANgX7REQREQEREBERAXjmgixFwdo3FeogrDLPNHFPeWhLYJDrMJHuDvoge9nxXHRvVN4zgtRRScnUwuidu0raLulrxdrh4ius1jYhh8VRGY54mSsO1j2hzfMUHIyK8MoszUEpLqOZ0Dj+7f28XkPdN858SrrGs3WIUpOlTGVg/eQkPHojtx6KKiiL2RpadFwLSNrSCCPGDrXiKIiICIiAi8JstphWT9VV//HppZfnBpDPTdZv3oNYis3AszVVLY1UrIG72N90k8Vx2oPTdysrJrN7Q0NnMh5SQfvpbPeDxbqs3+UBEqmslM29ZX2cWdjwmx5WQayPmR90fGbDpV2ZJZE0uGt9xZpSkWdO+xkPEA27VvQLeVSREQREQEREBERAREQEREBERAREQF4URBi1uHQzi00Mco4PY1w+8KLYxm+w0sJFFG0/ML2DzMcAiIKqytydp6dxEUZaB8+R24+E4qDIiK2OCUrZX2eLi43kceCt7JfIOgkDS+m0idt5JiPNp2RENTrDslKKm1w0cDD4QjbpeVxFz51uAiIj1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598" name="AutoShape 14" descr="data:image/jpeg;base64,/9j/4AAQSkZJRgABAQAAAQABAAD/2wCEAAkGBxQQEBQUEREVFBUVFhgXFhIXFRQaFBcWFBcYGBUYGBYaHSghGhsmGxYVIzEiJSkrLi4uGR8zRDMsNygtLysBCgoKDQ0MDwwNDysZFBkrKys3NzcrKywrLCsrKysrKywrKyssKysrKysrKysrKysrKysrKysrKysrKysrKysrK//AABEIAOMA3gMBIgACEQEDEQH/xAAcAAEAAgMBAQEAAAAAAAAAAAAABgcEBQgBAwL/xABPEAABAwIBBwQLDQcCBgMAAAABAAIDBBEFBgcSITFBURMXYZMUIjI1UnGBkZKx0yMzQlRVYnJzdKGz0dIIQ1OCorLiJJQVJWPB8PE0RIP/xAAWAQEBAQAAAAAAAAAAAAAAAAAAAQL/xAAWEQEBAQAAAAAAAAAAAAAAAAAAEQH/2gAMAwEAAhEDEQA/ALxREQEREBERARa7HMcgoouUqZWxt3X2uPBrRrcegKn8qs8U0t2UDOQZs5Z4a6U9LW62t8t/IguTFMWgpWadRMyJvF7gL9AvtPQFAcazy0kRLaeKWoPhWEcXnd239Ko+tq5J5DJNI6R52ve4ud5zu6F8EWLDxLPDXy35JsMA3aLS9w/mebH0VGqvLXEJffK6c38FwYPMwALQogyZq+V/dzSv+lI93rKxkRFfuOQt1tcQeIJHqWbTY7VR9xVzt6BNJbzXsteiCVUOcXEoTqrHvHgyNjeD5S3S+9SfCs9VQwgVNNFKN7oy5jvMdIH7lVyIjorAs6mH1Ng+R1O8/BmAa2/RICW+chTWKVr2hzXBzTrDgQQR0ELkBbXAMo6qgdelndGL3LNRjd42HVr47elCOrUVW5J54IprR1zOQf8Axm64D9K+tn3jpCs+KVr2hzHBzSLhwIIIOwgjaER+0REBEURygyte2odSUETJqhjQ6aSR+hTUzXdyZnjXpHc0a0EuRQVs2LCxjrMNqH7TT6EjAeIbIHuN+BLVu8lcpm1okY6N0FTCQ2emeRpxk7CCNT2Hc4bUG/REQEREBV9l9nNioNKGn0Zqkajr9ziPzyNrvmjykKPZzM5pu6lw99rXbLUtI8rIjx3F27YNesU+ixm4vi01XKZamV0rzvdawHBoGpo6AsJERRERAREQEREBF9KanfK8MjY57zsYxpc4+Jo1qb4LmmxCosZGx07T/FcS+3RG0HzEhEQRFdlBmSgFjPVyvO8RtYxv3hx9S3MeaLDRtjld45pB/aQhXPSLod2aTDP4Mg//AHl/7uWDWZmaF49zlqIj0Pa4eXSafWhVDKS5H5bVOGPHJO04Sbup3HtDfaWnax3SNXEFTDFcyk7QTTVUcnzZWuYfSbpC/kUEx7JSsobmpp3taP3oGlF6bdQ8tkHROSOVtPicWnA6zmgcpC63KRk8RvGo2cNRst+uSMKxKWllbNTyGORhuHD7wRsc07wdS6Eze5ex4mzQfaOpYLvivqcN7477W8RtF/ESRMnHUqjijByXr5zrkqTUyyu3l5mLbeQNAt0K3VVWUFEcPjrKSo5QYdWue9lVGwv7EfKdKRkrRrEZdrDt1/HYK/qOxJKTDYqaikpKxzof+YSNMMJcG9s4SXOnc6wbfkpxnlxOTDKilq6Y+7yRSQSG3dMY6N7SR0OLvOvtlDPhU2EU9GcViIgEWg+PRkmcYRoi0LTe54Ld4LhL8TqHVtbA6OIRcjS00otIGFwc+aRvwXuLW2buA84TxERAVPZ284JBdRUb7HZUTNOscYmHcfCcNmzbe0hzsZbdgQ8hA61TMDYjbFGbgyfSJ1N8p3Ln3/zpRQBERFEREBERARF9aandK9rI2l73kNaxou5xOwAIPkArKyLzTTVIbLWl0ERsREPf3jpv72D03PQFNc3WbaOhDZ6oNkqdoG1kN9zdznfO3bumw0Rq8CyfpqGPQpoWxjeRre7pc863HxlbRERBERAREQF45oIsRcHduXqIIBlZmrpKvSfAOxpjruwe5OPzo9g8bbeVUzi+DVmEVLTIHRSNOlFOy5Y4jex9rHpaddjrFiupVhYxhUNXC6GojEkbtrT9xB2gjiNaCN5uctmYnDZ9m1MYHKs3O3coweCeG46uF5gQue8qcmKnAKtlTTPcYg/3Oa3c32xTDZYjVfY7oKunI/KWPEqVk0eo9zJHe5jkA7Zp6N4O8EFBsYcMhY7TZDG13hBjA7Xt1gXWVZeogLW5RYzHQ00lRKe1jbe19bnHU1o6SbBbJUNnqyn7JqhSRu9ypzd9tjpiNfj0Wm3jLuCCB4ziklZUSTzG75HXPADY1reAAAA8SwkRGhERAREQERED7+gbfIFf+arIQUMYqKho7JkGoH9yw/BHziLaXDZ44bmYyQFRMayZt4oXWiaRqfMNel0hn9x+ar1RNEREQREQEREBERAREQEREGPX0Uc8TopWB7HizmOFwQVS3Iy5MYmHXc+iqDYnWe0vsP8A1I73v8Jt+Oq8VqspsBixCmfBMNTh2rt7HjW17ekHz6xvQbGCZr2texwc1wDmuBuCCLgg8LL6Kt80+JSwOmwuq1S0pvEdzoSfg8Wi4I6HgblZCDR5a48MPoZp9Wk1to2n4UjtTB59Z6AVy295cSXEucSS5x1kk6ySd5JVo5+Mc5SoipGntYhyr/rHghg8jLn+dVYi4IiIoiIgIiICysLw99TPHBEO3leGN4AuO09AFyegFYqtLMPgnKVE1W4aoW8mzhykli4+MMsP50RcOBYVHR08cEQsyNoaOk7XOPSSST0lZ6IiCIiAiIgIiICIiAiIgIiICIiCC5xMNMMkGKQNvLSOHLNA1yUrriQG20tDnOHl6FN4JQ9rXNN2uAcDuIIuD5l7IwOBDgCCCCDsIOogrU5M0pp4exjsgcWR7dcO2Hx2aQy/FhQUllBkLi1VVzzuoTeWRzvf6XudjB77uaGjyLX82eK/ET19L7VWdj2eKko6mWnkp6lz4nljnNbFokjheQG3kX5wTPJR1dTFTsp6lrpntY0ubFoguNrm0hNvIi1WfNnivxE9fS+1XhzaYr8Rd11L7VdLIhXNHNtinxF3W0/tE5tsU+Iu62n9ouk6iUMY5x2NBJtt1C6qwZ+KH4tV+jD7VCq/5tsU+Iu62n9ovRm1xU//AEXddTD1yqwOfeh+LVfow+1Tn3ofi1X6MPtUKgHNnivxE9fS+1V25tcAfQYdFFK3RlJc+UXabOe4kC7SQbN0W3BOxRA596H4tV+jD7VWZTVvKU7ZmMcdOMSNj7XTOk3SDdZtfXbbbpRGWiquXPnRscWupKwOaS1zS2EEFpsQRym0FZWEZ6aGpqIoeSqIzK8MD3ti0A5xs3SLXkgE2F7b0FlIvCbbVV9XnxoY5HsENS8Nc5oe1sWi7RJGk28gNja4uEFooqwoc9lLPIyKKjrHySODWMDYLlzjYD31TfKnKBmHUj6qZj3MZoXazRL+3e1gtcgbXDeg3CKqefeh+LVfow+1UzyIywixaF8sEcjGsk5MiQMBvotdcaLjqs4IJGiiWXWX0GEGETxSv5YPLeTDDbk9G99Jw8MKLc+9D8Wq/Rh9qgtZFgYDiraymiqI2uayVge1rraQDtl7Ei/lWegIir/KrOxS4dVPppYKhz2BpLmCItOm0OFtJ4O/ggsBFVPPvQ/Fqv0Yfapz70Pxar9GH2qC1ksqp596H4tV+jD7VTHIjLKHF4pJII5GCN+gRIGAk6Idq0XHVYhBzjnM78V317vUF883Xfeh+0R+tfTOZ34rvr3eoL55uu+9D9oj9ao63REUGNifvEv1b/7SuLmbAu0cT94l+rf/AGlcXM2BBscFwOorXuZSwumc1uk5rbXDb2vrI3rcc3WKfJ839H6l9s2+WYwiollMJm5SPk9EODbdsHXuQeCsLn9b8nu65v6VRW5zc4pbvfN/R+pdRYBE5lJTteC1zYY2uadoIYAQfKoFkVnabidYymFI6LTDjpmQOtoNvsDVZigofPxkXyUn/EIG9pIQKgD4L9QbJbg7Yemx3lU8u0cQomTxPilaHMkaWvadha4WIXJ2XOTD8LrZKd9yzuopD8OM7D4xsPSD0IJ7jGdYy4EyEP8A9ZJeCU67iNoAdLfi9pA8ZdwVRIpxmnyKOKVelID2NAQ6U21PO1sQ8dtfzeFwqLBzF5D8jGK+ob7pI21O07WRnbJbwnbvm/SUmz2946n6UP48anDGgAACwAsANgA2KD57u8dT9KH8eNQcwLoD9nPvfU/aj+FGuf10B+zn3vqftR/CjQaf9pPu6D6NR64VS6uj9pPu6D6NR64VS6o6zzZ956H7Oz1KTKM5s+89D9nZ6lJlAXL+ezv3UfRi/DC6gXL+ezv3UfRi/DCCFU0DpXtjjaXPe4Ma0bXOcQGgdJJAUk5usU+T5v6P1LR4NW9j1ME2jpcjLHJo3tpcm8OtfdeyuTn9b8nv65v6VRW/N1inyfN/R+pXNmMwKooqWoZVQuhc6YOa11rlug0X1HiCtAc/rPk93XN/Srmp5NJjXWtpAG3jF1ByhnM78V317vUF883Xfeh+0R+tfTOZ34rvr3eoLS4NiT6SoinjDS+F4e0OBLSW7LgEG3lVHZqLnTnyxH+FS9XL7RDnyxH+FSdXL7RQdBYn7xL9W/8AtK4uZsC68wfEXVWFRzyAB81KJHBoIaHPjubAkm2viuQ2bAg3uSWSlRikr4qXQ0mM03abtEaNw3UbHXcqVcyuJ8Kfrj+laPN7lmcHnklbAJuUj5PRLyy3bB176JvsU85/ZPk5n+4Ps1RkZtM2ddh+JR1FQIuTa14OjJpO7ZpA1aI3q61RnP7J8nM/3B9mrayPxs19DDVGMRmVpdoB2lo2cR3VhfZwUG0qqhsTHSSODWMaXOeTYNa0XcSeAAK5UzjZXOxWtdLrELLsgZwZfuj85x1nyDcrCz8ZbX/5dA7g6pcPIWRX8zneQcVShKArLzJZZ9hVXYszrQVLgGk7I5jqaegO1NPTonitdlHm5lo8Jp612lpuN54v4bJD7ieg7A7pcOCgpCo7ZUFz3d46n6UP48ax8zmWn/EaTkpnXqacBr+L2bGSdJsLHpF94WRnu7x1P0ofx41BzAugP2c+99T9qP4Ua5/XQH7Ofe+p+1H8KNBp/wBpPu6D6NR64VS6uj9pPu6D6NR64VS6o6zzZ956H7Oz1KTLmfBM71dR00VPFHTFkTAxpcyQuIbsuQ8C/kWbz5Yj/Cperl9ooOi1y/ns791H0YvwwrizSZZz4tDO+pbE0xSNa3k2uAsW3N9Jx1qnc9nfuo+jF+GEENw+kdPNHEy2nK9kbbmw0pHBrbncLkKf8yuJ8Kfrj+lQTCK7seohmDdLkZY5dG9tLk3h1r7r2tdW3z+yfJzP9wfZqiPOzKYnwp+uP6V0fSMLY2NO0NAPjAsqR5/ZPk5n+4Ps1OM2OcB2MmoDqcQ8iI9khfpcpynzRa2h96gr7LTNViFXiFTPE2Lk5ZS5ulKAbG20W1bFpeZjFPAg64fkulkQc08zGKeBB1w/JOZfFPAg64fkulkQaLJ/C5IMLhp3gcpHTNicAbjTbHomx4XVDNzL4pbuIOuH5LpZEHNPMxingQdcPyTmYxTwIOuH5LpZEHNXMxingQdcPyVyZP4ZWUOCR08TGOq443NaC8cmHuc4hxdvABBtv2KYog5tnzO4tI9z3iFznuLnOM2tznG7ie12kkrc5FZnKllbFJXCLkYzplrX6Re5pBY0i2y+s9AtvV8ogxsRoWVEMkMrdKORjmPbxa4WPrXPFXmUxFsjxHyL2BxDHmWxcy/aki2o2tddIIgoHJPNvjGHVcdTE2G7DZzeW1PjNtNh1bx5jY7laucnBJsQwuangA5WQxEBzgB2krHuufE0qUog5p5mMU8CDrh+StnM/krUYXSTRVQYHPmLxoO0ho6DG7eN2lT1EFY55ciarFHUppQw8kJQ/Tfo92Y9G2rX3BVb8zGKeBB1w/JXllZltTYY6NtTyl5Q4tDGaVgwtBvrFu61eIrQ88WH8J+q/wAkFV8zGKeBB1w/JOZjFPAg64fkrU54sP4T9V/knPFh/Cfqv8kHmZzJGpwuGoZVBgMkjXN0H6QsG2N9SimcrNnXV+JS1FO2IxvDANKTRPasAOq3FSzniw/hP1X+Sc8WH8J+q/yQVXzMYp4EHXD8k5mMU8CDrh+StTniw/hP1X+Sc8WH8J+q/wAkFV8zGKeBB1w/JWTmayKqsLNUaoMHKiHQ0H6XvfK6V9Wruwsvniw/hP1X+S3eSmXFNicj2UwlvG0OcXs0QA42Gu+02PmKDYYbi3KVVVTvADoTG5nzoZY2kO6wSjyBbdQnLmTsGqpcSF9Bh7GqrfF5Tdrz9CQA/wAxU1abjUb9KD1ERAREQEREBERAREQEREBERARFostseFBQzTkjSDdGMcZX6mDz6z0AoKKzsYz2XikuibshtA3heO/KH0y4fyhQ9eucSSSbkm5J2knWSfKvEURERRERAREQFe2YnCeSopJ3CxnksDvMcXat/qMio+jpXTSMjjF3yOaxo+c82HrXV2B4a2kpoYGdzFG1gPHRFiT0k3PlRNfrF8OZVQSQSi7JWFjh0EbR0jb5FD82WMPaJMNq3f6mjOiCb+6wC2g8X22BaN+otO9TxV1nTweWJ0WKUWqel98Av28Ou9wNoFzf5pJ+CERYqLS5J5RxYjTNnhPQ+O/bRvA1td5wRxBBW6QEREBERAREQEREBERAREQFQOebKgVdUKeJ14qYkOIOp0x1O9Cxb4y5WLnTyyGHU3JxO/1MwIZbbG3Y6Q+LdxPiK53Jvt19J2lFx4iIiiIiAiIgIiycNoH1M0cMTdKSRwa0dJ3noAuT0AoLEzH5OctUurHjtKftY+Ble0gnp0WO87hwV6rVZL4IygpIqePWGN7Z1rF7zre89JdcraoyL8vaCCCLgixB2EHaCF+kQUbjtNPk1iHL0o0qSc+9EnQO8xE67OGstdwuNdje3sncehr4GzU79Jp1EfCY7e143H/2vrjmDxVsD4J26THix4g7nNO5wOsFc+1cNbk5X9o82PcvseRnjv8ACbe1xvG1p367kOkUUMyKzi02IgMJEFRvhcdTj/036g/xbehTNAREQEREBERAREQFGsucsYsLg0n2fK4HkoL2LyN58Fg1XP8A3Wky6znQUIdFT6M9RssD7lGeL3DaR4I18bKiMVxOWqmdNPIZJH7XHhua0bGtG4BFe4xiktXO+ed5fI83J3AbmtG5oGoBYaIiiIiAiIgIiICvTM5kZ2NH2ZUNtNK33JhGuOI7+hzvuFhvKi+abII1T21dUz3BhvExw9+cPhEH92D6R6BrvZE0RERBERAWpymyehxCndDUNuDra8W0432sHsO46z4wSFtkQcs5W5LT4ZPycwu0m8czQdCQDXceC4b27R0jWt3kxnQraMBj3CpiHwZS7lAOiXWfSDlfmN4PDWwuhqIxIx247Qdzmna1w3EKgcu83c+HEyR3mpv4oHbR9EjR/cNXiRVnYJnboJ7CVz6Z53SNJZf6xoIA6XWU0ocUhnF4Zo5BxY9rvUVyQjNRDhqI2OGojxFCOwkXJ0GP1bO4rKlvQ2omA8wcswZZ4ha3Z9R1rr+fahHUqxa3EYoG6U00cY4ve1o+8rlqfKKsk7utqndBqJrebSstbI4udpOJc7wiSXec60I6CxzO1QU9xC51S8bowQy/1jgBbpbdVflTnKra4Fgd2PEf3cRIcRwfJtPiFh0KGIgIiIoiIgIiICIvpBC6RzWMaXOcbNa0EuJOwADag+asbNpm4dWltRVtLKYWLIzqdP8AlH0/C8W3f5v81OgWz4i0F2ospdRa08ZTscdnajUN5O63GiwsNg3IlfmKIMaGtaGtaAA0AAADUAANgX7REQREQEREBERAXjmgixFwdo3FeogrDLPNHFPeWhLYJDrMJHuDvoge9nxXHRvVN4zgtRRScnUwuidu0raLulrxdrh4ius1jYhh8VRGY54mSsO1j2hzfMUHIyK8MoszUEpLqOZ0Dj+7f28XkPdN858SrrGs3WIUpOlTGVg/eQkPHojtx6KKiiL2RpadFwLSNrSCCPGDrXiKIiICIiAi8JstphWT9VV//HppZfnBpDPTdZv3oNYis3AszVVLY1UrIG72N90k8Vx2oPTdysrJrN7Q0NnMh5SQfvpbPeDxbqs3+UBEqmslM29ZX2cWdjwmx5WQayPmR90fGbDpV2ZJZE0uGt9xZpSkWdO+xkPEA27VvQLeVSREQREQEREBERAREQEREBERAREQF4URBi1uHQzi00Mco4PY1w+8KLYxm+w0sJFFG0/ML2DzMcAiIKqytydp6dxEUZaB8+R24+E4qDIiK2OCUrZX2eLi43kceCt7JfIOgkDS+m0idt5JiPNp2RENTrDslKKm1w0cDD4QjbpeVxFz51uAiIj1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00" name="AutoShape 16" descr="data:image/jpeg;base64,/9j/4AAQSkZJRgABAQAAAQABAAD/2wCEAAkGBxQQEBQUEREVFBUVFhgXFhIXFRQaFBcWFBcYGBUYGBYaHSghGhsmGxYVIzEiJSkrLi4uGR8zRDMsNygtLysBCgoKDQ0MDwwNDysZFBkrKys3NzcrKywrLCsrKysrKywrKyssKysrKysrKysrKysrKysrKysrKysrKysrKysrK//AABEIAOMA3gMBIgACEQEDEQH/xAAcAAEAAgMBAQEAAAAAAAAAAAAABgcEBQgBAwL/xABPEAABAwIBBwQLDQcCBgMAAAABAAIDBBEFBgcSITFBURMXYZMUIjI1UnGBkZKx0yMzQlRVYnJzdKGz0dIIQ1OCorLiJJQVJWPB8PE0RIP/xAAWAQEBAQAAAAAAAAAAAAAAAAAAAQL/xAAWEQEBAQAAAAAAAAAAAAAAAAAAEQH/2gAMAwEAAhEDEQA/ALxREQEREBERARa7HMcgoouUqZWxt3X2uPBrRrcegKn8qs8U0t2UDOQZs5Z4a6U9LW62t8t/IguTFMWgpWadRMyJvF7gL9AvtPQFAcazy0kRLaeKWoPhWEcXnd239Ko+tq5J5DJNI6R52ve4ud5zu6F8EWLDxLPDXy35JsMA3aLS9w/mebH0VGqvLXEJffK6c38FwYPMwALQogyZq+V/dzSv+lI93rKxkRFfuOQt1tcQeIJHqWbTY7VR9xVzt6BNJbzXsteiCVUOcXEoTqrHvHgyNjeD5S3S+9SfCs9VQwgVNNFKN7oy5jvMdIH7lVyIjorAs6mH1Ng+R1O8/BmAa2/RICW+chTWKVr2hzXBzTrDgQQR0ELkBbXAMo6qgdelndGL3LNRjd42HVr47elCOrUVW5J54IprR1zOQf8Axm64D9K+tn3jpCs+KVr2hzHBzSLhwIIIOwgjaER+0REBEURygyte2odSUETJqhjQ6aSR+hTUzXdyZnjXpHc0a0EuRQVs2LCxjrMNqH7TT6EjAeIbIHuN+BLVu8lcpm1okY6N0FTCQ2emeRpxk7CCNT2Hc4bUG/REQEREBV9l9nNioNKGn0Zqkajr9ziPzyNrvmjykKPZzM5pu6lw99rXbLUtI8rIjx3F27YNesU+ixm4vi01XKZamV0rzvdawHBoGpo6AsJERRERAREQEREBF9KanfK8MjY57zsYxpc4+Jo1qb4LmmxCosZGx07T/FcS+3RG0HzEhEQRFdlBmSgFjPVyvO8RtYxv3hx9S3MeaLDRtjld45pB/aQhXPSLod2aTDP4Mg//AHl/7uWDWZmaF49zlqIj0Pa4eXSafWhVDKS5H5bVOGPHJO04Sbup3HtDfaWnax3SNXEFTDFcyk7QTTVUcnzZWuYfSbpC/kUEx7JSsobmpp3taP3oGlF6bdQ8tkHROSOVtPicWnA6zmgcpC63KRk8RvGo2cNRst+uSMKxKWllbNTyGORhuHD7wRsc07wdS6Eze5ex4mzQfaOpYLvivqcN7477W8RtF/ESRMnHUqjijByXr5zrkqTUyyu3l5mLbeQNAt0K3VVWUFEcPjrKSo5QYdWue9lVGwv7EfKdKRkrRrEZdrDt1/HYK/qOxJKTDYqaikpKxzof+YSNMMJcG9s4SXOnc6wbfkpxnlxOTDKilq6Y+7yRSQSG3dMY6N7SR0OLvOvtlDPhU2EU9GcViIgEWg+PRkmcYRoi0LTe54Ld4LhL8TqHVtbA6OIRcjS00otIGFwc+aRvwXuLW2buA84TxERAVPZ284JBdRUb7HZUTNOscYmHcfCcNmzbe0hzsZbdgQ8hA61TMDYjbFGbgyfSJ1N8p3Ln3/zpRQBERFEREBERARF9aandK9rI2l73kNaxou5xOwAIPkArKyLzTTVIbLWl0ERsREPf3jpv72D03PQFNc3WbaOhDZ6oNkqdoG1kN9zdznfO3bumw0Rq8CyfpqGPQpoWxjeRre7pc863HxlbRERBERAREQF45oIsRcHduXqIIBlZmrpKvSfAOxpjruwe5OPzo9g8bbeVUzi+DVmEVLTIHRSNOlFOy5Y4jex9rHpaddjrFiupVhYxhUNXC6GojEkbtrT9xB2gjiNaCN5uctmYnDZ9m1MYHKs3O3coweCeG46uF5gQue8qcmKnAKtlTTPcYg/3Oa3c32xTDZYjVfY7oKunI/KWPEqVk0eo9zJHe5jkA7Zp6N4O8EFBsYcMhY7TZDG13hBjA7Xt1gXWVZeogLW5RYzHQ00lRKe1jbe19bnHU1o6SbBbJUNnqyn7JqhSRu9ypzd9tjpiNfj0Wm3jLuCCB4ziklZUSTzG75HXPADY1reAAAA8SwkRGhERAREQERED7+gbfIFf+arIQUMYqKho7JkGoH9yw/BHziLaXDZ44bmYyQFRMayZt4oXWiaRqfMNel0hn9x+ar1RNEREQREQEREBERAREQEREGPX0Uc8TopWB7HizmOFwQVS3Iy5MYmHXc+iqDYnWe0vsP8A1I73v8Jt+Oq8VqspsBixCmfBMNTh2rt7HjW17ekHz6xvQbGCZr2texwc1wDmuBuCCLgg8LL6Kt80+JSwOmwuq1S0pvEdzoSfg8Wi4I6HgblZCDR5a48MPoZp9Wk1to2n4UjtTB59Z6AVy295cSXEucSS5x1kk6ySd5JVo5+Mc5SoipGntYhyr/rHghg8jLn+dVYi4IiIoiIgIiICysLw99TPHBEO3leGN4AuO09AFyegFYqtLMPgnKVE1W4aoW8mzhykli4+MMsP50RcOBYVHR08cEQsyNoaOk7XOPSSST0lZ6IiCIiAiIgIiICIiAiIgIiICIiCC5xMNMMkGKQNvLSOHLNA1yUrriQG20tDnOHl6FN4JQ9rXNN2uAcDuIIuD5l7IwOBDgCCCCDsIOogrU5M0pp4exjsgcWR7dcO2Hx2aQy/FhQUllBkLi1VVzzuoTeWRzvf6XudjB77uaGjyLX82eK/ET19L7VWdj2eKko6mWnkp6lz4nljnNbFokjheQG3kX5wTPJR1dTFTsp6lrpntY0ubFoguNrm0hNvIi1WfNnivxE9fS+1XhzaYr8Rd11L7VdLIhXNHNtinxF3W0/tE5tsU+Iu62n9ouk6iUMY5x2NBJtt1C6qwZ+KH4tV+jD7VCq/5tsU+Iu62n9ovRm1xU//AEXddTD1yqwOfeh+LVfow+1Tn3ofi1X6MPtUKgHNnivxE9fS+1V25tcAfQYdFFK3RlJc+UXabOe4kC7SQbN0W3BOxRA596H4tV+jD7VWZTVvKU7ZmMcdOMSNj7XTOk3SDdZtfXbbbpRGWiquXPnRscWupKwOaS1zS2EEFpsQRym0FZWEZ6aGpqIoeSqIzK8MD3ti0A5xs3SLXkgE2F7b0FlIvCbbVV9XnxoY5HsENS8Nc5oe1sWi7RJGk28gNja4uEFooqwoc9lLPIyKKjrHySODWMDYLlzjYD31TfKnKBmHUj6qZj3MZoXazRL+3e1gtcgbXDeg3CKqefeh+LVfow+1UzyIywixaF8sEcjGsk5MiQMBvotdcaLjqs4IJGiiWXWX0GEGETxSv5YPLeTDDbk9G99Jw8MKLc+9D8Wq/Rh9qgtZFgYDiraymiqI2uayVge1rraQDtl7Ei/lWegIir/KrOxS4dVPppYKhz2BpLmCItOm0OFtJ4O/ggsBFVPPvQ/Fqv0Yfapz70Pxar9GH2qC1ksqp596H4tV+jD7VTHIjLKHF4pJII5GCN+gRIGAk6Idq0XHVYhBzjnM78V317vUF883Xfeh+0R+tfTOZ34rvr3eoL55uu+9D9oj9ao63REUGNifvEv1b/7SuLmbAu0cT94l+rf/AGlcXM2BBscFwOorXuZSwumc1uk5rbXDb2vrI3rcc3WKfJ839H6l9s2+WYwiollMJm5SPk9EODbdsHXuQeCsLn9b8nu65v6VRW5zc4pbvfN/R+pdRYBE5lJTteC1zYY2uadoIYAQfKoFkVnabidYymFI6LTDjpmQOtoNvsDVZigofPxkXyUn/EIG9pIQKgD4L9QbJbg7Yemx3lU8u0cQomTxPilaHMkaWvadha4WIXJ2XOTD8LrZKd9yzuopD8OM7D4xsPSD0IJ7jGdYy4EyEP8A9ZJeCU67iNoAdLfi9pA8ZdwVRIpxmnyKOKVelID2NAQ6U21PO1sQ8dtfzeFwqLBzF5D8jGK+ob7pI21O07WRnbJbwnbvm/SUmz2946n6UP48anDGgAACwAsANgA2KD57u8dT9KH8eNQcwLoD9nPvfU/aj+FGuf10B+zn3vqftR/CjQaf9pPu6D6NR64VS6uj9pPu6D6NR64VS6o6zzZ956H7Oz1KTKM5s+89D9nZ6lJlAXL+ezv3UfRi/DC6gXL+ezv3UfRi/DCCFU0DpXtjjaXPe4Ma0bXOcQGgdJJAUk5usU+T5v6P1LR4NW9j1ME2jpcjLHJo3tpcm8OtfdeyuTn9b8nv65v6VRW/N1inyfN/R+pXNmMwKooqWoZVQuhc6YOa11rlug0X1HiCtAc/rPk93XN/Srmp5NJjXWtpAG3jF1ByhnM78V317vUF883Xfeh+0R+tfTOZ34rvr3eoLS4NiT6SoinjDS+F4e0OBLSW7LgEG3lVHZqLnTnyxH+FS9XL7RDnyxH+FSdXL7RQdBYn7xL9W/8AtK4uZsC68wfEXVWFRzyAB81KJHBoIaHPjubAkm2viuQ2bAg3uSWSlRikr4qXQ0mM03abtEaNw3UbHXcqVcyuJ8Kfrj+laPN7lmcHnklbAJuUj5PRLyy3bB176JvsU85/ZPk5n+4Ps1RkZtM2ddh+JR1FQIuTa14OjJpO7ZpA1aI3q61RnP7J8nM/3B9mrayPxs19DDVGMRmVpdoB2lo2cR3VhfZwUG0qqhsTHSSODWMaXOeTYNa0XcSeAAK5UzjZXOxWtdLrELLsgZwZfuj85x1nyDcrCz8ZbX/5dA7g6pcPIWRX8zneQcVShKArLzJZZ9hVXYszrQVLgGk7I5jqaegO1NPTonitdlHm5lo8Jp612lpuN54v4bJD7ieg7A7pcOCgpCo7ZUFz3d46n6UP48ax8zmWn/EaTkpnXqacBr+L2bGSdJsLHpF94WRnu7x1P0ofx41BzAugP2c+99T9qP4Ua5/XQH7Ofe+p+1H8KNBp/wBpPu6D6NR64VS6uj9pPu6D6NR64VS6o6zzZ956H7Oz1KTLmfBM71dR00VPFHTFkTAxpcyQuIbsuQ8C/kWbz5Yj/Cperl9ooOi1y/ns791H0YvwwrizSZZz4tDO+pbE0xSNa3k2uAsW3N9Jx1qnc9nfuo+jF+GEENw+kdPNHEy2nK9kbbmw0pHBrbncLkKf8yuJ8Kfrj+lQTCK7seohmDdLkZY5dG9tLk3h1r7r2tdW3z+yfJzP9wfZqiPOzKYnwp+uP6V0fSMLY2NO0NAPjAsqR5/ZPk5n+4Ps1OM2OcB2MmoDqcQ8iI9khfpcpynzRa2h96gr7LTNViFXiFTPE2Lk5ZS5ulKAbG20W1bFpeZjFPAg64fkulkQc08zGKeBB1w/JOZfFPAg64fkulkQaLJ/C5IMLhp3gcpHTNicAbjTbHomx4XVDNzL4pbuIOuH5LpZEHNPMxingQdcPyTmYxTwIOuH5LpZEHNXMxingQdcPyVyZP4ZWUOCR08TGOq443NaC8cmHuc4hxdvABBtv2KYog5tnzO4tI9z3iFznuLnOM2tznG7ie12kkrc5FZnKllbFJXCLkYzplrX6Re5pBY0i2y+s9AtvV8ogxsRoWVEMkMrdKORjmPbxa4WPrXPFXmUxFsjxHyL2BxDHmWxcy/aki2o2tddIIgoHJPNvjGHVcdTE2G7DZzeW1PjNtNh1bx5jY7laucnBJsQwuangA5WQxEBzgB2krHuufE0qUog5p5mMU8CDrh+StnM/krUYXSTRVQYHPmLxoO0ho6DG7eN2lT1EFY55ciarFHUppQw8kJQ/Tfo92Y9G2rX3BVb8zGKeBB1w/JXllZltTYY6NtTyl5Q4tDGaVgwtBvrFu61eIrQ88WH8J+q/wAkFV8zGKeBB1w/JOZjFPAg64fkrU54sP4T9V/knPFh/Cfqv8kHmZzJGpwuGoZVBgMkjXN0H6QsG2N9SimcrNnXV+JS1FO2IxvDANKTRPasAOq3FSzniw/hP1X+Sc8WH8J+q/yQVXzMYp4EHXD8k5mMU8CDrh+StTniw/hP1X+Sc8WH8J+q/wAkFV8zGKeBB1w/JWTmayKqsLNUaoMHKiHQ0H6XvfK6V9Wruwsvniw/hP1X+S3eSmXFNicj2UwlvG0OcXs0QA42Gu+02PmKDYYbi3KVVVTvADoTG5nzoZY2kO6wSjyBbdQnLmTsGqpcSF9Bh7GqrfF5Tdrz9CQA/wAxU1abjUb9KD1ERAREQEREBERAREQEREBERARFostseFBQzTkjSDdGMcZX6mDz6z0AoKKzsYz2XikuibshtA3heO/KH0y4fyhQ9eucSSSbkm5J2knWSfKvEURERRERAREQFe2YnCeSopJ3CxnksDvMcXat/qMio+jpXTSMjjF3yOaxo+c82HrXV2B4a2kpoYGdzFG1gPHRFiT0k3PlRNfrF8OZVQSQSi7JWFjh0EbR0jb5FD82WMPaJMNq3f6mjOiCb+6wC2g8X22BaN+otO9TxV1nTweWJ0WKUWqel98Av28Ou9wNoFzf5pJ+CERYqLS5J5RxYjTNnhPQ+O/bRvA1td5wRxBBW6QEREBERAREQEREBERAREQFQOebKgVdUKeJ14qYkOIOp0x1O9Cxb4y5WLnTyyGHU3JxO/1MwIZbbG3Y6Q+LdxPiK53Jvt19J2lFx4iIiiIiAiIgIiycNoH1M0cMTdKSRwa0dJ3noAuT0AoLEzH5OctUurHjtKftY+Ble0gnp0WO87hwV6rVZL4IygpIqePWGN7Z1rF7zre89JdcraoyL8vaCCCLgixB2EHaCF+kQUbjtNPk1iHL0o0qSc+9EnQO8xE67OGstdwuNdje3sncehr4GzU79Jp1EfCY7e143H/2vrjmDxVsD4J26THix4g7nNO5wOsFc+1cNbk5X9o82PcvseRnjv8ACbe1xvG1p367kOkUUMyKzi02IgMJEFRvhcdTj/036g/xbehTNAREQEREBERAREQFGsucsYsLg0n2fK4HkoL2LyN58Fg1XP8A3Wky6znQUIdFT6M9RssD7lGeL3DaR4I18bKiMVxOWqmdNPIZJH7XHhua0bGtG4BFe4xiktXO+ed5fI83J3AbmtG5oGoBYaIiiIiAiIgIiICvTM5kZ2NH2ZUNtNK33JhGuOI7+hzvuFhvKi+abII1T21dUz3BhvExw9+cPhEH92D6R6BrvZE0RERBERAWpymyehxCndDUNuDra8W0432sHsO46z4wSFtkQcs5W5LT4ZPycwu0m8czQdCQDXceC4b27R0jWt3kxnQraMBj3CpiHwZS7lAOiXWfSDlfmN4PDWwuhqIxIx247Qdzmna1w3EKgcu83c+HEyR3mpv4oHbR9EjR/cNXiRVnYJnboJ7CVz6Z53SNJZf6xoIA6XWU0ocUhnF4Zo5BxY9rvUVyQjNRDhqI2OGojxFCOwkXJ0GP1bO4rKlvQ2omA8wcswZZ4ha3Z9R1rr+fahHUqxa3EYoG6U00cY4ve1o+8rlqfKKsk7utqndBqJrebSstbI4udpOJc7wiSXec60I6CxzO1QU9xC51S8bowQy/1jgBbpbdVflTnKra4Fgd2PEf3cRIcRwfJtPiFh0KGIgIiIoiIgIiICIvpBC6RzWMaXOcbNa0EuJOwADag+asbNpm4dWltRVtLKYWLIzqdP8AlH0/C8W3f5v81OgWz4i0F2ospdRa08ZTscdnajUN5O63GiwsNg3IlfmKIMaGtaGtaAA0AAADUAANgX7REQREQEREBERAXjmgixFwdo3FeogrDLPNHFPeWhLYJDrMJHuDvoge9nxXHRvVN4zgtRRScnUwuidu0raLulrxdrh4ius1jYhh8VRGY54mSsO1j2hzfMUHIyK8MoszUEpLqOZ0Dj+7f28XkPdN858SrrGs3WIUpOlTGVg/eQkPHojtx6KKiiL2RpadFwLSNrSCCPGDrXiKIiICIiAi8JstphWT9VV//HppZfnBpDPTdZv3oNYis3AszVVLY1UrIG72N90k8Vx2oPTdysrJrN7Q0NnMh5SQfvpbPeDxbqs3+UBEqmslM29ZX2cWdjwmx5WQayPmR90fGbDpV2ZJZE0uGt9xZpSkWdO+xkPEA27VvQLeVSREQREQEREBERAREQEREBERAREQF4URBi1uHQzi00Mco4PY1w+8KLYxm+w0sJFFG0/ML2DzMcAiIKqytydp6dxEUZaB8+R24+E4qDIiK2OCUrZX2eLi43kceCt7JfIOgkDS+m0idt5JiPNp2RENTrDslKKm1w0cDD4QjbpeVxFz51uAiIj1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06" name="AutoShape 22" descr="data:image/jpeg;base64,/9j/4AAQSkZJRgABAQAAAQABAAD/2wCEAAkGBxQTERUUEhQTFRUVGBcZGBgXFhYXFBcdGRgWHRcYHhgYHyogHBslGxQVITEhJSkrLi4uGB8zODMsNygtLisBCgoKDg0OGhAQGiwkHyQsLCw0LSwsLCwsLS0sLC0sLC0tLCwtLCwsMCwsLCwsLCwsLSwsLCwsLCwsLCwrLCwsLP/AABEIAGQB9wMBEQACEQEDEQH/xAAcAAEAAwEBAQEBAAAAAAAAAAAABQYHBAMCAQj/xABGEAACAQIDBAcDBg0DBAMAAAABAgADEQQSIQUGMUEHE1FhcYGRIqGxQlJTksHRFBYXIzIzVGJygqKy0pPC4kNko/Ak4fH/xAAaAQEBAAMBAQAAAAAAAAAAAAAAAQIFBgQD/8QANBEBAAEDAQUECgICAwEAAAAAAAECAxEEBRIhMUFRYXGhExVSgZGxwdHh8CIyFPEjQnJi/9oADAMBAAIRAxEAPwDcYCAgICAgICAgICAgICAgICAgICAgICAgICAgICAgICAgICAgICAgICAgICAgICAgICAgICAgIFe3q2+aAFOnbrGF78Qg7bcydbeHrrNoa70EblH9p8m12boIvzv1/wBY85UPEYl3N3ZmPaxJ+PCc3XcruTmuZnxdNRbotxiiIjwe+z9qVaJvTcj93ih8V4fbPrY1N2zOaJ93T4Plf01q9GK6ff1+LRtibVXEUs40I0Zew/aOwzqdLqadRb3o98d7k9ZpatPc3J5dJ7YSE9LykBAQEBAQEBAQEBAQEBAQEBAQEBAQEBAQEBAQEBAQEBAQEBAQEBAQEBAQEBAQEBAQEBAQEBAQEBAQEDL946pbFVifnEeS2A+E5DXVTVqK89vydnoKYp01ER2fPijZ5HrIFr6P6h6yqvIqD5g2H9xm62NVO/XT3Q0m26Y9HRV3/vyXedA5wgICAgICAgICAgICAgICAgICAgICAgICAgICAgICAgICAgICAgICAgICAgICAgICAgICAgICBzY/H06K5qjBR7z3ADUmfK9ft2ad6ucQ+1mxcvVbtuMygX32o30p1SO2yj7ZrZ2zZzwpny+7ZxsW9jjVHn9kpsrbtGvojWb5raN9x8p7NPrbN/hTPHsnm8Wp0N7T8ao4dscknPW8ahb7bLZKprAXR7XPzWAtr3Gw87znNq6aqm56WOU+Uum2Tqqa7fop5x5x+FamobggX3cnZhp02qOLGpaw7FF7HxNyfC06XZWmqt0TXVzq+TmNr6mLlyLdPKn5/hZZtWoceO2rRo/rKiqezi31RrPhd1Nq1/eqI/ex6LOlvXv6UzPy+Lmw+8eGc2FVQf3gV97ACfKjaGmrnEV/Hh831ubO1NEZmj4Yn5JWex4iAgICAgICAgICAgICAgICAgICAgICAgICAgICAgICAgICAgICAgICAgICAgICAgICAgfhMDLNs7SavVZze3BB81eQ8eZ75x2q1FV+5NU8ung7XS6anT24ojn175/eThnmel9I5BBBIINwRxBHAyxMxOY5pMRMYnk0/YG0OvoI5/S4N/EOPrx851+jv+nsxX16+Ljdbp/QXpojlzjw/eDuq0wwKsAwOhBFwfKemqmKoxMcHmpqmmd6mcSz/e3Yy0HVqeiPfTjlItceGvuM5naWkpsVRVRynyl1GzNZVqKJivnHnCY3S2AnVrWqLmZtVB/RUcjbmTx17p7tm6Gjci7XGZnjHd2fd4Np6+vfmzbnERwnv7fstc3LSIfejaxw9G6/pucq92mreXxInh2hqpsWs0854R93v2dpI1F3+X9Y4z9mb1HLEliSTqSTcnxM5SZmqczOZddERTGIjEPmRVo3O22UfqahuhByk/IIF7fwkD18Zudl6yaavRVzwnl3fhpdq6KK6fS0Rxjn3/lep0LmyAgICAgICAgICAgICAgICAgICAgICAgICAgICAgICAgICAgICAgICAgICAgICAgICB5YqnmRlHEqR6iY1xmmYZ26opriZ6SyK04fGOEu7ICBetwcQDRdL+0r3t3ECx9QZ0ex64m1NHWJ+bmttW5i7TX0mMfBaJt2mU/pAqraktxmBYkcwLDj2TR7ZqjFFOeOZb/YlFWa6scOCa3XxSvhqYUglVCsL6gjTUeU9+z7lNdimInlGPg120bVVGoqmY4TOfilp7XhUbf+sDVpqCCVUkjszEfdOe2zXE3Kac8onzdJsWiYt1VY5zHkq00zdED6pqSbLe/dxmVMTM4p5sapiI4tgncODQu1N6sLh6hp1ahVwASAjta/DVQRGByfj3gfpT/pVf8AGXCZfq79YE/9Y+dOr/jGFykcDvBhqxtTr02J4Lmsx/lNjIJOAgICAgICAgICAgIFC2t0hmlXqU1oKwpuVzGoRfKbHTL2gy4TLv3T3wfGVjT6lUCoWLBy3AqALZRxze6MC3SKQEBAQEBAQEDyxGJSmLuyqO1iAPfMK7lFEZqmIjvZ27ddycURM+CJr714ZeDlv4VJ95sJ4q9p6an/ALZ8Il7qNlamr/rjxmHON88P2Vfqj/KfP1vp+/4Pr6m1HbHx/CR2ft2hWNkqDN803Vj4A8fKeqzrbF6cUVcezlPm8l/Q37MZrp4dscUlPU8j5dwASdABcnuHGBDbN3rwteotOlULO17DJUHAEnUrYaCMCbgICAgICAgICAgICAgICAgUzefdli7VaAzBtWQcQeZXtvxtxv46aHaGzqpqm7ajOecfZ0GztpUxTFq7OMcp+/gqVSmVNmBB7CCD6GaWqmaZxMYlvKaoqjMTmEpsnd6tXOilF+c4IHkOJ+E9mm2fevTyxHbLx6naFmxHPM9kfXsduK3dxOGPWUmzW507hx4rzHdrPvc2fqdPO/bnPhz+HXzee3tHTamPR3Ixnt5fH/Tyrb24hqZS6gn5agh/jYHvAmFW1dRVRu8I745s6dk6emve4+E8kETc3OpPE8zNdPGcy2UcOD6o1mRgyEqw4EGxlorqonepnEpXRTXG7VGYT7714moq00ADnS6rd2PcOA8h6TZztTUXIiiiOPbHGZauNlaa3VNdXLsmeEPxN08S4LsVDHWzsS58SARfzkjZeprjeqmM988fqs7W01E7lOcd0cPog8Th2psUdSrDiD/7qO+a65bqt1btcYlsrdym5TvUTmHlMGa47n7BYN11VStgcinibixYjkLEgA9vhN7szQ1RV6W5GOyPq0G1NfTNPobc57Z+i4zetAwzefF9bjK78jUIHgvsr7lEyR4bN2VWxBIo0y5UAm1ha/DiRA6cTu1i0F2w9Ww7Bm/tvAiYRcdzN8XoutKuxaixADMbtT7Dc/I7QeHEcLFMK1aYqQEBAQEBAQEBAQM5qdGtRmLNiVJYkk9UdSTc/L7ZcphYdz91fwI1CagqGplAIXLYLmvzPG49ImVWWQICAgICAgICBnm++IzYrL8xVXzPtfBhOY2tc3tRu9kRH1dVsi3u6fPbMz9Po4MPsTEPqtF/MZf7rTzUaLUV8qJ+XzeqvW6ej+1cfP5OfF4KpSIFRGQnhcaHwPAz5XbNy1OK6Zh9bV63djNFUS5wZ830aZuvjzWw6sxuy3Vj2kcD42InWaC/N6xFVXPlPuchtGxFm/NNPKeMe94764vqsDXbmy5B/OQvwYnynuh4VM6KcJmxFWp9GgUeLn7qZ9YlIafIpAQEBAQEBAQEBAQEBAQEBAWgICBmG8y2xdbS3teHFQf/ALnI6+Mamvx+kOy2fOdNR4fVGTxvYQLJuGv/AMljbhTPkcyfZebbY8f88z3fWGo2zP8AwR/6j5Sv06RzDxxOFSoLVEVx+8oPxmFduiuMVxE+L6W7tduc0VTHhOHjhtl0aZulKmp7Qov68ZhRprNE5ppiPczuaq9cjFVczHi7J9nwce18X1NCrV+YjMPEA2HraBggmTFp3RThLUKtU8XcKPBB97t6SSsLzIrN+lDYyJkxKAKXbJUtwJIJVvH2WBPPSWElQJUbluriTUwdB21JpqCe0roT52mLJWN6t/erY0sLlZho1Q6qDzCj5R7zp4y4TKjVtoYrEtY1K9Vj8lSx9EXQeQlHPWp1qJGYVaR5Zg6HyvaBP7u77V6DgVWarS+UGOZ1HarHUkdh93GMDXKVQMoZSCGAII4EHgZirP8Aerf1ldqWEt7JIaqRfUcQgOlh2m9+Q5y4TKk4jauIqn261ZyeWdiPJRp6CUeDtVQ3JqIe/MphEvsPb+MFWnTp16hzuq2c9YPaIHB7248rQrTd88eaOCqupKsQFUg2ILEC4PaASfKYwrJvxhxX7TX/ANR/vmSNY2JXals9KlZmdhSNVixJbUF7EnsBt5SKyf8AGHF/tNf/AFG++VE/sffd6GHYMXr13ckdYzFEUAAcdTrc2HrGBD43evF1CS1eovchyAfVt77xga9soGnhafXOSy01NRnbnluxLHzmKqFvF0guzFMJ7CDTrCLu3eAdFHiL+EuEyqnWYnEEm+IrEcbdY9vS9pUePWVqLWvVpOOV3Rh8DAuW52+1TrVo4ls6OQquf01J0FzzBOlzqL8ZJhWlyK46GzKS1GqBQXY3LHUjuF+A8J8adPbprm5Efynq9Fequ1URbmf4x0/ebsn2edX992UYUg2uWXL23vc2/lDTW7WmmNPOeeYx++GW02RFU6jMcsTn98cM9nLuqaLuZhymFUkWzlm9dAfQCdVsu3uaeM9cz++5ye1rkV6mYjpEQgelfF2o0aXz3LHwQW+Lj0mxhrJdfRfhMuDL86tRiPBbKPeresSQuEikDg21tanhqRqVTYDQAfpMeSgdsDPX25tDaDkYYNTpj5hygfxVTY37hbwlR81t0NpKMwq5m7Frvn9WsPfLmB6bqb316dcUMUzMpbJd/wBZTa9hcnUi+hvw8rGYGnyKoG+GPxr4o0cJ12RFUN1a2GY3OtS2mhXmJYRFDdTabi71GB7HxDE+4kS5gcOOG0MCyl6lZQToes6ymT2WJIv3EQND3L28cXQzOAKiNle3A6AhgOVwfUGSVQ3STturQ6lKNRkZszMV42Fgo8LlvSISUXhN/GpYZEGaviGzFme+Vbscq2GrG1tBbjxjBlH4ja+1X9ojEqP3aJVR6L8ZeA0nd16n4JSauxLlAzFtDr7VjbsBA8pirMcLvnXGI6x6lRqWZm6sEAEalU4aC+UeEywjvrYzamO9qktRKR4BD1SkfxsQX9bdwjgIfGpjsGymo1emTwPWFla3HUEqfAwNK3J26cXh8z26xGyvbQHQENblcH1BklVgkFO322OxPX0wTpaoBxFuDeFtD4Dvmj2rpKpn01EeP3+7f7I1lMR6GufD7fZTpoW/foEqJ7dDaqUKrCpoKlhm+aRfj2A348rDy2WzNVRYuTTX169mO1rNqaWu/biaOcdO3LQc4te4txvfS3bedNmMZctic46uUbVoXt11K/ZnW/xny/ybOcb8Z8Yfb/Fv4zuVY8JdgM+z4ECqdJeLyYIrzqui+QOY/wBlvOWElkkqNt3NwfVYKgvMoGPi/tH+63lMZZJmBSOlauBhqSc2q38lRr+9l9ZYSWYSo0ja+0WwmycPTU5alZFXsKgjM58faC92aTqrN1HAaDvPAekqNV2Ht7ZuFpCnTrD95urqZnPNj7P/AOSK597t5MFiMJUprUDvYFBkcHMCLEErpz8iYgZlKjYdkVXGyFZb5xhmy9twjZPgJOqsdEqNA3F3nwlCgKVUGnUuSz5SQ9ybXK3IsLDXTSSYVesLj6FcEU6lKqOYDK3qPvkVGjdHDDE08RTXq2Qk5VsKbGxAOXla99LS5ED0sYu1KjS+czOfBBYe+p7ohJZ5gsMatRKY41HVPrED7ZUa10gYkUsA6jTOVpjwJuR9VWkhZY8ZUaDszo3DIrVazAsAcqqBluL2zEm/pJlcO4dG1EFSK1U2IJDBCCAdRoBx4Rkw8OlLbBUJhkNswz1O8Xsi+BIJ/lEQSoGz6SNVRar5KZPttYmw52ABN+Q04mVGr4LevZ1JBTp1VRFFgBTq/wCOp75MMlb6Qdt4TE0U6lw9VX+a4IUq2bVgNL5dIhFDJ7OMqP6FpnQX42mLJ9QPDGYtKSF6jBVHb8B2nunzu3aLdM1VziH0tWq7tUUURmWb7e2w2JqZjoi6IvYO095nK6zV1aivPKI5R+9XXaLR06ajEcZnnP70fe72xWxFTW4pr+k3+0d590ui0dWor4/1jnP0/eTHXa2nTUf/AFPKPrPd82lU0CgACwAAA5ADgJ1kRERiHIVTNU5nmyfpNxmfGZeVJFXzN2PuZfSZwxlpW72D6nC0afArTW/8Vrt/UTMVSEBAx/efaf4bjghqBKKv1asSAqi/t1LnTWxPgFEyRomA2vgaNNadPEYdUUWA61PU66k8SZFdH4yYT9pw/wDqp98mBlm/NanUxrtQZXDBPaQggtlA0I05DzmUI2eYq5MftKjRF61RKfZmYAnwHE+UCDr7+4JeFRn/AIab/FgBLhMq1vjvjQxOGNKktTMWU3ZVAABvyYm/LhzMRAluirDkYao5+XUsPBVGvqWHlEkKt0hYg1doMi65AlNe88f7nI8pYGj7B3boYVR1aAvbWo2rnt15DuFpiqYgQu+WM6rA125lCo8Xso/uv5SwKP0ZbHSrUqVKqBxTChQwuuY31twJAUesSkNSkVTulJh+BqDxNVbfVe/uv6ywkvDoooEYeq/Jqlh/Ko19W90SQvEivLFVwiM7aBQSfKYV1xRTNU8oZ26JuVxTTzln26mylxFVusHsKtyAbXJOg05ceHYJzOztLTqLk7/KPdxl1O0tVVp7cbnOZ8eS74HY1Cib06ag9puzerXInQWdJZtTminj5+bnb2sv3oxXVw7OUeSL3w2Or0mrKAKiC5PzlHEHwGt+608m09JTXbm5Efyjj4w9my9ZVRci1M/xnylQusOXLc5eNrnL424Tm96cbueHZ0dNuxnexx7XzMWSY3f26+HYAkmkT7S9nevYe7n757tHrq9PVETxp6x9Y/eLwa3Q0ainMcKuk/Sf3g0lWBAI1B1E6uJzxhyMxMTiWbdLGMvVo0h8lWc/zGy/2N6zKGMqVgcMatWnTH/UdV+sQPtlRvyqAABwGgmLJ81aoVSzEKoFySbAAcSSYGNb57d/C8RmW/VoMtPvF9WtyufcBMoRz7r7HOKxKU7ewPaqHsQcfM/ojxgWPpXf89QXkKbEdmrAH+0SQSqOyMAa9ZKIYKXNgTwGhP2WlRbvyaVvp6X1WkyuD8mlb6el9VoyYD0aVvp6X1WjJhouAwopUkprwRFUeCgD7JFUbeDo7zMXwrKoOvVvcKP4WHAdxHnLlMKfjt28VR/ToVLDmozr6pe3nKItHIIKkgjgQbEeBHCEab0dbyVK5ahWYuyLmVz+kQCAQTzIuuvHUySsK30l4vPjSvKkir5n2j7nHpLBLx6PcJ1mPpnlTDOfIZR/U6xInuljGa0KQ/ecj0Vf98kEqTsbCddiKVPk7qD4XGb3XlG9TFSBjnSFUJ2hWB+SKYHh1aH4sZlCOHdvYjYuqaSuqEIXuwJBsVFtP4oFk/JpW+npfVaTJg/JpW+npfVaMmHrhOjeoKiF61MqGUsArXIBBI8xGTDSJFRe2tuU8OPa9pzwQcT3nsHf8Z49Vrbenjjxns/eT26TQ3NRPDhHb+82f7V2rUxDZqh0HBR+ivgO3vnNanVXL9W9XPu6R+9rqNNpbenp3aI9/WUjsDdp61nqXSl/U/gOQ7/S89Wj2dXe/lXwp85/e34PJrdpUWP40cavKPH7fFfsNh1poEQBVUWAE6S3bpt0xTTGIhzFy5VcqmquczL1mbBiif8Ay9pdoq1/6A3+CzJG1zFSBybWrFKFVxxSm7DyUn7IGP7m7ETF4g0nZlUU2a62zaFRzB+dMpRdfya4f6Wv60/8JMmD8muH+lr+tP8AwjJh64bo7w6Or9ZWOVlaxKWOUg2Nl4aRkw9N/d5mwqLTpW62oCb8ci8M1jzJuB4GIgVXd7c6rjB19eoyq+oY+1Vqd+vAdhN/C0uRbcN0f4NR7S1H72qMP7LSZMKb0hbPoYerTp0KYT2Czasb5jZf0ieGRvWWBoe6OF6nA0FOnsBzfkXu59M3umMqzTdwfhW00c8GqtVPcAS494UTJGyTFSBRulbF2oUqQ4u5Y+CD73X0lhJd3RphMmCDc6rs3kPZH9l/OJIWuRWb9LGLu9CkOSs5Hicq/wBr+ssJK2bk4TqsDQHNlzn+clvgwHlEq495d5zSY0qNi4/SY6he4DmfcO/lp9dtL0VXo7fPrPY3Og2ZF2mLl3l0jt/CnYvH1av6yo7dxJy/V4CaK5fu3P71TPy+HJv7di1a/pTEfvbzdu7m1/warci6MAGA49xHeNdO+ffQ6v8Ax7mZ5Tz+7z6/Sf5NvEc45fZpNKoGUMpBDAEEcCDwM6ymqKoiY5ORqpmmZpnnCL3sJGEq27F9Cy391549ozMaavH7xezZsROqoz3/AClmk5J2BAQNR3cJOFo3+YvoOHutOw0Wf8ejPZDjNfERqa8dssm33xnW46sb6K2Qd2QAEfWDT2Q8aO2TjzQrJVVVYoSQGvlvYjl2Xv5QLS3STibaU6APg5/3RgygNs7x4jFaVans/MUZU9Bx87wOfZGyquJqZKKljzPBVHax5D39l4Gw7sbATB0si+07WLvzY/Yo1sPtJmKq/wBKGyWqUkroL9VcOBxytb2vAEehJ5Swks0o1SjKykhlIII4gg3B9ZUaDs3pKGUCvRYsOLUyLHvyta3qZMLl64rpMp2/NUKhP77Ko/pzRgy5d1dvYnG49OsfLTpq7mml1ThlF9btq4OpPCB0dI+3KtGvQWjUZGVWc2OhzGy3HAj2X0PbEEvjZnSULWxFE3+dSIIP8rEW9TGDKSqdI2FAuFrE9mRR8WjBlnG3to/hGIqVggQOR7I7gBcnmTa58ZRceivZbZqmIYEKV6tP3tQWI7hlAv49kkkKVtjF9diKtTk7sw8CTl91pUXjomwn6+qf3aY8rs3xSSVhXukHF9Zj6nZTCoPIXP8AUzSwOno0wmfGhuVJGbzPsj3M3pEkNbmKkDMelDZLLWXEAexUAVj2Mugv4rYD+E90sJKo7L2g+HqrVpGzL26gg8QRzBEo0DC9JlO352hUDc8hVh/UVkwZeOO6TBb8zQN+2owAH8q3v6iMGXT0fbRr4qtWrVqjEKqqqjSmCxJNlGlwFGp114xIkd7N4Hot1VKwYqCX4kXJFgO3Tj3zT7R19dmfR2+eM5brZmz6L1PpbnLOMfdR3ckksSSdSSbk+c52Zmqczxl0kRERiOTo2filptmNNahHAMTlHfYcfOfaxdptVb00xVPe+V+1NyndiqafDmnvx2q/R0/6vvmx9c3fYjzaz1La9qfJ6YffGs7qop07swUfpcyB298zt7Xu11xTuxxmI69WFex7NFM1TVPCJnp0WTePGdTha1TgVptb+Iiy+8ib9zrLuj+rSp4sVKzpTVEbKWIHtGy2+qzTKUaZ+NGD/aaP1xMcKfjRg/2mj9cRge64mjiqNRaVRXVlZGKm4GZfuMDIdh498DjAzqboWSovOx0a3uI7bDtmSNf2ftmhWUNSqo3dmAYeKnUHxmKvnH7ew1EXqVqa92YFvJVuT6QOHd7eZcZVqLSRhTphfabQsWJtZeQsp4m/cJcCh9JoP4drw6tLeF2+28sJK/7r7YoVMNSCVEBWmispYBlKqAQQdeXGRTa29mFoA5qqu3zKZDv4aaDzIkwMu2ljDj8aDbL1r00C3vlFwvHzJ85kjVN7cV1OBrsNPYKLbkXsi+hYTGFUroowl69Wr8xAo8XN/hT98spDTpFIGT9J+Mz4wIOFKmot+812PuKTKElpmx8J1NClT+YiqfEAXPreYq7IGPb4OcTtJkU/LSivdwU/1s0yhGuNZE0GiroO4DQe6YVTiJlnTTvVRDJHqFiWJuWJJPaTqTOHmqap3p5zxd3FMUxiOUPmRSBoO41cthbH5Dso8LBv95nT7JrmrT4npMx9fq5bbFEU6jMdYifp9E3jMOKlNkbgwIPnNhctxcomieU8GutXJt1xXTzicst2ns96FQo41HA8mHIicfqLFdivcr/27PT6ii/RFdH+u5yz4Pu7dk7NevUCJ/M3JR2/cJ6NNpqr9e5T757IefU6mjT0b9XujtlqVGkFVVXQKAB4AWE7CmmKaYpjlDi66prqmqec8VEr9G2ZmZsSbsSx/NDiTc/K7TM8sMPj8mI/aT/pD/KMmH2nRknPEOfBFH2mMmHfg+jvCobuatTuZgF/oAPvjJhaMHhEpKEpIqKOSgAe7n3yK94H4RAp+2Oj2hVJakxoMeQAan9XS3gCB3S5TCCfo0rX0rUiO9WHu1jJh74boya/5zEADsVCT6k6ekZMLbu9uzRwlzSzFmFizG5I42sLADykyrm3i3Po4t+sZqiVLAXUgggcLqw7+Vpcis1ujOp8jEIf4kK/BjGUw86fRpW+VXpDwVj90ZMJnZXR1QpkNWdqxHK2RPMAkn1tGTC2V8Nek1NLU7oVUgaJcWBAFuHZIqjDoxX9pP8ApD/KXKYWzdrYowlDqg2f2mYtbLcnuueQA8pFVnGdHPWVHqHEm7szH82OLEk/K75cphNbp7rrgusIqGoamXUrlsFzacT86JlVhkCB54igrqUdQysLEEXBHhApO0+jekxJoVWpfusM6juBuGHmTLlMIs9Gla/66lbwb4Rkw68J0Za/ncQbdiJY/WYn4RkwuWw9i0sLTKUQQCbkkksxsBc+QGgsJFRG2N1Wr1mqdaBmtYZCbAADjfumo1WzKr92bm/jPd+W50u1abFqLe5nHf8AhxfiO30y/UP+U8/qWr2/L8vR68p9ifj+D8R2+mX6h/yj1LV7fl+T15T7E/H8H4jt9Mv1D/lHqWr2/L8nryn2J+P4deyt0TSrJUaoGCG9slrmxtrfkbHyn30+yvRXaa5qzju/L46na8XbVVEU4z1z+ErvLsg4qgaIqdWGKknLmuFN7WuOYHpNw0io/kx/7n/xf85cpg/Jj/3P/i/5xkwfkx/7n/xf84yYWzdfYYwdHqg2clixbLluTYcLnko5yK8N4t1KGL9prpUtbOtrnsDA6MPf3y5FSrdGVS/s16ZH7yEH3ExlMOjB9GWv52vp2Ilj9ZifhGTC4bD2FRwiFaIIzWLEklmI4E8vSwkVzb0btU8YgDEo63yuBe1+II5r3aeMCmHo0rX/AF1G3bZr+lvtlymE9sTo+oUiGrE12HAEZaf1db+Zt3RkwbH3FFHFLiGrZyrM2Xq8oJYNzzG1i1+HKMmE1vRsU4uiKQqdWMwYnLmuADpa45kHykV57qbvDB02QP1hd8xbLl5AAWuew+ssibkCBTcXuL1mLOIeve9QOU6vkCLJmzdgAvaXKYXKRSBTtnbjdXixiHr5yHZyvV5blsx45jwJvw5S5TC4MLix4GTmyiccYZTtTAtRqtTYcDoe1fkn0995xmosTZuTRP7HR22nv037cXI6/Pq5J8H3JRpm7GzzRw6qwszXZh2E8vEAAeU63QWJs2Ypnnzn3uP2hqIv35qp5Rwj3Jaex4Xhi8GlVctRFcd4vbw7DPnctUXIxXETHe+lq9XanNEzEov8VMLf9WfDO/3zx+q9N7PnP3e31rqva8o+yWw2GSmuWmqqvYBb/wBM9tFum3G7RGIeG5druVb1c5l6zNgQEBAQEBAQEBAQEBAQEBAQEBAQEBAQEBAQEBAQEBAQEBAQEBAQEBAQEBAQEBAQEBAQEBAQEBA4NrbJpYhbVBqODDRl8D2dx0nn1Glt36cVx7+r06bV3dPVmifd0lmeNohKjKL2U214zkr1EUXKqY6OxtVzXRFU9V03U2JSCJWILObEZrEKe0C3HvN5v9n6K1FFN2YzPf08HPbS1t2a5tROI7uvis82zTEBAQEB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08" name="AutoShape 24" descr="data:image/jpeg;base64,/9j/4AAQSkZJRgABAQAAAQABAAD/2wCEAAkGBxQTERUUEhQTFRUVGBcZGBgXFhYXFBcdGRgWHRcYHhgYHyogHBslGxQVITEhJSkrLi4uGB8zODMsNygtLisBCgoKDg0OGhAQGiwkHyQsLCw0LSwsLCwsLS0sLC0sLC0tLCwtLCwsMCwsLCwsLCwsLSwsLCwsLCwsLCwrLCwsLP/AABEIAGQB9wMBEQACEQEDEQH/xAAcAAEAAwEBAQEBAAAAAAAAAAAABQYHBAMCAQj/xABGEAACAQIDBAcDBg0DBAMAAAABAgADEQQSIQUGMUEHE1FhcYGRIqGxQlJTksHRFBYXIzIzVGJygqKy0pPC4kNko/Ak4fH/xAAaAQEBAAMBAQAAAAAAAAAAAAAAAQIFBgQD/8QANBEBAAEDAQUECgICAwEAAAAAAAECAxEEBRIhMUFRYXGhExVSgZGxwdHh8CIyFPEjQnJi/9oADAMBAAIRAxEAPwDcYCAgICAgICAgICAgICAgICAgICAgICAgICAgICAgICAgICAgICAgICAgICAgICAgICAgICAgIFe3q2+aAFOnbrGF78Qg7bcydbeHrrNoa70EblH9p8m12boIvzv1/wBY85UPEYl3N3ZmPaxJ+PCc3XcruTmuZnxdNRbotxiiIjwe+z9qVaJvTcj93ih8V4fbPrY1N2zOaJ93T4Plf01q9GK6ff1+LRtibVXEUs40I0Zew/aOwzqdLqadRb3o98d7k9ZpatPc3J5dJ7YSE9LykBAQEBAQEBAQEBAQEBAQEBAQEBAQEBAQEBAQEBAQEBAQEBAQEBAQEBAQEBAQEBAQEBAQEBAQEBAQEDL946pbFVifnEeS2A+E5DXVTVqK89vydnoKYp01ER2fPijZ5HrIFr6P6h6yqvIqD5g2H9xm62NVO/XT3Q0m26Y9HRV3/vyXedA5wgICAgICAgICAgICAgICAgICAgICAgICAgICAgICAgICAgICAgICAgICAgICAgICAgICAgICBzY/H06K5qjBR7z3ADUmfK9ft2ad6ucQ+1mxcvVbtuMygX32o30p1SO2yj7ZrZ2zZzwpny+7ZxsW9jjVHn9kpsrbtGvojWb5raN9x8p7NPrbN/hTPHsnm8Wp0N7T8ao4dscknPW8ahb7bLZKprAXR7XPzWAtr3Gw87znNq6aqm56WOU+Uum2Tqqa7fop5x5x+FamobggX3cnZhp02qOLGpaw7FF7HxNyfC06XZWmqt0TXVzq+TmNr6mLlyLdPKn5/hZZtWoceO2rRo/rKiqezi31RrPhd1Nq1/eqI/ex6LOlvXv6UzPy+Lmw+8eGc2FVQf3gV97ACfKjaGmrnEV/Hh831ubO1NEZmj4Yn5JWex4iAgICAgICAgICAgICAgICAgICAgICAgICAgICAgICAgICAgICAgICAgICAgICAgICAgfhMDLNs7SavVZze3BB81eQ8eZ75x2q1FV+5NU8ung7XS6anT24ojn175/eThnmel9I5BBBIINwRxBHAyxMxOY5pMRMYnk0/YG0OvoI5/S4N/EOPrx851+jv+nsxX16+Ljdbp/QXpojlzjw/eDuq0wwKsAwOhBFwfKemqmKoxMcHmpqmmd6mcSz/e3Yy0HVqeiPfTjlItceGvuM5naWkpsVRVRynyl1GzNZVqKJivnHnCY3S2AnVrWqLmZtVB/RUcjbmTx17p7tm6Gjci7XGZnjHd2fd4Np6+vfmzbnERwnv7fstc3LSIfejaxw9G6/pucq92mreXxInh2hqpsWs0854R93v2dpI1F3+X9Y4z9mb1HLEliSTqSTcnxM5SZmqczOZddERTGIjEPmRVo3O22UfqahuhByk/IIF7fwkD18Zudl6yaavRVzwnl3fhpdq6KK6fS0Rxjn3/lep0LmyAgICAgICAgICAgICAgICAgICAgICAgICAgICAgICAgICAgICAgICAgICAgICAgICB5YqnmRlHEqR6iY1xmmYZ26opriZ6SyK04fGOEu7ICBetwcQDRdL+0r3t3ECx9QZ0ex64m1NHWJ+bmttW5i7TX0mMfBaJt2mU/pAqraktxmBYkcwLDj2TR7ZqjFFOeOZb/YlFWa6scOCa3XxSvhqYUglVCsL6gjTUeU9+z7lNdimInlGPg120bVVGoqmY4TOfilp7XhUbf+sDVpqCCVUkjszEfdOe2zXE3Kac8onzdJsWiYt1VY5zHkq00zdED6pqSbLe/dxmVMTM4p5sapiI4tgncODQu1N6sLh6hp1ahVwASAjta/DVQRGByfj3gfpT/pVf8AGXCZfq79YE/9Y+dOr/jGFykcDvBhqxtTr02J4Lmsx/lNjIJOAgICAgICAgICAgIFC2t0hmlXqU1oKwpuVzGoRfKbHTL2gy4TLv3T3wfGVjT6lUCoWLBy3AqALZRxze6MC3SKQEBAQEBAQEDyxGJSmLuyqO1iAPfMK7lFEZqmIjvZ27ddycURM+CJr714ZeDlv4VJ95sJ4q9p6an/ALZ8Il7qNlamr/rjxmHON88P2Vfqj/KfP1vp+/4Pr6m1HbHx/CR2ft2hWNkqDN803Vj4A8fKeqzrbF6cUVcezlPm8l/Q37MZrp4dscUlPU8j5dwASdABcnuHGBDbN3rwteotOlULO17DJUHAEnUrYaCMCbgICAgICAgICAgICAgICAgUzefdli7VaAzBtWQcQeZXtvxtxv46aHaGzqpqm7ajOecfZ0GztpUxTFq7OMcp+/gqVSmVNmBB7CCD6GaWqmaZxMYlvKaoqjMTmEpsnd6tXOilF+c4IHkOJ+E9mm2fevTyxHbLx6naFmxHPM9kfXsduK3dxOGPWUmzW507hx4rzHdrPvc2fqdPO/bnPhz+HXzee3tHTamPR3Ixnt5fH/Tyrb24hqZS6gn5agh/jYHvAmFW1dRVRu8I745s6dk6emve4+E8kETc3OpPE8zNdPGcy2UcOD6o1mRgyEqw4EGxlorqonepnEpXRTXG7VGYT7714moq00ADnS6rd2PcOA8h6TZztTUXIiiiOPbHGZauNlaa3VNdXLsmeEPxN08S4LsVDHWzsS58SARfzkjZeprjeqmM988fqs7W01E7lOcd0cPog8Th2psUdSrDiD/7qO+a65bqt1btcYlsrdym5TvUTmHlMGa47n7BYN11VStgcinibixYjkLEgA9vhN7szQ1RV6W5GOyPq0G1NfTNPobc57Z+i4zetAwzefF9bjK78jUIHgvsr7lEyR4bN2VWxBIo0y5UAm1ha/DiRA6cTu1i0F2w9Ww7Bm/tvAiYRcdzN8XoutKuxaixADMbtT7Dc/I7QeHEcLFMK1aYqQEBAQEBAQEBAQM5qdGtRmLNiVJYkk9UdSTc/L7ZcphYdz91fwI1CagqGplAIXLYLmvzPG49ImVWWQICAgICAgICBnm++IzYrL8xVXzPtfBhOY2tc3tRu9kRH1dVsi3u6fPbMz9Po4MPsTEPqtF/MZf7rTzUaLUV8qJ+XzeqvW6ej+1cfP5OfF4KpSIFRGQnhcaHwPAz5XbNy1OK6Zh9bV63djNFUS5wZ830aZuvjzWw6sxuy3Vj2kcD42InWaC/N6xFVXPlPuchtGxFm/NNPKeMe94764vqsDXbmy5B/OQvwYnynuh4VM6KcJmxFWp9GgUeLn7qZ9YlIafIpAQEBAQEBAQEBAQEBAQEBAWgICBmG8y2xdbS3teHFQf/ALnI6+Mamvx+kOy2fOdNR4fVGTxvYQLJuGv/AMljbhTPkcyfZebbY8f88z3fWGo2zP8AwR/6j5Sv06RzDxxOFSoLVEVx+8oPxmFduiuMVxE+L6W7tduc0VTHhOHjhtl0aZulKmp7Qov68ZhRprNE5ppiPczuaq9cjFVczHi7J9nwce18X1NCrV+YjMPEA2HraBggmTFp3RThLUKtU8XcKPBB97t6SSsLzIrN+lDYyJkxKAKXbJUtwJIJVvH2WBPPSWElQJUbluriTUwdB21JpqCe0roT52mLJWN6t/erY0sLlZho1Q6qDzCj5R7zp4y4TKjVtoYrEtY1K9Vj8lSx9EXQeQlHPWp1qJGYVaR5Zg6HyvaBP7u77V6DgVWarS+UGOZ1HarHUkdh93GMDXKVQMoZSCGAII4EHgZirP8Aerf1ldqWEt7JIaqRfUcQgOlh2m9+Q5y4TKk4jauIqn261ZyeWdiPJRp6CUeDtVQ3JqIe/MphEvsPb+MFWnTp16hzuq2c9YPaIHB7248rQrTd88eaOCqupKsQFUg2ILEC4PaASfKYwrJvxhxX7TX/ANR/vmSNY2JXals9KlZmdhSNVixJbUF7EnsBt5SKyf8AGHF/tNf/AFG++VE/sffd6GHYMXr13ckdYzFEUAAcdTrc2HrGBD43evF1CS1eovchyAfVt77xga9soGnhafXOSy01NRnbnluxLHzmKqFvF0guzFMJ7CDTrCLu3eAdFHiL+EuEyqnWYnEEm+IrEcbdY9vS9pUePWVqLWvVpOOV3Rh8DAuW52+1TrVo4ls6OQquf01J0FzzBOlzqL8ZJhWlyK46GzKS1GqBQXY3LHUjuF+A8J8adPbprm5Efynq9Fequ1URbmf4x0/ebsn2edX992UYUg2uWXL23vc2/lDTW7WmmNPOeeYx++GW02RFU6jMcsTn98cM9nLuqaLuZhymFUkWzlm9dAfQCdVsu3uaeM9cz++5ye1rkV6mYjpEQgelfF2o0aXz3LHwQW+Lj0mxhrJdfRfhMuDL86tRiPBbKPeresSQuEikDg21tanhqRqVTYDQAfpMeSgdsDPX25tDaDkYYNTpj5hygfxVTY37hbwlR81t0NpKMwq5m7Frvn9WsPfLmB6bqb316dcUMUzMpbJd/wBZTa9hcnUi+hvw8rGYGnyKoG+GPxr4o0cJ12RFUN1a2GY3OtS2mhXmJYRFDdTabi71GB7HxDE+4kS5gcOOG0MCyl6lZQToes6ymT2WJIv3EQND3L28cXQzOAKiNle3A6AhgOVwfUGSVQ3STturQ6lKNRkZszMV42Fgo8LlvSISUXhN/GpYZEGaviGzFme+Vbscq2GrG1tBbjxjBlH4ja+1X9ojEqP3aJVR6L8ZeA0nd16n4JSauxLlAzFtDr7VjbsBA8pirMcLvnXGI6x6lRqWZm6sEAEalU4aC+UeEywjvrYzamO9qktRKR4BD1SkfxsQX9bdwjgIfGpjsGymo1emTwPWFla3HUEqfAwNK3J26cXh8z26xGyvbQHQENblcH1BklVgkFO322OxPX0wTpaoBxFuDeFtD4Dvmj2rpKpn01EeP3+7f7I1lMR6GufD7fZTpoW/foEqJ7dDaqUKrCpoKlhm+aRfj2A348rDy2WzNVRYuTTX169mO1rNqaWu/biaOcdO3LQc4te4txvfS3bedNmMZctic46uUbVoXt11K/ZnW/xny/ybOcb8Z8Yfb/Fv4zuVY8JdgM+z4ECqdJeLyYIrzqui+QOY/wBlvOWElkkqNt3NwfVYKgvMoGPi/tH+63lMZZJmBSOlauBhqSc2q38lRr+9l9ZYSWYSo0ja+0WwmycPTU5alZFXsKgjM58faC92aTqrN1HAaDvPAekqNV2Ht7ZuFpCnTrD95urqZnPNj7P/AOSK597t5MFiMJUprUDvYFBkcHMCLEErpz8iYgZlKjYdkVXGyFZb5xhmy9twjZPgJOqsdEqNA3F3nwlCgKVUGnUuSz5SQ9ybXK3IsLDXTSSYVesLj6FcEU6lKqOYDK3qPvkVGjdHDDE08RTXq2Qk5VsKbGxAOXla99LS5ED0sYu1KjS+czOfBBYe+p7ohJZ5gsMatRKY41HVPrED7ZUa10gYkUsA6jTOVpjwJuR9VWkhZY8ZUaDszo3DIrVazAsAcqqBluL2zEm/pJlcO4dG1EFSK1U2IJDBCCAdRoBx4Rkw8OlLbBUJhkNswz1O8Xsi+BIJ/lEQSoGz6SNVRar5KZPttYmw52ABN+Q04mVGr4LevZ1JBTp1VRFFgBTq/wCOp75MMlb6Qdt4TE0U6lw9VX+a4IUq2bVgNL5dIhFDJ7OMqP6FpnQX42mLJ9QPDGYtKSF6jBVHb8B2nunzu3aLdM1VziH0tWq7tUUURmWb7e2w2JqZjoi6IvYO095nK6zV1aivPKI5R+9XXaLR06ajEcZnnP70fe72xWxFTW4pr+k3+0d590ui0dWor4/1jnP0/eTHXa2nTUf/AFPKPrPd82lU0CgACwAAA5ADgJ1kRERiHIVTNU5nmyfpNxmfGZeVJFXzN2PuZfSZwxlpW72D6nC0afArTW/8Vrt/UTMVSEBAx/efaf4bjghqBKKv1asSAqi/t1LnTWxPgFEyRomA2vgaNNadPEYdUUWA61PU66k8SZFdH4yYT9pw/wDqp98mBlm/NanUxrtQZXDBPaQggtlA0I05DzmUI2eYq5MftKjRF61RKfZmYAnwHE+UCDr7+4JeFRn/AIab/FgBLhMq1vjvjQxOGNKktTMWU3ZVAABvyYm/LhzMRAluirDkYao5+XUsPBVGvqWHlEkKt0hYg1doMi65AlNe88f7nI8pYGj7B3boYVR1aAvbWo2rnt15DuFpiqYgQu+WM6rA125lCo8Xso/uv5SwKP0ZbHSrUqVKqBxTChQwuuY31twJAUesSkNSkVTulJh+BqDxNVbfVe/uv6ywkvDoooEYeq/Jqlh/Ko19W90SQvEivLFVwiM7aBQSfKYV1xRTNU8oZ26JuVxTTzln26mylxFVusHsKtyAbXJOg05ceHYJzOztLTqLk7/KPdxl1O0tVVp7cbnOZ8eS74HY1Cib06ag9puzerXInQWdJZtTminj5+bnb2sv3oxXVw7OUeSL3w2Or0mrKAKiC5PzlHEHwGt+608m09JTXbm5Efyjj4w9my9ZVRci1M/xnylQusOXLc5eNrnL424Tm96cbueHZ0dNuxnexx7XzMWSY3f26+HYAkmkT7S9nevYe7n757tHrq9PVETxp6x9Y/eLwa3Q0ainMcKuk/Sf3g0lWBAI1B1E6uJzxhyMxMTiWbdLGMvVo0h8lWc/zGy/2N6zKGMqVgcMatWnTH/UdV+sQPtlRvyqAABwGgmLJ81aoVSzEKoFySbAAcSSYGNb57d/C8RmW/VoMtPvF9WtyufcBMoRz7r7HOKxKU7ewPaqHsQcfM/ojxgWPpXf89QXkKbEdmrAH+0SQSqOyMAa9ZKIYKXNgTwGhP2WlRbvyaVvp6X1WkyuD8mlb6el9VoyYD0aVvp6X1WjJhouAwopUkprwRFUeCgD7JFUbeDo7zMXwrKoOvVvcKP4WHAdxHnLlMKfjt28VR/ToVLDmozr6pe3nKItHIIKkgjgQbEeBHCEab0dbyVK5ahWYuyLmVz+kQCAQTzIuuvHUySsK30l4vPjSvKkir5n2j7nHpLBLx6PcJ1mPpnlTDOfIZR/U6xInuljGa0KQ/ecj0Vf98kEqTsbCddiKVPk7qD4XGb3XlG9TFSBjnSFUJ2hWB+SKYHh1aH4sZlCOHdvYjYuqaSuqEIXuwJBsVFtP4oFk/JpW+npfVaTJg/JpW+npfVaMmHrhOjeoKiF61MqGUsArXIBBI8xGTDSJFRe2tuU8OPa9pzwQcT3nsHf8Z49Vrbenjjxns/eT26TQ3NRPDhHb+82f7V2rUxDZqh0HBR+ivgO3vnNanVXL9W9XPu6R+9rqNNpbenp3aI9/WUjsDdp61nqXSl/U/gOQ7/S89Wj2dXe/lXwp85/e34PJrdpUWP40cavKPH7fFfsNh1poEQBVUWAE6S3bpt0xTTGIhzFy5VcqmquczL1mbBiif8Ay9pdoq1/6A3+CzJG1zFSBybWrFKFVxxSm7DyUn7IGP7m7ETF4g0nZlUU2a62zaFRzB+dMpRdfya4f6Wv60/8JMmD8muH+lr+tP8AwjJh64bo7w6Or9ZWOVlaxKWOUg2Nl4aRkw9N/d5mwqLTpW62oCb8ci8M1jzJuB4GIgVXd7c6rjB19eoyq+oY+1Vqd+vAdhN/C0uRbcN0f4NR7S1H72qMP7LSZMKb0hbPoYerTp0KYT2Czasb5jZf0ieGRvWWBoe6OF6nA0FOnsBzfkXu59M3umMqzTdwfhW00c8GqtVPcAS494UTJGyTFSBRulbF2oUqQ4u5Y+CD73X0lhJd3RphMmCDc6rs3kPZH9l/OJIWuRWb9LGLu9CkOSs5Hicq/wBr+ssJK2bk4TqsDQHNlzn+clvgwHlEq495d5zSY0qNi4/SY6he4DmfcO/lp9dtL0VXo7fPrPY3Og2ZF2mLl3l0jt/CnYvH1av6yo7dxJy/V4CaK5fu3P71TPy+HJv7di1a/pTEfvbzdu7m1/warci6MAGA49xHeNdO+ffQ6v8Ax7mZ5Tz+7z6/Sf5NvEc45fZpNKoGUMpBDAEEcCDwM6ymqKoiY5ORqpmmZpnnCL3sJGEq27F9Cy391549ozMaavH7xezZsROqoz3/AClmk5J2BAQNR3cJOFo3+YvoOHutOw0Wf8ejPZDjNfERqa8dssm33xnW46sb6K2Qd2QAEfWDT2Q8aO2TjzQrJVVVYoSQGvlvYjl2Xv5QLS3STibaU6APg5/3RgygNs7x4jFaVans/MUZU9Bx87wOfZGyquJqZKKljzPBVHax5D39l4Gw7sbATB0si+07WLvzY/Yo1sPtJmKq/wBKGyWqUkroL9VcOBxytb2vAEehJ5Swks0o1SjKykhlIII4gg3B9ZUaDs3pKGUCvRYsOLUyLHvyta3qZMLl64rpMp2/NUKhP77Ko/pzRgy5d1dvYnG49OsfLTpq7mml1ThlF9btq4OpPCB0dI+3KtGvQWjUZGVWc2OhzGy3HAj2X0PbEEvjZnSULWxFE3+dSIIP8rEW9TGDKSqdI2FAuFrE9mRR8WjBlnG3to/hGIqVggQOR7I7gBcnmTa58ZRceivZbZqmIYEKV6tP3tQWI7hlAv49kkkKVtjF9diKtTk7sw8CTl91pUXjomwn6+qf3aY8rs3xSSVhXukHF9Zj6nZTCoPIXP8AUzSwOno0wmfGhuVJGbzPsj3M3pEkNbmKkDMelDZLLWXEAexUAVj2Mugv4rYD+E90sJKo7L2g+HqrVpGzL26gg8QRzBEo0DC9JlO352hUDc8hVh/UVkwZeOO6TBb8zQN+2owAH8q3v6iMGXT0fbRr4qtWrVqjEKqqqjSmCxJNlGlwFGp114xIkd7N4Hot1VKwYqCX4kXJFgO3Tj3zT7R19dmfR2+eM5brZmz6L1PpbnLOMfdR3ckksSSdSSbk+c52Zmqczxl0kRERiOTo2filptmNNahHAMTlHfYcfOfaxdptVb00xVPe+V+1NyndiqafDmnvx2q/R0/6vvmx9c3fYjzaz1La9qfJ6YffGs7qop07swUfpcyB298zt7Xu11xTuxxmI69WFex7NFM1TVPCJnp0WTePGdTha1TgVptb+Iiy+8ib9zrLuj+rSp4sVKzpTVEbKWIHtGy2+qzTKUaZ+NGD/aaP1xMcKfjRg/2mj9cRge64mjiqNRaVRXVlZGKm4GZfuMDIdh498DjAzqboWSovOx0a3uI7bDtmSNf2ftmhWUNSqo3dmAYeKnUHxmKvnH7ew1EXqVqa92YFvJVuT6QOHd7eZcZVqLSRhTphfabQsWJtZeQsp4m/cJcCh9JoP4drw6tLeF2+28sJK/7r7YoVMNSCVEBWmispYBlKqAQQdeXGRTa29mFoA5qqu3zKZDv4aaDzIkwMu2ljDj8aDbL1r00C3vlFwvHzJ85kjVN7cV1OBrsNPYKLbkXsi+hYTGFUroowl69Wr8xAo8XN/hT98spDTpFIGT9J+Mz4wIOFKmot+812PuKTKElpmx8J1NClT+YiqfEAXPreYq7IGPb4OcTtJkU/LSivdwU/1s0yhGuNZE0GiroO4DQe6YVTiJlnTTvVRDJHqFiWJuWJJPaTqTOHmqap3p5zxd3FMUxiOUPmRSBoO41cthbH5Dso8LBv95nT7JrmrT4npMx9fq5bbFEU6jMdYifp9E3jMOKlNkbgwIPnNhctxcomieU8GutXJt1xXTzicst2ns96FQo41HA8mHIicfqLFdivcr/27PT6ii/RFdH+u5yz4Pu7dk7NevUCJ/M3JR2/cJ6NNpqr9e5T757IefU6mjT0b9XujtlqVGkFVVXQKAB4AWE7CmmKaYpjlDi66prqmqec8VEr9G2ZmZsSbsSx/NDiTc/K7TM8sMPj8mI/aT/pD/KMmH2nRknPEOfBFH2mMmHfg+jvCobuatTuZgF/oAPvjJhaMHhEpKEpIqKOSgAe7n3yK94H4RAp+2Oj2hVJakxoMeQAan9XS3gCB3S5TCCfo0rX0rUiO9WHu1jJh74boya/5zEADsVCT6k6ekZMLbu9uzRwlzSzFmFizG5I42sLADykyrm3i3Po4t+sZqiVLAXUgggcLqw7+Vpcis1ujOp8jEIf4kK/BjGUw86fRpW+VXpDwVj90ZMJnZXR1QpkNWdqxHK2RPMAkn1tGTC2V8Nek1NLU7oVUgaJcWBAFuHZIqjDoxX9pP8ApD/KXKYWzdrYowlDqg2f2mYtbLcnuueQA8pFVnGdHPWVHqHEm7szH82OLEk/K75cphNbp7rrgusIqGoamXUrlsFzacT86JlVhkCB54igrqUdQysLEEXBHhApO0+jekxJoVWpfusM6juBuGHmTLlMIs9Gla/66lbwb4Rkw68J0Za/ncQbdiJY/WYn4RkwuWw9i0sLTKUQQCbkkksxsBc+QGgsJFRG2N1Wr1mqdaBmtYZCbAADjfumo1WzKr92bm/jPd+W50u1abFqLe5nHf8AhxfiO30y/UP+U8/qWr2/L8vR68p9ifj+D8R2+mX6h/yj1LV7fl+T15T7E/H8H4jt9Mv1D/lHqWr2/L8nryn2J+P4deyt0TSrJUaoGCG9slrmxtrfkbHyn30+yvRXaa5qzju/L46na8XbVVEU4z1z+ErvLsg4qgaIqdWGKknLmuFN7WuOYHpNw0io/kx/7n/xf85cpg/Jj/3P/i/5xkwfkx/7n/xf84yYWzdfYYwdHqg2clixbLluTYcLnko5yK8N4t1KGL9prpUtbOtrnsDA6MPf3y5FSrdGVS/s16ZH7yEH3ExlMOjB9GWv52vp2Ilj9ZifhGTC4bD2FRwiFaIIzWLEklmI4E8vSwkVzb0btU8YgDEo63yuBe1+II5r3aeMCmHo0rX/AF1G3bZr+lvtlymE9sTo+oUiGrE12HAEZaf1db+Zt3RkwbH3FFHFLiGrZyrM2Xq8oJYNzzG1i1+HKMmE1vRsU4uiKQqdWMwYnLmuADpa45kHykV57qbvDB02QP1hd8xbLl5AAWuew+ssibkCBTcXuL1mLOIeve9QOU6vkCLJmzdgAvaXKYXKRSBTtnbjdXixiHr5yHZyvV5blsx45jwJvw5S5TC4MLix4GTmyiccYZTtTAtRqtTYcDoe1fkn0995xmosTZuTRP7HR22nv037cXI6/Pq5J8H3JRpm7GzzRw6qwszXZh2E8vEAAeU63QWJs2Ypnnzn3uP2hqIv35qp5Rwj3Jaex4Xhi8GlVctRFcd4vbw7DPnctUXIxXETHe+lq9XanNEzEov8VMLf9WfDO/3zx+q9N7PnP3e31rqva8o+yWw2GSmuWmqqvYBb/wBM9tFum3G7RGIeG5druVb1c5l6zNgQEBAQEBAQEBAQEBAQEBAQEBAQEBAQEBAQEBAQEBAQEBAQEBAQEBAQEBAQEBAQEBAQEBAQEBA4NrbJpYhbVBqODDRl8D2dx0nn1Glt36cVx7+r06bV3dPVmifd0lmeNohKjKL2U214zkr1EUXKqY6OxtVzXRFU9V03U2JSCJWILObEZrEKe0C3HvN5v9n6K1FFN2YzPf08HPbS1t2a5tROI7uvis82zTEBAQEB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10" name="AutoShape 26" descr="data:image/jpeg;base64,/9j/4AAQSkZJRgABAQAAAQABAAD/2wCEAAkGBxQTERUUEhQTFRUVGBcZGBgXFhYXFBcdGRgWHRcYHhgYHyogHBslGxQVITEhJSkrLi4uGB8zODMsNygtLisBCgoKDg0OGhAQGiwkHyQsLCw0LSwsLCwsLS0sLC0sLC0tLCwtLCwsMCwsLCwsLCwsLSwsLCwsLCwsLCwrLCwsLP/AABEIAGQB9wMBEQACEQEDEQH/xAAcAAEAAwEBAQEBAAAAAAAAAAAABQYHBAMCAQj/xABGEAACAQIDBAcDBg0DBAMAAAABAgADEQQSIQUGMUEHE1FhcYGRIqGxQlJTksHRFBYXIzIzVGJygqKy0pPC4kNko/Ak4fH/xAAaAQEBAAMBAQAAAAAAAAAAAAAAAQIFBgQD/8QANBEBAAEDAQUECgICAwEAAAAAAAECAxEEBRIhMUFRYXGhExVSgZGxwdHh8CIyFPEjQnJi/9oADAMBAAIRAxEAPwDcYCAgICAgICAgICAgICAgICAgICAgICAgICAgICAgICAgICAgICAgICAgICAgICAgICAgICAgIFe3q2+aAFOnbrGF78Qg7bcydbeHrrNoa70EblH9p8m12boIvzv1/wBY85UPEYl3N3ZmPaxJ+PCc3XcruTmuZnxdNRbotxiiIjwe+z9qVaJvTcj93ih8V4fbPrY1N2zOaJ93T4Plf01q9GK6ff1+LRtibVXEUs40I0Zew/aOwzqdLqadRb3o98d7k9ZpatPc3J5dJ7YSE9LykBAQEBAQEBAQEBAQEBAQEBAQEBAQEBAQEBAQEBAQEBAQEBAQEBAQEBAQEBAQEBAQEBAQEBAQEBAQEDL946pbFVifnEeS2A+E5DXVTVqK89vydnoKYp01ER2fPijZ5HrIFr6P6h6yqvIqD5g2H9xm62NVO/XT3Q0m26Y9HRV3/vyXedA5wgICAgICAgICAgICAgICAgICAgICAgICAgICAgICAgICAgICAgICAgICAgICAgICAgICAgICBzY/H06K5qjBR7z3ADUmfK9ft2ad6ucQ+1mxcvVbtuMygX32o30p1SO2yj7ZrZ2zZzwpny+7ZxsW9jjVHn9kpsrbtGvojWb5raN9x8p7NPrbN/hTPHsnm8Wp0N7T8ao4dscknPW8ahb7bLZKprAXR7XPzWAtr3Gw87znNq6aqm56WOU+Uum2Tqqa7fop5x5x+FamobggX3cnZhp02qOLGpaw7FF7HxNyfC06XZWmqt0TXVzq+TmNr6mLlyLdPKn5/hZZtWoceO2rRo/rKiqezi31RrPhd1Nq1/eqI/ex6LOlvXv6UzPy+Lmw+8eGc2FVQf3gV97ACfKjaGmrnEV/Hh831ubO1NEZmj4Yn5JWex4iAgICAgICAgICAgICAgICAgICAgICAgICAgICAgICAgICAgICAgICAgICAgICAgICAgfhMDLNs7SavVZze3BB81eQ8eZ75x2q1FV+5NU8ung7XS6anT24ojn175/eThnmel9I5BBBIINwRxBHAyxMxOY5pMRMYnk0/YG0OvoI5/S4N/EOPrx851+jv+nsxX16+Ljdbp/QXpojlzjw/eDuq0wwKsAwOhBFwfKemqmKoxMcHmpqmmd6mcSz/e3Yy0HVqeiPfTjlItceGvuM5naWkpsVRVRynyl1GzNZVqKJivnHnCY3S2AnVrWqLmZtVB/RUcjbmTx17p7tm6Gjci7XGZnjHd2fd4Np6+vfmzbnERwnv7fstc3LSIfejaxw9G6/pucq92mreXxInh2hqpsWs0854R93v2dpI1F3+X9Y4z9mb1HLEliSTqSTcnxM5SZmqczOZddERTGIjEPmRVo3O22UfqahuhByk/IIF7fwkD18Zudl6yaavRVzwnl3fhpdq6KK6fS0Rxjn3/lep0LmyAgICAgICAgICAgICAgICAgICAgICAgICAgICAgICAgICAgICAgICAgICAgICAgICB5YqnmRlHEqR6iY1xmmYZ26opriZ6SyK04fGOEu7ICBetwcQDRdL+0r3t3ECx9QZ0ex64m1NHWJ+bmttW5i7TX0mMfBaJt2mU/pAqraktxmBYkcwLDj2TR7ZqjFFOeOZb/YlFWa6scOCa3XxSvhqYUglVCsL6gjTUeU9+z7lNdimInlGPg120bVVGoqmY4TOfilp7XhUbf+sDVpqCCVUkjszEfdOe2zXE3Kac8onzdJsWiYt1VY5zHkq00zdED6pqSbLe/dxmVMTM4p5sapiI4tgncODQu1N6sLh6hp1ahVwASAjta/DVQRGByfj3gfpT/pVf8AGXCZfq79YE/9Y+dOr/jGFykcDvBhqxtTr02J4Lmsx/lNjIJOAgICAgICAgICAgIFC2t0hmlXqU1oKwpuVzGoRfKbHTL2gy4TLv3T3wfGVjT6lUCoWLBy3AqALZRxze6MC3SKQEBAQEBAQEDyxGJSmLuyqO1iAPfMK7lFEZqmIjvZ27ddycURM+CJr714ZeDlv4VJ95sJ4q9p6an/ALZ8Il7qNlamr/rjxmHON88P2Vfqj/KfP1vp+/4Pr6m1HbHx/CR2ft2hWNkqDN803Vj4A8fKeqzrbF6cUVcezlPm8l/Q37MZrp4dscUlPU8j5dwASdABcnuHGBDbN3rwteotOlULO17DJUHAEnUrYaCMCbgICAgICAgICAgICAgICAgUzefdli7VaAzBtWQcQeZXtvxtxv46aHaGzqpqm7ajOecfZ0GztpUxTFq7OMcp+/gqVSmVNmBB7CCD6GaWqmaZxMYlvKaoqjMTmEpsnd6tXOilF+c4IHkOJ+E9mm2fevTyxHbLx6naFmxHPM9kfXsduK3dxOGPWUmzW507hx4rzHdrPvc2fqdPO/bnPhz+HXzee3tHTamPR3Ixnt5fH/Tyrb24hqZS6gn5agh/jYHvAmFW1dRVRu8I745s6dk6emve4+E8kETc3OpPE8zNdPGcy2UcOD6o1mRgyEqw4EGxlorqonepnEpXRTXG7VGYT7714moq00ADnS6rd2PcOA8h6TZztTUXIiiiOPbHGZauNlaa3VNdXLsmeEPxN08S4LsVDHWzsS58SARfzkjZeprjeqmM988fqs7W01E7lOcd0cPog8Th2psUdSrDiD/7qO+a65bqt1btcYlsrdym5TvUTmHlMGa47n7BYN11VStgcinibixYjkLEgA9vhN7szQ1RV6W5GOyPq0G1NfTNPobc57Z+i4zetAwzefF9bjK78jUIHgvsr7lEyR4bN2VWxBIo0y5UAm1ha/DiRA6cTu1i0F2w9Ww7Bm/tvAiYRcdzN8XoutKuxaixADMbtT7Dc/I7QeHEcLFMK1aYqQEBAQEBAQEBAQM5qdGtRmLNiVJYkk9UdSTc/L7ZcphYdz91fwI1CagqGplAIXLYLmvzPG49ImVWWQICAgICAgICBnm++IzYrL8xVXzPtfBhOY2tc3tRu9kRH1dVsi3u6fPbMz9Po4MPsTEPqtF/MZf7rTzUaLUV8qJ+XzeqvW6ej+1cfP5OfF4KpSIFRGQnhcaHwPAz5XbNy1OK6Zh9bV63djNFUS5wZ830aZuvjzWw6sxuy3Vj2kcD42InWaC/N6xFVXPlPuchtGxFm/NNPKeMe94764vqsDXbmy5B/OQvwYnynuh4VM6KcJmxFWp9GgUeLn7qZ9YlIafIpAQEBAQEBAQEBAQEBAQEBAWgICBmG8y2xdbS3teHFQf/ALnI6+Mamvx+kOy2fOdNR4fVGTxvYQLJuGv/AMljbhTPkcyfZebbY8f88z3fWGo2zP8AwR/6j5Sv06RzDxxOFSoLVEVx+8oPxmFduiuMVxE+L6W7tduc0VTHhOHjhtl0aZulKmp7Qov68ZhRprNE5ppiPczuaq9cjFVczHi7J9nwce18X1NCrV+YjMPEA2HraBggmTFp3RThLUKtU8XcKPBB97t6SSsLzIrN+lDYyJkxKAKXbJUtwJIJVvH2WBPPSWElQJUbluriTUwdB21JpqCe0roT52mLJWN6t/erY0sLlZho1Q6qDzCj5R7zp4y4TKjVtoYrEtY1K9Vj8lSx9EXQeQlHPWp1qJGYVaR5Zg6HyvaBP7u77V6DgVWarS+UGOZ1HarHUkdh93GMDXKVQMoZSCGAII4EHgZirP8Aerf1ldqWEt7JIaqRfUcQgOlh2m9+Q5y4TKk4jauIqn261ZyeWdiPJRp6CUeDtVQ3JqIe/MphEvsPb+MFWnTp16hzuq2c9YPaIHB7248rQrTd88eaOCqupKsQFUg2ILEC4PaASfKYwrJvxhxX7TX/ANR/vmSNY2JXals9KlZmdhSNVixJbUF7EnsBt5SKyf8AGHF/tNf/AFG++VE/sffd6GHYMXr13ckdYzFEUAAcdTrc2HrGBD43evF1CS1eovchyAfVt77xga9soGnhafXOSy01NRnbnluxLHzmKqFvF0guzFMJ7CDTrCLu3eAdFHiL+EuEyqnWYnEEm+IrEcbdY9vS9pUePWVqLWvVpOOV3Rh8DAuW52+1TrVo4ls6OQquf01J0FzzBOlzqL8ZJhWlyK46GzKS1GqBQXY3LHUjuF+A8J8adPbprm5Efynq9Fequ1URbmf4x0/ebsn2edX992UYUg2uWXL23vc2/lDTW7WmmNPOeeYx++GW02RFU6jMcsTn98cM9nLuqaLuZhymFUkWzlm9dAfQCdVsu3uaeM9cz++5ye1rkV6mYjpEQgelfF2o0aXz3LHwQW+Lj0mxhrJdfRfhMuDL86tRiPBbKPeresSQuEikDg21tanhqRqVTYDQAfpMeSgdsDPX25tDaDkYYNTpj5hygfxVTY37hbwlR81t0NpKMwq5m7Frvn9WsPfLmB6bqb316dcUMUzMpbJd/wBZTa9hcnUi+hvw8rGYGnyKoG+GPxr4o0cJ12RFUN1a2GY3OtS2mhXmJYRFDdTabi71GB7HxDE+4kS5gcOOG0MCyl6lZQToes6ymT2WJIv3EQND3L28cXQzOAKiNle3A6AhgOVwfUGSVQ3STturQ6lKNRkZszMV42Fgo8LlvSISUXhN/GpYZEGaviGzFme+Vbscq2GrG1tBbjxjBlH4ja+1X9ojEqP3aJVR6L8ZeA0nd16n4JSauxLlAzFtDr7VjbsBA8pirMcLvnXGI6x6lRqWZm6sEAEalU4aC+UeEywjvrYzamO9qktRKR4BD1SkfxsQX9bdwjgIfGpjsGymo1emTwPWFla3HUEqfAwNK3J26cXh8z26xGyvbQHQENblcH1BklVgkFO322OxPX0wTpaoBxFuDeFtD4Dvmj2rpKpn01EeP3+7f7I1lMR6GufD7fZTpoW/foEqJ7dDaqUKrCpoKlhm+aRfj2A348rDy2WzNVRYuTTX169mO1rNqaWu/biaOcdO3LQc4te4txvfS3bedNmMZctic46uUbVoXt11K/ZnW/xny/ybOcb8Z8Yfb/Fv4zuVY8JdgM+z4ECqdJeLyYIrzqui+QOY/wBlvOWElkkqNt3NwfVYKgvMoGPi/tH+63lMZZJmBSOlauBhqSc2q38lRr+9l9ZYSWYSo0ja+0WwmycPTU5alZFXsKgjM58faC92aTqrN1HAaDvPAekqNV2Ht7ZuFpCnTrD95urqZnPNj7P/AOSK597t5MFiMJUprUDvYFBkcHMCLEErpz8iYgZlKjYdkVXGyFZb5xhmy9twjZPgJOqsdEqNA3F3nwlCgKVUGnUuSz5SQ9ybXK3IsLDXTSSYVesLj6FcEU6lKqOYDK3qPvkVGjdHDDE08RTXq2Qk5VsKbGxAOXla99LS5ED0sYu1KjS+czOfBBYe+p7ohJZ5gsMatRKY41HVPrED7ZUa10gYkUsA6jTOVpjwJuR9VWkhZY8ZUaDszo3DIrVazAsAcqqBluL2zEm/pJlcO4dG1EFSK1U2IJDBCCAdRoBx4Rkw8OlLbBUJhkNswz1O8Xsi+BIJ/lEQSoGz6SNVRar5KZPttYmw52ABN+Q04mVGr4LevZ1JBTp1VRFFgBTq/wCOp75MMlb6Qdt4TE0U6lw9VX+a4IUq2bVgNL5dIhFDJ7OMqP6FpnQX42mLJ9QPDGYtKSF6jBVHb8B2nunzu3aLdM1VziH0tWq7tUUURmWb7e2w2JqZjoi6IvYO095nK6zV1aivPKI5R+9XXaLR06ajEcZnnP70fe72xWxFTW4pr+k3+0d590ui0dWor4/1jnP0/eTHXa2nTUf/AFPKPrPd82lU0CgACwAAA5ADgJ1kRERiHIVTNU5nmyfpNxmfGZeVJFXzN2PuZfSZwxlpW72D6nC0afArTW/8Vrt/UTMVSEBAx/efaf4bjghqBKKv1asSAqi/t1LnTWxPgFEyRomA2vgaNNadPEYdUUWA61PU66k8SZFdH4yYT9pw/wDqp98mBlm/NanUxrtQZXDBPaQggtlA0I05DzmUI2eYq5MftKjRF61RKfZmYAnwHE+UCDr7+4JeFRn/AIab/FgBLhMq1vjvjQxOGNKktTMWU3ZVAABvyYm/LhzMRAluirDkYao5+XUsPBVGvqWHlEkKt0hYg1doMi65AlNe88f7nI8pYGj7B3boYVR1aAvbWo2rnt15DuFpiqYgQu+WM6rA125lCo8Xso/uv5SwKP0ZbHSrUqVKqBxTChQwuuY31twJAUesSkNSkVTulJh+BqDxNVbfVe/uv6ywkvDoooEYeq/Jqlh/Ko19W90SQvEivLFVwiM7aBQSfKYV1xRTNU8oZ26JuVxTTzln26mylxFVusHsKtyAbXJOg05ceHYJzOztLTqLk7/KPdxl1O0tVVp7cbnOZ8eS74HY1Cib06ag9puzerXInQWdJZtTminj5+bnb2sv3oxXVw7OUeSL3w2Or0mrKAKiC5PzlHEHwGt+608m09JTXbm5Efyjj4w9my9ZVRci1M/xnylQusOXLc5eNrnL424Tm96cbueHZ0dNuxnexx7XzMWSY3f26+HYAkmkT7S9nevYe7n757tHrq9PVETxp6x9Y/eLwa3Q0ainMcKuk/Sf3g0lWBAI1B1E6uJzxhyMxMTiWbdLGMvVo0h8lWc/zGy/2N6zKGMqVgcMatWnTH/UdV+sQPtlRvyqAABwGgmLJ81aoVSzEKoFySbAAcSSYGNb57d/C8RmW/VoMtPvF9WtyufcBMoRz7r7HOKxKU7ewPaqHsQcfM/ojxgWPpXf89QXkKbEdmrAH+0SQSqOyMAa9ZKIYKXNgTwGhP2WlRbvyaVvp6X1WkyuD8mlb6el9VoyYD0aVvp6X1WjJhouAwopUkprwRFUeCgD7JFUbeDo7zMXwrKoOvVvcKP4WHAdxHnLlMKfjt28VR/ToVLDmozr6pe3nKItHIIKkgjgQbEeBHCEab0dbyVK5ahWYuyLmVz+kQCAQTzIuuvHUySsK30l4vPjSvKkir5n2j7nHpLBLx6PcJ1mPpnlTDOfIZR/U6xInuljGa0KQ/ecj0Vf98kEqTsbCddiKVPk7qD4XGb3XlG9TFSBjnSFUJ2hWB+SKYHh1aH4sZlCOHdvYjYuqaSuqEIXuwJBsVFtP4oFk/JpW+npfVaTJg/JpW+npfVaMmHrhOjeoKiF61MqGUsArXIBBI8xGTDSJFRe2tuU8OPa9pzwQcT3nsHf8Z49Vrbenjjxns/eT26TQ3NRPDhHb+82f7V2rUxDZqh0HBR+ivgO3vnNanVXL9W9XPu6R+9rqNNpbenp3aI9/WUjsDdp61nqXSl/U/gOQ7/S89Wj2dXe/lXwp85/e34PJrdpUWP40cavKPH7fFfsNh1poEQBVUWAE6S3bpt0xTTGIhzFy5VcqmquczL1mbBiif8Ay9pdoq1/6A3+CzJG1zFSBybWrFKFVxxSm7DyUn7IGP7m7ETF4g0nZlUU2a62zaFRzB+dMpRdfya4f6Wv60/8JMmD8muH+lr+tP8AwjJh64bo7w6Or9ZWOVlaxKWOUg2Nl4aRkw9N/d5mwqLTpW62oCb8ci8M1jzJuB4GIgVXd7c6rjB19eoyq+oY+1Vqd+vAdhN/C0uRbcN0f4NR7S1H72qMP7LSZMKb0hbPoYerTp0KYT2Czasb5jZf0ieGRvWWBoe6OF6nA0FOnsBzfkXu59M3umMqzTdwfhW00c8GqtVPcAS494UTJGyTFSBRulbF2oUqQ4u5Y+CD73X0lhJd3RphMmCDc6rs3kPZH9l/OJIWuRWb9LGLu9CkOSs5Hicq/wBr+ssJK2bk4TqsDQHNlzn+clvgwHlEq495d5zSY0qNi4/SY6he4DmfcO/lp9dtL0VXo7fPrPY3Og2ZF2mLl3l0jt/CnYvH1av6yo7dxJy/V4CaK5fu3P71TPy+HJv7di1a/pTEfvbzdu7m1/warci6MAGA49xHeNdO+ffQ6v8Ax7mZ5Tz+7z6/Sf5NvEc45fZpNKoGUMpBDAEEcCDwM6ymqKoiY5ORqpmmZpnnCL3sJGEq27F9Cy391549ozMaavH7xezZsROqoz3/AClmk5J2BAQNR3cJOFo3+YvoOHutOw0Wf8ejPZDjNfERqa8dssm33xnW46sb6K2Qd2QAEfWDT2Q8aO2TjzQrJVVVYoSQGvlvYjl2Xv5QLS3STibaU6APg5/3RgygNs7x4jFaVans/MUZU9Bx87wOfZGyquJqZKKljzPBVHax5D39l4Gw7sbATB0si+07WLvzY/Yo1sPtJmKq/wBKGyWqUkroL9VcOBxytb2vAEehJ5Swks0o1SjKykhlIII4gg3B9ZUaDs3pKGUCvRYsOLUyLHvyta3qZMLl64rpMp2/NUKhP77Ko/pzRgy5d1dvYnG49OsfLTpq7mml1ThlF9btq4OpPCB0dI+3KtGvQWjUZGVWc2OhzGy3HAj2X0PbEEvjZnSULWxFE3+dSIIP8rEW9TGDKSqdI2FAuFrE9mRR8WjBlnG3to/hGIqVggQOR7I7gBcnmTa58ZRceivZbZqmIYEKV6tP3tQWI7hlAv49kkkKVtjF9diKtTk7sw8CTl91pUXjomwn6+qf3aY8rs3xSSVhXukHF9Zj6nZTCoPIXP8AUzSwOno0wmfGhuVJGbzPsj3M3pEkNbmKkDMelDZLLWXEAexUAVj2Mugv4rYD+E90sJKo7L2g+HqrVpGzL26gg8QRzBEo0DC9JlO352hUDc8hVh/UVkwZeOO6TBb8zQN+2owAH8q3v6iMGXT0fbRr4qtWrVqjEKqqqjSmCxJNlGlwFGp114xIkd7N4Hot1VKwYqCX4kXJFgO3Tj3zT7R19dmfR2+eM5brZmz6L1PpbnLOMfdR3ckksSSdSSbk+c52Zmqczxl0kRERiOTo2filptmNNahHAMTlHfYcfOfaxdptVb00xVPe+V+1NyndiqafDmnvx2q/R0/6vvmx9c3fYjzaz1La9qfJ6YffGs7qop07swUfpcyB298zt7Xu11xTuxxmI69WFex7NFM1TVPCJnp0WTePGdTha1TgVptb+Iiy+8ib9zrLuj+rSp4sVKzpTVEbKWIHtGy2+qzTKUaZ+NGD/aaP1xMcKfjRg/2mj9cRge64mjiqNRaVRXVlZGKm4GZfuMDIdh498DjAzqboWSovOx0a3uI7bDtmSNf2ftmhWUNSqo3dmAYeKnUHxmKvnH7ew1EXqVqa92YFvJVuT6QOHd7eZcZVqLSRhTphfabQsWJtZeQsp4m/cJcCh9JoP4drw6tLeF2+28sJK/7r7YoVMNSCVEBWmispYBlKqAQQdeXGRTa29mFoA5qqu3zKZDv4aaDzIkwMu2ljDj8aDbL1r00C3vlFwvHzJ85kjVN7cV1OBrsNPYKLbkXsi+hYTGFUroowl69Wr8xAo8XN/hT98spDTpFIGT9J+Mz4wIOFKmot+812PuKTKElpmx8J1NClT+YiqfEAXPreYq7IGPb4OcTtJkU/LSivdwU/1s0yhGuNZE0GiroO4DQe6YVTiJlnTTvVRDJHqFiWJuWJJPaTqTOHmqap3p5zxd3FMUxiOUPmRSBoO41cthbH5Dso8LBv95nT7JrmrT4npMx9fq5bbFEU6jMdYifp9E3jMOKlNkbgwIPnNhctxcomieU8GutXJt1xXTzicst2ns96FQo41HA8mHIicfqLFdivcr/27PT6ii/RFdH+u5yz4Pu7dk7NevUCJ/M3JR2/cJ6NNpqr9e5T757IefU6mjT0b9XujtlqVGkFVVXQKAB4AWE7CmmKaYpjlDi66prqmqec8VEr9G2ZmZsSbsSx/NDiTc/K7TM8sMPj8mI/aT/pD/KMmH2nRknPEOfBFH2mMmHfg+jvCobuatTuZgF/oAPvjJhaMHhEpKEpIqKOSgAe7n3yK94H4RAp+2Oj2hVJakxoMeQAan9XS3gCB3S5TCCfo0rX0rUiO9WHu1jJh74boya/5zEADsVCT6k6ekZMLbu9uzRwlzSzFmFizG5I42sLADykyrm3i3Po4t+sZqiVLAXUgggcLqw7+Vpcis1ujOp8jEIf4kK/BjGUw86fRpW+VXpDwVj90ZMJnZXR1QpkNWdqxHK2RPMAkn1tGTC2V8Nek1NLU7oVUgaJcWBAFuHZIqjDoxX9pP8ApD/KXKYWzdrYowlDqg2f2mYtbLcnuueQA8pFVnGdHPWVHqHEm7szH82OLEk/K75cphNbp7rrgusIqGoamXUrlsFzacT86JlVhkCB54igrqUdQysLEEXBHhApO0+jekxJoVWpfusM6juBuGHmTLlMIs9Gla/66lbwb4Rkw68J0Za/ncQbdiJY/WYn4RkwuWw9i0sLTKUQQCbkkksxsBc+QGgsJFRG2N1Wr1mqdaBmtYZCbAADjfumo1WzKr92bm/jPd+W50u1abFqLe5nHf8AhxfiO30y/UP+U8/qWr2/L8vR68p9ifj+D8R2+mX6h/yj1LV7fl+T15T7E/H8H4jt9Mv1D/lHqWr2/L8nryn2J+P4deyt0TSrJUaoGCG9slrmxtrfkbHyn30+yvRXaa5qzju/L46na8XbVVEU4z1z+ErvLsg4qgaIqdWGKknLmuFN7WuOYHpNw0io/kx/7n/xf85cpg/Jj/3P/i/5xkwfkx/7n/xf84yYWzdfYYwdHqg2clixbLluTYcLnko5yK8N4t1KGL9prpUtbOtrnsDA6MPf3y5FSrdGVS/s16ZH7yEH3ExlMOjB9GWv52vp2Ilj9ZifhGTC4bD2FRwiFaIIzWLEklmI4E8vSwkVzb0btU8YgDEo63yuBe1+II5r3aeMCmHo0rX/AF1G3bZr+lvtlymE9sTo+oUiGrE12HAEZaf1db+Zt3RkwbH3FFHFLiGrZyrM2Xq8oJYNzzG1i1+HKMmE1vRsU4uiKQqdWMwYnLmuADpa45kHykV57qbvDB02QP1hd8xbLl5AAWuew+ssibkCBTcXuL1mLOIeve9QOU6vkCLJmzdgAvaXKYXKRSBTtnbjdXixiHr5yHZyvV5blsx45jwJvw5S5TC4MLix4GTmyiccYZTtTAtRqtTYcDoe1fkn0995xmosTZuTRP7HR22nv037cXI6/Pq5J8H3JRpm7GzzRw6qwszXZh2E8vEAAeU63QWJs2Ypnnzn3uP2hqIv35qp5Rwj3Jaex4Xhi8GlVctRFcd4vbw7DPnctUXIxXETHe+lq9XanNEzEov8VMLf9WfDO/3zx+q9N7PnP3e31rqva8o+yWw2GSmuWmqqvYBb/wBM9tFum3G7RGIeG5druVb1c5l6zNgQEBAQEBAQEBAQEBAQEBAQEBAQEBAQEBAQEBAQEBAQEBAQEBAQEBAQEBAQEBAQEBAQEBAQEBA4NrbJpYhbVBqODDRl8D2dx0nn1Glt36cVx7+r06bV3dPVmifd0lmeNohKjKL2U214zkr1EUXKqY6OxtVzXRFU9V03U2JSCJWILObEZrEKe0C3HvN5v9n6K1FFN2YzPf08HPbS1t2a5tROI7uvis82zTEBAQEB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12" name="AutoShape 28" descr="data:image/jpeg;base64,/9j/4AAQSkZJRgABAQAAAQABAAD/2wCEAAkGBxQTERUUEhQTFRUVGBcZGBgXFhYXFBcdGRgWHRcYHhgYHyogHBslGxQVITEhJSkrLi4uGB8zODMsNygtLisBCgoKDg0OGhAQGiwkHyQsLCw0LSwsLCwsLS0sLC0sLC0tLCwtLCwsMCwsLCwsLCwsLSwsLCwsLCwsLCwrLCwsLP/AABEIAGQB9wMBEQACEQEDEQH/xAAcAAEAAwEBAQEBAAAAAAAAAAAABQYHBAMCAQj/xABGEAACAQIDBAcDBg0DBAMAAAABAgADEQQSIQUGMUEHE1FhcYGRIqGxQlJTksHRFBYXIzIzVGJygqKy0pPC4kNko/Ak4fH/xAAaAQEBAAMBAQAAAAAAAAAAAAAAAQIFBgQD/8QANBEBAAEDAQUECgICAwEAAAAAAAECAxEEBRIhMUFRYXGhExVSgZGxwdHh8CIyFPEjQnJi/9oADAMBAAIRAxEAPwDcYCAgICAgICAgICAgICAgICAgICAgICAgICAgICAgICAgICAgICAgICAgICAgICAgICAgICAgIFe3q2+aAFOnbrGF78Qg7bcydbeHrrNoa70EblH9p8m12boIvzv1/wBY85UPEYl3N3ZmPaxJ+PCc3XcruTmuZnxdNRbotxiiIjwe+z9qVaJvTcj93ih8V4fbPrY1N2zOaJ93T4Plf01q9GK6ff1+LRtibVXEUs40I0Zew/aOwzqdLqadRb3o98d7k9ZpatPc3J5dJ7YSE9LykBAQEBAQEBAQEBAQEBAQEBAQEBAQEBAQEBAQEBAQEBAQEBAQEBAQEBAQEBAQEBAQEBAQEBAQEBAQEDL946pbFVifnEeS2A+E5DXVTVqK89vydnoKYp01ER2fPijZ5HrIFr6P6h6yqvIqD5g2H9xm62NVO/XT3Q0m26Y9HRV3/vyXedA5wgICAgICAgICAgICAgICAgICAgICAgICAgICAgICAgICAgICAgICAgICAgICAgICAgICAgICBzY/H06K5qjBR7z3ADUmfK9ft2ad6ucQ+1mxcvVbtuMygX32o30p1SO2yj7ZrZ2zZzwpny+7ZxsW9jjVHn9kpsrbtGvojWb5raN9x8p7NPrbN/hTPHsnm8Wp0N7T8ao4dscknPW8ahb7bLZKprAXR7XPzWAtr3Gw87znNq6aqm56WOU+Uum2Tqqa7fop5x5x+FamobggX3cnZhp02qOLGpaw7FF7HxNyfC06XZWmqt0TXVzq+TmNr6mLlyLdPKn5/hZZtWoceO2rRo/rKiqezi31RrPhd1Nq1/eqI/ex6LOlvXv6UzPy+Lmw+8eGc2FVQf3gV97ACfKjaGmrnEV/Hh831ubO1NEZmj4Yn5JWex4iAgICAgICAgICAgICAgICAgICAgICAgICAgICAgICAgICAgICAgICAgICAgICAgICAgfhMDLNs7SavVZze3BB81eQ8eZ75x2q1FV+5NU8ung7XS6anT24ojn175/eThnmel9I5BBBIINwRxBHAyxMxOY5pMRMYnk0/YG0OvoI5/S4N/EOPrx851+jv+nsxX16+Ljdbp/QXpojlzjw/eDuq0wwKsAwOhBFwfKemqmKoxMcHmpqmmd6mcSz/e3Yy0HVqeiPfTjlItceGvuM5naWkpsVRVRynyl1GzNZVqKJivnHnCY3S2AnVrWqLmZtVB/RUcjbmTx17p7tm6Gjci7XGZnjHd2fd4Np6+vfmzbnERwnv7fstc3LSIfejaxw9G6/pucq92mreXxInh2hqpsWs0854R93v2dpI1F3+X9Y4z9mb1HLEliSTqSTcnxM5SZmqczOZddERTGIjEPmRVo3O22UfqahuhByk/IIF7fwkD18Zudl6yaavRVzwnl3fhpdq6KK6fS0Rxjn3/lep0LmyAgICAgICAgICAgICAgICAgICAgICAgICAgICAgICAgICAgICAgICAgICAgICAgICB5YqnmRlHEqR6iY1xmmYZ26opriZ6SyK04fGOEu7ICBetwcQDRdL+0r3t3ECx9QZ0ex64m1NHWJ+bmttW5i7TX0mMfBaJt2mU/pAqraktxmBYkcwLDj2TR7ZqjFFOeOZb/YlFWa6scOCa3XxSvhqYUglVCsL6gjTUeU9+z7lNdimInlGPg120bVVGoqmY4TOfilp7XhUbf+sDVpqCCVUkjszEfdOe2zXE3Kac8onzdJsWiYt1VY5zHkq00zdED6pqSbLe/dxmVMTM4p5sapiI4tgncODQu1N6sLh6hp1ahVwASAjta/DVQRGByfj3gfpT/pVf8AGXCZfq79YE/9Y+dOr/jGFykcDvBhqxtTr02J4Lmsx/lNjIJOAgICAgICAgICAgIFC2t0hmlXqU1oKwpuVzGoRfKbHTL2gy4TLv3T3wfGVjT6lUCoWLBy3AqALZRxze6MC3SKQEBAQEBAQEDyxGJSmLuyqO1iAPfMK7lFEZqmIjvZ27ddycURM+CJr714ZeDlv4VJ95sJ4q9p6an/ALZ8Il7qNlamr/rjxmHON88P2Vfqj/KfP1vp+/4Pr6m1HbHx/CR2ft2hWNkqDN803Vj4A8fKeqzrbF6cUVcezlPm8l/Q37MZrp4dscUlPU8j5dwASdABcnuHGBDbN3rwteotOlULO17DJUHAEnUrYaCMCbgICAgICAgICAgICAgICAgUzefdli7VaAzBtWQcQeZXtvxtxv46aHaGzqpqm7ajOecfZ0GztpUxTFq7OMcp+/gqVSmVNmBB7CCD6GaWqmaZxMYlvKaoqjMTmEpsnd6tXOilF+c4IHkOJ+E9mm2fevTyxHbLx6naFmxHPM9kfXsduK3dxOGPWUmzW507hx4rzHdrPvc2fqdPO/bnPhz+HXzee3tHTamPR3Ixnt5fH/Tyrb24hqZS6gn5agh/jYHvAmFW1dRVRu8I745s6dk6emve4+E8kETc3OpPE8zNdPGcy2UcOD6o1mRgyEqw4EGxlorqonepnEpXRTXG7VGYT7714moq00ADnS6rd2PcOA8h6TZztTUXIiiiOPbHGZauNlaa3VNdXLsmeEPxN08S4LsVDHWzsS58SARfzkjZeprjeqmM988fqs7W01E7lOcd0cPog8Th2psUdSrDiD/7qO+a65bqt1btcYlsrdym5TvUTmHlMGa47n7BYN11VStgcinibixYjkLEgA9vhN7szQ1RV6W5GOyPq0G1NfTNPobc57Z+i4zetAwzefF9bjK78jUIHgvsr7lEyR4bN2VWxBIo0y5UAm1ha/DiRA6cTu1i0F2w9Ww7Bm/tvAiYRcdzN8XoutKuxaixADMbtT7Dc/I7QeHEcLFMK1aYqQEBAQEBAQEBAQM5qdGtRmLNiVJYkk9UdSTc/L7ZcphYdz91fwI1CagqGplAIXLYLmvzPG49ImVWWQICAgICAgICBnm++IzYrL8xVXzPtfBhOY2tc3tRu9kRH1dVsi3u6fPbMz9Po4MPsTEPqtF/MZf7rTzUaLUV8qJ+XzeqvW6ej+1cfP5OfF4KpSIFRGQnhcaHwPAz5XbNy1OK6Zh9bV63djNFUS5wZ830aZuvjzWw6sxuy3Vj2kcD42InWaC/N6xFVXPlPuchtGxFm/NNPKeMe94764vqsDXbmy5B/OQvwYnynuh4VM6KcJmxFWp9GgUeLn7qZ9YlIafIpAQEBAQEBAQEBAQEBAQEBAWgICBmG8y2xdbS3teHFQf/ALnI6+Mamvx+kOy2fOdNR4fVGTxvYQLJuGv/AMljbhTPkcyfZebbY8f88z3fWGo2zP8AwR/6j5Sv06RzDxxOFSoLVEVx+8oPxmFduiuMVxE+L6W7tduc0VTHhOHjhtl0aZulKmp7Qov68ZhRprNE5ppiPczuaq9cjFVczHi7J9nwce18X1NCrV+YjMPEA2HraBggmTFp3RThLUKtU8XcKPBB97t6SSsLzIrN+lDYyJkxKAKXbJUtwJIJVvH2WBPPSWElQJUbluriTUwdB21JpqCe0roT52mLJWN6t/erY0sLlZho1Q6qDzCj5R7zp4y4TKjVtoYrEtY1K9Vj8lSx9EXQeQlHPWp1qJGYVaR5Zg6HyvaBP7u77V6DgVWarS+UGOZ1HarHUkdh93GMDXKVQMoZSCGAII4EHgZirP8Aerf1ldqWEt7JIaqRfUcQgOlh2m9+Q5y4TKk4jauIqn261ZyeWdiPJRp6CUeDtVQ3JqIe/MphEvsPb+MFWnTp16hzuq2c9YPaIHB7248rQrTd88eaOCqupKsQFUg2ILEC4PaASfKYwrJvxhxX7TX/ANR/vmSNY2JXals9KlZmdhSNVixJbUF7EnsBt5SKyf8AGHF/tNf/AFG++VE/sffd6GHYMXr13ckdYzFEUAAcdTrc2HrGBD43evF1CS1eovchyAfVt77xga9soGnhafXOSy01NRnbnluxLHzmKqFvF0guzFMJ7CDTrCLu3eAdFHiL+EuEyqnWYnEEm+IrEcbdY9vS9pUePWVqLWvVpOOV3Rh8DAuW52+1TrVo4ls6OQquf01J0FzzBOlzqL8ZJhWlyK46GzKS1GqBQXY3LHUjuF+A8J8adPbprm5Efynq9Fequ1URbmf4x0/ebsn2edX992UYUg2uWXL23vc2/lDTW7WmmNPOeeYx++GW02RFU6jMcsTn98cM9nLuqaLuZhymFUkWzlm9dAfQCdVsu3uaeM9cz++5ye1rkV6mYjpEQgelfF2o0aXz3LHwQW+Lj0mxhrJdfRfhMuDL86tRiPBbKPeresSQuEikDg21tanhqRqVTYDQAfpMeSgdsDPX25tDaDkYYNTpj5hygfxVTY37hbwlR81t0NpKMwq5m7Frvn9WsPfLmB6bqb316dcUMUzMpbJd/wBZTa9hcnUi+hvw8rGYGnyKoG+GPxr4o0cJ12RFUN1a2GY3OtS2mhXmJYRFDdTabi71GB7HxDE+4kS5gcOOG0MCyl6lZQToes6ymT2WJIv3EQND3L28cXQzOAKiNle3A6AhgOVwfUGSVQ3STturQ6lKNRkZszMV42Fgo8LlvSISUXhN/GpYZEGaviGzFme+Vbscq2GrG1tBbjxjBlH4ja+1X9ojEqP3aJVR6L8ZeA0nd16n4JSauxLlAzFtDr7VjbsBA8pirMcLvnXGI6x6lRqWZm6sEAEalU4aC+UeEywjvrYzamO9qktRKR4BD1SkfxsQX9bdwjgIfGpjsGymo1emTwPWFla3HUEqfAwNK3J26cXh8z26xGyvbQHQENblcH1BklVgkFO322OxPX0wTpaoBxFuDeFtD4Dvmj2rpKpn01EeP3+7f7I1lMR6GufD7fZTpoW/foEqJ7dDaqUKrCpoKlhm+aRfj2A348rDy2WzNVRYuTTX169mO1rNqaWu/biaOcdO3LQc4te4txvfS3bedNmMZctic46uUbVoXt11K/ZnW/xny/ybOcb8Z8Yfb/Fv4zuVY8JdgM+z4ECqdJeLyYIrzqui+QOY/wBlvOWElkkqNt3NwfVYKgvMoGPi/tH+63lMZZJmBSOlauBhqSc2q38lRr+9l9ZYSWYSo0ja+0WwmycPTU5alZFXsKgjM58faC92aTqrN1HAaDvPAekqNV2Ht7ZuFpCnTrD95urqZnPNj7P/AOSK597t5MFiMJUprUDvYFBkcHMCLEErpz8iYgZlKjYdkVXGyFZb5xhmy9twjZPgJOqsdEqNA3F3nwlCgKVUGnUuSz5SQ9ybXK3IsLDXTSSYVesLj6FcEU6lKqOYDK3qPvkVGjdHDDE08RTXq2Qk5VsKbGxAOXla99LS5ED0sYu1KjS+czOfBBYe+p7ohJZ5gsMatRKY41HVPrED7ZUa10gYkUsA6jTOVpjwJuR9VWkhZY8ZUaDszo3DIrVazAsAcqqBluL2zEm/pJlcO4dG1EFSK1U2IJDBCCAdRoBx4Rkw8OlLbBUJhkNswz1O8Xsi+BIJ/lEQSoGz6SNVRar5KZPttYmw52ABN+Q04mVGr4LevZ1JBTp1VRFFgBTq/wCOp75MMlb6Qdt4TE0U6lw9VX+a4IUq2bVgNL5dIhFDJ7OMqP6FpnQX42mLJ9QPDGYtKSF6jBVHb8B2nunzu3aLdM1VziH0tWq7tUUURmWb7e2w2JqZjoi6IvYO095nK6zV1aivPKI5R+9XXaLR06ajEcZnnP70fe72xWxFTW4pr+k3+0d590ui0dWor4/1jnP0/eTHXa2nTUf/AFPKPrPd82lU0CgACwAAA5ADgJ1kRERiHIVTNU5nmyfpNxmfGZeVJFXzN2PuZfSZwxlpW72D6nC0afArTW/8Vrt/UTMVSEBAx/efaf4bjghqBKKv1asSAqi/t1LnTWxPgFEyRomA2vgaNNadPEYdUUWA61PU66k8SZFdH4yYT9pw/wDqp98mBlm/NanUxrtQZXDBPaQggtlA0I05DzmUI2eYq5MftKjRF61RKfZmYAnwHE+UCDr7+4JeFRn/AIab/FgBLhMq1vjvjQxOGNKktTMWU3ZVAABvyYm/LhzMRAluirDkYao5+XUsPBVGvqWHlEkKt0hYg1doMi65AlNe88f7nI8pYGj7B3boYVR1aAvbWo2rnt15DuFpiqYgQu+WM6rA125lCo8Xso/uv5SwKP0ZbHSrUqVKqBxTChQwuuY31twJAUesSkNSkVTulJh+BqDxNVbfVe/uv6ywkvDoooEYeq/Jqlh/Ko19W90SQvEivLFVwiM7aBQSfKYV1xRTNU8oZ26JuVxTTzln26mylxFVusHsKtyAbXJOg05ceHYJzOztLTqLk7/KPdxl1O0tVVp7cbnOZ8eS74HY1Cib06ag9puzerXInQWdJZtTminj5+bnb2sv3oxXVw7OUeSL3w2Or0mrKAKiC5PzlHEHwGt+608m09JTXbm5Efyjj4w9my9ZVRci1M/xnylQusOXLc5eNrnL424Tm96cbueHZ0dNuxnexx7XzMWSY3f26+HYAkmkT7S9nevYe7n757tHrq9PVETxp6x9Y/eLwa3Q0ainMcKuk/Sf3g0lWBAI1B1E6uJzxhyMxMTiWbdLGMvVo0h8lWc/zGy/2N6zKGMqVgcMatWnTH/UdV+sQPtlRvyqAABwGgmLJ81aoVSzEKoFySbAAcSSYGNb57d/C8RmW/VoMtPvF9WtyufcBMoRz7r7HOKxKU7ewPaqHsQcfM/ojxgWPpXf89QXkKbEdmrAH+0SQSqOyMAa9ZKIYKXNgTwGhP2WlRbvyaVvp6X1WkyuD8mlb6el9VoyYD0aVvp6X1WjJhouAwopUkprwRFUeCgD7JFUbeDo7zMXwrKoOvVvcKP4WHAdxHnLlMKfjt28VR/ToVLDmozr6pe3nKItHIIKkgjgQbEeBHCEab0dbyVK5ahWYuyLmVz+kQCAQTzIuuvHUySsK30l4vPjSvKkir5n2j7nHpLBLx6PcJ1mPpnlTDOfIZR/U6xInuljGa0KQ/ecj0Vf98kEqTsbCddiKVPk7qD4XGb3XlG9TFSBjnSFUJ2hWB+SKYHh1aH4sZlCOHdvYjYuqaSuqEIXuwJBsVFtP4oFk/JpW+npfVaTJg/JpW+npfVaMmHrhOjeoKiF61MqGUsArXIBBI8xGTDSJFRe2tuU8OPa9pzwQcT3nsHf8Z49Vrbenjjxns/eT26TQ3NRPDhHb+82f7V2rUxDZqh0HBR+ivgO3vnNanVXL9W9XPu6R+9rqNNpbenp3aI9/WUjsDdp61nqXSl/U/gOQ7/S89Wj2dXe/lXwp85/e34PJrdpUWP40cavKPH7fFfsNh1poEQBVUWAE6S3bpt0xTTGIhzFy5VcqmquczL1mbBiif8Ay9pdoq1/6A3+CzJG1zFSBybWrFKFVxxSm7DyUn7IGP7m7ETF4g0nZlUU2a62zaFRzB+dMpRdfya4f6Wv60/8JMmD8muH+lr+tP8AwjJh64bo7w6Or9ZWOVlaxKWOUg2Nl4aRkw9N/d5mwqLTpW62oCb8ci8M1jzJuB4GIgVXd7c6rjB19eoyq+oY+1Vqd+vAdhN/C0uRbcN0f4NR7S1H72qMP7LSZMKb0hbPoYerTp0KYT2Czasb5jZf0ieGRvWWBoe6OF6nA0FOnsBzfkXu59M3umMqzTdwfhW00c8GqtVPcAS494UTJGyTFSBRulbF2oUqQ4u5Y+CD73X0lhJd3RphMmCDc6rs3kPZH9l/OJIWuRWb9LGLu9CkOSs5Hicq/wBr+ssJK2bk4TqsDQHNlzn+clvgwHlEq495d5zSY0qNi4/SY6he4DmfcO/lp9dtL0VXo7fPrPY3Og2ZF2mLl3l0jt/CnYvH1av6yo7dxJy/V4CaK5fu3P71TPy+HJv7di1a/pTEfvbzdu7m1/warci6MAGA49xHeNdO+ffQ6v8Ax7mZ5Tz+7z6/Sf5NvEc45fZpNKoGUMpBDAEEcCDwM6ymqKoiY5ORqpmmZpnnCL3sJGEq27F9Cy391549ozMaavH7xezZsROqoz3/AClmk5J2BAQNR3cJOFo3+YvoOHutOw0Wf8ejPZDjNfERqa8dssm33xnW46sb6K2Qd2QAEfWDT2Q8aO2TjzQrJVVVYoSQGvlvYjl2Xv5QLS3STibaU6APg5/3RgygNs7x4jFaVans/MUZU9Bx87wOfZGyquJqZKKljzPBVHax5D39l4Gw7sbATB0si+07WLvzY/Yo1sPtJmKq/wBKGyWqUkroL9VcOBxytb2vAEehJ5Swks0o1SjKykhlIII4gg3B9ZUaDs3pKGUCvRYsOLUyLHvyta3qZMLl64rpMp2/NUKhP77Ko/pzRgy5d1dvYnG49OsfLTpq7mml1ThlF9btq4OpPCB0dI+3KtGvQWjUZGVWc2OhzGy3HAj2X0PbEEvjZnSULWxFE3+dSIIP8rEW9TGDKSqdI2FAuFrE9mRR8WjBlnG3to/hGIqVggQOR7I7gBcnmTa58ZRceivZbZqmIYEKV6tP3tQWI7hlAv49kkkKVtjF9diKtTk7sw8CTl91pUXjomwn6+qf3aY8rs3xSSVhXukHF9Zj6nZTCoPIXP8AUzSwOno0wmfGhuVJGbzPsj3M3pEkNbmKkDMelDZLLWXEAexUAVj2Mugv4rYD+E90sJKo7L2g+HqrVpGzL26gg8QRzBEo0DC9JlO352hUDc8hVh/UVkwZeOO6TBb8zQN+2owAH8q3v6iMGXT0fbRr4qtWrVqjEKqqqjSmCxJNlGlwFGp114xIkd7N4Hot1VKwYqCX4kXJFgO3Tj3zT7R19dmfR2+eM5brZmz6L1PpbnLOMfdR3ckksSSdSSbk+c52Zmqczxl0kRERiOTo2filptmNNahHAMTlHfYcfOfaxdptVb00xVPe+V+1NyndiqafDmnvx2q/R0/6vvmx9c3fYjzaz1La9qfJ6YffGs7qop07swUfpcyB298zt7Xu11xTuxxmI69WFex7NFM1TVPCJnp0WTePGdTha1TgVptb+Iiy+8ib9zrLuj+rSp4sVKzpTVEbKWIHtGy2+qzTKUaZ+NGD/aaP1xMcKfjRg/2mj9cRge64mjiqNRaVRXVlZGKm4GZfuMDIdh498DjAzqboWSovOx0a3uI7bDtmSNf2ftmhWUNSqo3dmAYeKnUHxmKvnH7ew1EXqVqa92YFvJVuT6QOHd7eZcZVqLSRhTphfabQsWJtZeQsp4m/cJcCh9JoP4drw6tLeF2+28sJK/7r7YoVMNSCVEBWmispYBlKqAQQdeXGRTa29mFoA5qqu3zKZDv4aaDzIkwMu2ljDj8aDbL1r00C3vlFwvHzJ85kjVN7cV1OBrsNPYKLbkXsi+hYTGFUroowl69Wr8xAo8XN/hT98spDTpFIGT9J+Mz4wIOFKmot+812PuKTKElpmx8J1NClT+YiqfEAXPreYq7IGPb4OcTtJkU/LSivdwU/1s0yhGuNZE0GiroO4DQe6YVTiJlnTTvVRDJHqFiWJuWJJPaTqTOHmqap3p5zxd3FMUxiOUPmRSBoO41cthbH5Dso8LBv95nT7JrmrT4npMx9fq5bbFEU6jMdYifp9E3jMOKlNkbgwIPnNhctxcomieU8GutXJt1xXTzicst2ns96FQo41HA8mHIicfqLFdivcr/27PT6ii/RFdH+u5yz4Pu7dk7NevUCJ/M3JR2/cJ6NNpqr9e5T757IefU6mjT0b9XujtlqVGkFVVXQKAB4AWE7CmmKaYpjlDi66prqmqec8VEr9G2ZmZsSbsSx/NDiTc/K7TM8sMPj8mI/aT/pD/KMmH2nRknPEOfBFH2mMmHfg+jvCobuatTuZgF/oAPvjJhaMHhEpKEpIqKOSgAe7n3yK94H4RAp+2Oj2hVJakxoMeQAan9XS3gCB3S5TCCfo0rX0rUiO9WHu1jJh74boya/5zEADsVCT6k6ekZMLbu9uzRwlzSzFmFizG5I42sLADykyrm3i3Po4t+sZqiVLAXUgggcLqw7+Vpcis1ujOp8jEIf4kK/BjGUw86fRpW+VXpDwVj90ZMJnZXR1QpkNWdqxHK2RPMAkn1tGTC2V8Nek1NLU7oVUgaJcWBAFuHZIqjDoxX9pP8ApD/KXKYWzdrYowlDqg2f2mYtbLcnuueQA8pFVnGdHPWVHqHEm7szH82OLEk/K75cphNbp7rrgusIqGoamXUrlsFzacT86JlVhkCB54igrqUdQysLEEXBHhApO0+jekxJoVWpfusM6juBuGHmTLlMIs9Gla/66lbwb4Rkw68J0Za/ncQbdiJY/WYn4RkwuWw9i0sLTKUQQCbkkksxsBc+QGgsJFRG2N1Wr1mqdaBmtYZCbAADjfumo1WzKr92bm/jPd+W50u1abFqLe5nHf8AhxfiO30y/UP+U8/qWr2/L8vR68p9ifj+D8R2+mX6h/yj1LV7fl+T15T7E/H8H4jt9Mv1D/lHqWr2/L8nryn2J+P4deyt0TSrJUaoGCG9slrmxtrfkbHyn30+yvRXaa5qzju/L46na8XbVVEU4z1z+ErvLsg4qgaIqdWGKknLmuFN7WuOYHpNw0io/kx/7n/xf85cpg/Jj/3P/i/5xkwfkx/7n/xf84yYWzdfYYwdHqg2clixbLluTYcLnko5yK8N4t1KGL9prpUtbOtrnsDA6MPf3y5FSrdGVS/s16ZH7yEH3ExlMOjB9GWv52vp2Ilj9ZifhGTC4bD2FRwiFaIIzWLEklmI4E8vSwkVzb0btU8YgDEo63yuBe1+II5r3aeMCmHo0rX/AF1G3bZr+lvtlymE9sTo+oUiGrE12HAEZaf1db+Zt3RkwbH3FFHFLiGrZyrM2Xq8oJYNzzG1i1+HKMmE1vRsU4uiKQqdWMwYnLmuADpa45kHykV57qbvDB02QP1hd8xbLl5AAWuew+ssibkCBTcXuL1mLOIeve9QOU6vkCLJmzdgAvaXKYXKRSBTtnbjdXixiHr5yHZyvV5blsx45jwJvw5S5TC4MLix4GTmyiccYZTtTAtRqtTYcDoe1fkn0995xmosTZuTRP7HR22nv037cXI6/Pq5J8H3JRpm7GzzRw6qwszXZh2E8vEAAeU63QWJs2Ypnnzn3uP2hqIv35qp5Rwj3Jaex4Xhi8GlVctRFcd4vbw7DPnctUXIxXETHe+lq9XanNEzEov8VMLf9WfDO/3zx+q9N7PnP3e31rqva8o+yWw2GSmuWmqqvYBb/wBM9tFum3G7RGIeG5druVb1c5l6zNgQEBAQEBAQEBAQEBAQEBAQEBAQEBAQEBAQEBAQEBAQEBAQEBAQEBAQEBAQEBAQEBAQEBAQEBA4NrbJpYhbVBqODDRl8D2dx0nn1Glt36cVx7+r06bV3dPVmifd0lmeNohKjKL2U214zkr1EUXKqY6OxtVzXRFU9V03U2JSCJWILObEZrEKe0C3HvN5v9n6K1FFN2YzPf08HPbS1t2a5tROI7uvis82zTEBAQEB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16" name="AutoShape 32" descr="data:image/jpeg;base64,/9j/4AAQSkZJRgABAQAAAQABAAD/2wCEAAkGBxQTEhUUEhQVFRUUFx0ZGBUXGB4dHBccGRgXFxcXFxkcHSgiHB0lHBoYITIhJSksLi4uGB8zODMsNygtLisBCgoKDg0OGBAQGi8mHhwsNzAsLCw3Ky8rLCwsLC0sLCwwLTcwLCwsLDQsKywsLCwsLCwsLCw1LCwsLCssLDcsLP/AABEIALQA3AMBIgACEQEDEQH/xAAcAAACAgMBAQAAAAAAAAAAAAAABwUGAwQIAgH/xABKEAACAQMABQcICQEFBgcBAAABAgMABBEFBhIhMQdBUWFxkbETIjJygYKhwRRCQ1JikrLC0QgVFiNjoiQzNFOz4TZEc3TS8PEm/8QAGgEBAAMBAQEAAAAAAAAAAAAAAAIDBAEFBv/EADERAAIBAgMDCgYDAAAAAAAAAAABAgMEBRExIkFREhMUITJCYXGBoZGxwdHh8BUjUv/aAAwDAQACEQMRAD8AeNFFFAFFFFAFFFFAFFY5Z1X0mVe0geNacunLZeM8X5wfA1FyitWdSbJCiol9Y7fmct6qMfAVifWWP6qTN7mP1YqqV1RjrNfFElSm9zJuiq++sp+rBIfWZB8zWF9Ypj6MEY9aUn4BPnVEsTtY6zRNW9R7izUVVH01cnnhXsVm8WFYm0jcHjPj1Y1HjmqJYzare36E1aVGXCiqS1xKeM8p7Co8FFYXTPpPK3bI/hmqJY9QWkWyasp72i9sccd1as2lIV9KaMdrr/NUn6FFzxqe0Z8c1kVUXgqr2ACqXj3+afv+CfQuMi0HWO15plPq5PgKxnWWHmEp7I2+Yqqz6XiT0po17XUfOo6fW+yX0rmH2OD4VH+Xup9il8zvRaa1kXY6zLzQzH2KPFqwnWWTmtx70oHgppfz8odiv2216qsflUfPyqWY9HyrdiY8TTpWJz7MMvT7jmrdasZyayTD04FI/BJkj2MoB7xWG6knupYpbSXEaHDoTs4Od4dePQefOMbs5qp6C1pgu1LQtnZ9JW3MueGR0ddb9tpLyNzFKDgOwjk6weBPWN9WWeIXCrc1cLX0yOVbeHI5UBk0UUV9AYAooooAooooDR0tpNYFBI2mY4RBxY8T2Ac55qrkukZ33tLsfhjUAD2sCT27qx6yXH+1Nn6qKB1A5Zu847qqGtutBtUXYAaWTOyG4ADG0xxvOMjd0mvnL26uatxzFF5ZHoUaVONPlzLY8jn0ppT75H6cVheFT6W03rOx8TSmbXC8bjMF9VFHiDWM6buX4zynsbHgK5/E3k+3V92OlUlpEbYtYhwjT8o/ivZuEXnVfaBSjEFxJvIuHHT/AIhFehq9K2/yJ97Gfic11YA32qnt+TjvVuiM6fWC3X0riIdsg/mtKXXC0H2yn1QW8BVBOg3X0mhTqaRQR7KxNopPrXEIPUS3xUYq6OAUVrJsi72e5F1m5QLReBkPZGfnio645T4F9GGZvyjxaqo1hb/WuD7sJPxLDwrRlhsxnLXT9GwIl/Vmr44LarVN+pB3dRlnuOVc/UtfzS48FqNuOVW5PoQwr2lm+YqANzaKf+FlkH47jZPciYrCNMRL6Nlbe+ZH8WFXxwy1j3EQdzVe8lLnlNvjwMa9kf8AJNR0+vt+/Cdh6oH8ViXWWRc+Titk3c0K/PNeX1nvUwwcxhhkbKKoI4ZB2d47KvjaUI6QXwIOrN7z6dJ6Sm3Brp/V2/218XV/SE3GKZv/AFCR+sitCXWC6bebib2Ow8DWhLMzb2Yt2nPjVyhGOiINt6k4mqs/B2t4/XmjHgTRFoBOD3tsvYxb9IqAoqRwnl0VaA+fe/khZvEitW/itFQ+SkmeTdgsiqvXnziai6KAtfJvdFLwAcGRgevgR4UzbyckA9DKe40otTJNm8h62x3g01rv0G7K8W+SVxCX7qbrfrptDvifaUHpAPfXutTREu1BEw50XwFbde0YQooooAooooBea9EpdZ+/Gp7iwpZa8jaaFugOv6D8qaXKQmJYW6UYdzKfnSz1tXMaHofxBrxUlG+z4/Y3a25C6OvXizsBN/HaRW4dGQcVJW+lLhjhHfJO5UXj2KoqGiqV0RePBKksZAeM5UkZGcEbxzjBr2zCTcGg9Iyn/c3WT94Mn6tkCt2PUC+c+dFjPO8i/HBNSOjOUe6VwZvJyJ9ZQmycc+yQePbn2cabcbhgCDkEZB6Qd4rgE/DyXXRPnNCg6ck/ALW1HySOT590gH4YyT8WFXbX8uLGVo2ZWXZbKnBwGGd46qRt3cyMctI7HpLsfE0AwzyNxn/zcnsjX+aitKci8uCYLlG3ejIhXPvBiPhVa0Nrdd2jAxSsyjjHISyMBzbzle0fGn5oLSqXUEc8foyLnHOp+sp6wcj2UByxrLq/cWUnk7mMox3qeKuBxKNwI7iOcCvGr2qd3fPs20LOAcNId0a+s53ewZPVXUWtOr8V9bPBMNzDzW50Yb1ZesGub9B633+ipJII3UbEjCSF12k21OyxG8EZ2RvBG6gGhqhyKW8JEl6/0hx9kBiIH8XO/twOO41F/wBSFmBDZMoChGlTAGANpUYD/RTW1V0sbuzguCoUzRq5UHIBI3gZ5s1Rv6hLYtoxWGf8O4Rj1ZV03/moDmqiiigCiiigCiiigN7QcuzcQt0SL+oA05ZRuI7aR8L7JBHEEHuOaeGc7+mvJxNdcGbbR9TQ19T5tqzgP4AO7dUzVa5PJM2SD7rMD+Y1Za9SLzimY3qFFFFSOBRRRQFL5So/MgboZh+YA/tpX6yrmA9TKfjj502+URM2yn7sgPwYfOlTp4Zt5OoZ7iK8a42buL8jdS66LRU4jW5Caj42raievaMJKwtT91Zn27S3bpiT4KB8q53jkp78ndxt6PgP3QV/KxFAbut0O3ZXCj/lMe4Z+Vc+TNXSd/DtxSJ95GXvBFcxCTKjsHhXAY5TTe5DbwtbTxHhFNkdjoDjvBPtpOyvTw5HdCtBZGRwVa5fymDxCABU3dYBb3qAvlcm8ozqdJ3hXh5dh7QAG/1A10Nyha6xaOgJyGnkBEUfOT99uhAefn4VyzcSliWYlmYksx4kk5JPWSSaA6d5HLoyaJts/UDIOxHZflXzlltjJoi5wM7IV/Yjq3yqH/p9uNrRrr/y7h171R/3Vb9f7Uy6NvEHEwP8FJ+VAcd0Vc9SOTq70k20i+TgB3zuPN6gg3Fz2bhznhTd0ZyGWCKPLSTytjf5wRfYFXPeTQHN9FdNXvInoxwQgniPMVkz8HDZpV6/ck9xYKZoj9IgGcsq+dGOmRej8Q3DnxQC5oq16N1FllRXE0OywyCGJ79w31i0Nq1FKheW6iiwxXDEDhz7yN1AVoU6NHS7UUbdKKfgKUmmLWOKZkikEqKdzjgfkfZTP1ak2rWE/gA7t1ebiS2IvxNVo9poa3JlLm3kXnWU9xAx4GrhVD5L5P8AiF60PwYH5VfK20HnTi/AoqLKTCiiirSAUUUUBA67pmzk6tk9zClFpNcwyDpRvCnRrMm1azD/ACz8N9J1xkEdII768e/6q0ZfuputuuDQvIJa2kkqItpMYzvxjIPPjiDVr/vRHghLaNcgjjwyMcy17BhNSNieAJ7BTr5HbgtYsp+zmdezOy/7qTdhrJJFGqIEwvOQSfbvFM7kNvi6Xik/apJjrkUg/wDTroGhSdHJHcFmzPEi7R2cKzHZycZ4YOMU4q5v190nOl/dRmaUBZThfKNgBgGAABxjB4VwDQ1d5LrWFw8zm5dd4VsCMHp2B6XvEirPp2K9dWW0eCE43SSKXPA8EGADnG857K5d/tGRTlZZFPSrsD3g1c9TOVe5tpFW7dri3O47WDJH+JG4sB9056j0gbGsXJRpR3MzPHdu3pZkKu3UNsbIHHnAGaqz2dlbkpeW13FKPs3Lb+sEY3dddR2lykqLJGwZHUMrDgQRkEVDa56pwaRgMUy4YA+TlA86NukdXSOegF9/T3dIf7QSPIjWSN0B5g4kXp6EHdTcuIFdGRxlXUqw6QRgjupI8g9pJbaQvraUbMiRgMOtJMbukENkdRp5UAi9YeXBYh5LRlugjQBVeUEDAGMJEpGB0ZPNwqH0Xy63yP8A48cEqc4ClG91gSO8H2UudYbTyV1PFu/w5pE3cPNdl3d1R1Adi6na22+kYfK27HI3PG3pRnoYdfMRuNTkiBgQQCCMEHgQeINco8lGsxstIRMWIilIjlH4WOAT6rEHvrrCgOUuVnVcaPvmjjyIJB5SIHOFBPnKOnDZ9hFUmnz/AFKWo8nZy43hpEz0hlRhnsK/E0hqAKaWpcu1aR9RYdxpW0xeT6XNsw+7IfiAaxYgs6PqaLZ7Y1+TOTFxKv3o1PcTTHpW8nsmLwD70bDuwaaVWWbzoxIV1lNhRRRWkqCiiigMF9HtROvSjDvBFJFOanrSPv49mR16GIrysSXXB+f0Nlp3kKa6GzJIvQ7D/UaFlrJrCNm6mH4894BrRD16cHnFMySWTZvrNTU/p/uP9qul+9Ch/K7j9/xpPB6YvITd40ns5xtwyDtwUIHwNSOHRlc2cskXk9KzfjVH712f210nXPX9QMGzpCNv+ZAP9LMPnQC3eSsLNXlmrGWoDo/kE0sZtHGJjk28pQeowDr4ke7TKpT/ANO1iy2U8p3CWbC9YjUAnvJHspsUAs/JCLWgEYHl7Qk9bA478L8KZlJTTGnFbWq3AI2Y8Qk8fOKOSN34mUU66A5G5UrXyelbxf8ANLfnCv8Auqq0yOXjRjx6TeQqdiZVZWxuJA2WAPORgd9LegPSHfXbdnKXjRjuLKCfaAa5E1F1Zkv7yOBVOyWBkbmSMHziTzHG4dZFdZ6a0tDaQvPO4SOMZJ8ABzk8ABQCb/qU0gM2kA4gSSN7dlF/d3Ujqntd9ZHv7yW4bcGOEX7iDci9uN56yagaAKvXJzL5sy9BU94YfKqLVv5O5f8AElXpQHub/vWa7WdGRbQeU0NbUyTF7D1kjvU/xTepK6vybNzCTuAkXxwfGnVVdg/6idytsKKKK2mcKKKKAKTutkezdyj8We+nFSo1/jxdt1qDXm4ktiL8foarV7TEtrkMXT9YU/D/ALVCg1YOUBcTqfvIPgTVXDGtlu86UX4FFVZTZtbVXHkiudjS1r+JmXvR/mBVc1W0JJfXCW8TIrvnBckLuBY5IBPAHmp26hcmUWj51uru6id48lVU4VSQV2izHJ3E8w41cQG7SU/qN0Y5FrcKpKKHjc/dJKMme3DD/wDaZt3rpo+P07y3Xq8oufYAcmoHSvKfocoySTpMrbjGIncMOgjY2T7aA5hNWHUzUu50jKFhUrHnz5mHmIOc5+sehRz8cDfTIl111ciOY9Hh2/8Abpjt88/Ks83Lvbxrs29kwA4AsqqPYmaAbegtEx2lvHbwjCRKFHSeknrJ31UuUzlGh0dG0cbB7tl8xBvCc23J0Acw58UntY+WTSFyCsbLbIeaIecR1yNvHsxS8mlZiWYkknJJOST0knjQFh1Ku2bSlrI5LM11GSx4kvIASe0mun9ZtdLOwaNLqYI0nABSxAH1mCgkLndn+Djj6KQqQykggggg4II3ggjga2728muZDJK8k0h4sxLMccMmgOsbnSOjNIR+TeW1uEbgpdT3b8qe41T7/k50DGcySiIcdk3WAB7zZx7a5+j0XO3CKQ+6f4rZTVu6P2LDtwPE0A8jyiaF0XEY9HxiQ9ESnBPNtyyb272pQa769XOkpMzNsxqTsQr6KZ/U34j7MVH/AN25h6bQp1vKnyJr5/YiD07u3HqlnP8ApWgIeipkWNoPSumbqSFvFiKMWI57l/Yi/M0BDVZdQpMXBHSh+RqOu57UoRFFKG5mZwcewCtvUpG+lKQNwU56hiqq6zpy8idPtoZls+GU9DA9xFPikDnj2H+ae9g2YkPSi+ArJhz2GvEvultIz0UUV6BlCiiigClnymR4uEPSh+BFMyl9ypRb4W7R/wDe6sOILOl5MvtntiO5RF86E9KsO4qfnVShgZvRVm7AT4UwtcdGNNEpjGWjJOOcgjBx3CqrZaOvkyIlnTJ37OVzjh0VO0qR5pLPQV4vls1bTRVzkGOKUHmIBB6OO6tg6Cu29JD77KP1Gtv+wtIP6XlPek/lq9rqbct6bRj1pM+ANXOvTXeRWqcnuND+77j05YI/WlH7c18/sqIf7y7iHqB38FFS8Wor/XmjHqh2+Qrai1GQelMx9VAPFjUHd0V3iSoz4Fe+i2i8biR/Uix+o0bVkPq3D9pVfDNWqLU23HEyt2lR4CtqLVe1X7Nj2ufliq3fUlxJK3mUw3lqPRtmb15D+0UHS8Y9C0hX1tpv1Gr3HoS2Xhbx+3J8TWzFaRL6MUS9kaj5VW8QhuTJK1lxF4mnZSf8KOFD/lwrnwNbK3ukJDu8r7sez+lRTBEuOBx2bvCvahzwDHvNVvEeESSteLF2dG6Rk9ITn1nPzavQ1Tu29LA9aUfyaYwspD9RvaMeNH0NxxAHayj51B4hN6JEujR3sXyajzc8kI95j4L862o9RR9ace7Gfmwq7izP3k78+ANZ4tEyN6IdvVjc+IFc6TcS0Xsd5qktWUuPUmAcZJT7FH81tJqlajirn38eAq6xas3DcIZj7qr4tW1FqVdN9lj1nA8BXc7qXH5HP6UUhNXbUfYg+szH91b8ECIMRoiDoVQO/p9tXSHk+uTxMS9rMfAVuQcnL/XmQeqmf1UdtcT7T9zvO0o6FLsbRpnWJBlpDgdnOx6BinpbxbKqv3QB3DFROgNWobXJQFnPGRt5P8Cpqt9vQ5qOW8zVanLeYUUUVoKgooooAqD1u0P9IgIHpLvFTlFQqQU4uL3nYycXmhEXNlIhwyntG8d9eFt3PBHPumnTf6EhlOWXDfeUlSe0rxrSXVC151dvWdj4mvMeHzz6pI19KXAU30CT7hHbgeJoFk3OUHa6/ImnCmrNoOFvH+WtxNGwjhFGOxF/iprDuMvY47rwEsmjmP1l9m23glbaavyH6sp7IW/cRTn2RX2prD4b2/Yi7mXAUcWqMx+xn9uwv7jW5HqPOfsl96b5BaaFFWKxpeJF3Exdx6gy8/kB7ZG/it2LUHpkjB6oQfixNXeipq0orukHWm95VIdSUHGaT3Qi+C1tLqfb/WMzdsreGasNFWKjTWkURc5PeQseqloPsVPW2T4mtuHQtuvowRD3B8xW/RViiloiOZjjgVdyqoHUAK9gV9oroCiiigCiiigCiiigCiiigCiiigCiqLrtrjPaXKQwxo+2oIyCSWZioAweyo864aUG82W4f5b/ACNAMqiqdqbryt45hkj8lKBkYOVbHpAZ3gjoPfWtpDT9wumIrZZMQts5TZHOjE78Z4gUBeqKKKAKKKKAKK1NLzFIJnU4ZI3YHoIUkfGqxyZ6cnuopWnfbKyAA4AwNkHG7roC5UUVQNZNYbiLSkEEcmInMe0uyDnaYht+M7xQF/ooooAooooAooooAooooAooooAoqhaY1iuE0vFbK+IW2MrsjftA538avtAFFFFAFFFFAKflJuBHpO2kbOzGInOOOFlLHHsFWNuU6yx9seoJx7zVf5RFU6VtQ+Cp8kGB4EGXBz1YzV9bRtifsrX8kf8AFAUTUeE3mkpb0ARxqSdjIzll2RuHVvJ4ZNZtLf8AiCHsX/pvUVpbyMGloPoBAy6Bgh83LNh1BGdxU7+YeypXSw//AKCHsX/pvQE/rdojSE8yi1uPJQ7HnecVIbPMVG0cjrHCqjpi00no0Cb6U0qZAOXd1B5gyvzHhkVmvJJdI6TktnneGGMsAinGQmAd3AsTvyc4FfNedVorO22kuJyXdR5J3yr4OSdkAb1455vbQFp01rmsVhFcqvnzgbCHgGxlieoYPbu6arVhq9pS8QTvePFtjaRdt13HgdlMBRjhxOKjNa7Jm0Xo6UejGjo3V5TZ2SerzCPaKaeruk47i3jeJgRsgEDipwMqRzEUBWdEQ36Wt4l6QyrE4Rics3mHJ2hxXHTvzULyaaWjtbK5llOFEgwOdjsDCqOcmrxpLSsM1vdrFIjmOJw4U5wdhqUWq+qs17HKY3CrFwB37bkeiBndux53ZQFy1W+maQmNzLLLDbA+bHG5UNjgoxjIHO3PURyjXRi0pHIq7TIsbBd/nEEkDdv49FT/ACYayF1NnN5ssO5M7iygkFSOZlO7s7DUHygXSxaWhkYZWMRMR1KxJx10BIXOq2lZR5ZrwrId4iWR1A/CNk7IPNw9tbnJ3rZLM7211vkjBIc4BOycOr9Y6e323aO+jMflQ6mPG1t5GzjpzSq1a/2vSl1JCPMZJcHhuYbCk9p30Btz6bvNKXDxWTmGCPjICVJGcKzMN4zg4UdeerHpOx0no0CcXLTxg4YMzsBn7yOTgEniD2195Ib9IpJ4JMJI5XGdxJTaVo+0E8Otqt/KHpOOKylVyNqVSiJzsTz46BxzQGSDSkl7o8y2h8nMykLnHmuDvUkjHtxz1VZdTtKkF/pzF+OwJpQOzdgfDFQkOk57TRMYjJQ3UzkONxCKoHmnmJI49GasuitQY5IUmku7gu6hy6vgDI2txIJ9pNAZuTbWaadpbe53yRDIY7m3HZZWxzg439tU7RGs195SWKKSWWWU7Ee0215PDElgDuzjdk7gKk+TAAaRnAcyALJiQnJceUGHJ5y3H2175J4gby4Y8VQ46syb/CgNm50td6LsytxJ5S5nlYxlnaTYQIgY5bhg8F4ZbPTXnRurGlJUFwb143bzlRpH59/nKPNXm83BHVXzlot22reTGVw6dWfNYA9oz+U0xtHaSjniWWNgUYZznhuyQ3QRzigFFbXU8ml4PpShZkdEfHPsqfO6N/Hdup0UobrSaXGnInjOUDqgbmbZByR1Z8Kb1AFFFFAFFFFAUPXrV2O4uFd2kBEYGFK49JulTVbOpEH35e9P/hRRXQXjVjUu2tW8ogZ5BnDyEEr6oAAHbjNat9oRG0rHcF32lxhfN2dyMN/m55+miiuAh+VDQESA3abSSkjOycAn73DIO7iCK09HarRXFp5eaSZ5X2Rts+So4kLkHj15oooC+aG0VH9Cjt3G3HsbJDY3jJ44A30pdddARWtyscRfZfiGIOBkbgccO3NFFAMjQWqtvb2snkw21NCQ7sQWwVO4bsAezmr1yf6HS2ikCM7bTgnbxzKBuwooooDS1r1ai8ut3G0kU2QcoVwSAfOIKneRuPSK+6z6uRTX0Ukhc7kBTzdkgM24grnf20UUBRda9XIYLxIo9vYkO8Egkdhx1njmmzq3oCGzj2YVPnYLO29nxnG0erJ3cN9faKArPKPqvA8b3OCsqrklSMPgbtsEHPaMGqvye6tQ3bF59ttg+jnc3U27JHtr5RQDQ09oKG5g8jIuFGCuzuKEDAK7sDdkcKVWqmh1uLl7WSWbyKHPk1kwG3/WHDuANFFAMDVzVKG1uZJYmkywYbBK7KgsDhQFBwOAyTu6a19SNX47ee4dHkYtuwxXHpsd2FFFFAWbS2jY7iJopl2kb4HmIPMR00mrnVmIaQ+ihpPJn62V2unjs4+FFFAXT+6NvFfwvFtoI9nCAjZOAd5ypJJ5zmr7RRQBRRR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18" name="AutoShape 34" descr="data:image/jpeg;base64,/9j/4AAQSkZJRgABAQAAAQABAAD/2wCEAAkGBxQTEhUUEhQVFRUUFx0ZGBUXGB4dHBccGRgXFxcXFxkcHSgiHB0lHBoYITIhJSksLi4uGB8zODMsNygtLisBCgoKDg0OGBAQGi8mHhwsNzAsLCw3Ky8rLCwsLC0sLCwwLTcwLCwsLDQsKywsLCwsLCwsLCw1LCwsLCssLDcsLP/AABEIALQA3AMBIgACEQEDEQH/xAAcAAACAgMBAQAAAAAAAAAAAAAABwUGAwQIAgH/xABKEAACAQMABQcICQEFBgcBAAABAgMABBEFBhIhMQdBUWFxkbETIjJygYKhwRRCQ1JikrLC0QgVFiNjoiQzNFOz4TZEc3TS8PEm/8QAGgEBAAMBAQEAAAAAAAAAAAAAAAIDBAEFBv/EADERAAIBAgMDCgYDAAAAAAAAAAABAgMEBRExIkFREhMUITJCYXGBoZGxwdHh8BUjUv/aAAwDAQACEQMRAD8AeNFFFAFFFFAFFFFAFFY5Z1X0mVe0geNacunLZeM8X5wfA1FyitWdSbJCiol9Y7fmct6qMfAVifWWP6qTN7mP1YqqV1RjrNfFElSm9zJuiq++sp+rBIfWZB8zWF9Ypj6MEY9aUn4BPnVEsTtY6zRNW9R7izUVVH01cnnhXsVm8WFYm0jcHjPj1Y1HjmqJYzare36E1aVGXCiqS1xKeM8p7Co8FFYXTPpPK3bI/hmqJY9QWkWyasp72i9sccd1as2lIV9KaMdrr/NUn6FFzxqe0Z8c1kVUXgqr2ACqXj3+afv+CfQuMi0HWO15plPq5PgKxnWWHmEp7I2+Yqqz6XiT0po17XUfOo6fW+yX0rmH2OD4VH+Xup9il8zvRaa1kXY6zLzQzH2KPFqwnWWTmtx70oHgppfz8odiv2216qsflUfPyqWY9HyrdiY8TTpWJz7MMvT7jmrdasZyayTD04FI/BJkj2MoB7xWG6knupYpbSXEaHDoTs4Od4dePQefOMbs5qp6C1pgu1LQtnZ9JW3MueGR0ddb9tpLyNzFKDgOwjk6weBPWN9WWeIXCrc1cLX0yOVbeHI5UBk0UUV9AYAooooAooooDR0tpNYFBI2mY4RBxY8T2Ac55qrkukZ33tLsfhjUAD2sCT27qx6yXH+1Nn6qKB1A5Zu847qqGtutBtUXYAaWTOyG4ADG0xxvOMjd0mvnL26uatxzFF5ZHoUaVONPlzLY8jn0ppT75H6cVheFT6W03rOx8TSmbXC8bjMF9VFHiDWM6buX4zynsbHgK5/E3k+3V92OlUlpEbYtYhwjT8o/ivZuEXnVfaBSjEFxJvIuHHT/AIhFehq9K2/yJ97Gfic11YA32qnt+TjvVuiM6fWC3X0riIdsg/mtKXXC0H2yn1QW8BVBOg3X0mhTqaRQR7KxNopPrXEIPUS3xUYq6OAUVrJsi72e5F1m5QLReBkPZGfnio645T4F9GGZvyjxaqo1hb/WuD7sJPxLDwrRlhsxnLXT9GwIl/Vmr44LarVN+pB3dRlnuOVc/UtfzS48FqNuOVW5PoQwr2lm+YqANzaKf+FlkH47jZPciYrCNMRL6Nlbe+ZH8WFXxwy1j3EQdzVe8lLnlNvjwMa9kf8AJNR0+vt+/Cdh6oH8ViXWWRc+Titk3c0K/PNeX1nvUwwcxhhkbKKoI4ZB2d47KvjaUI6QXwIOrN7z6dJ6Sm3Brp/V2/218XV/SE3GKZv/AFCR+sitCXWC6bebib2Ow8DWhLMzb2Yt2nPjVyhGOiINt6k4mqs/B2t4/XmjHgTRFoBOD3tsvYxb9IqAoqRwnl0VaA+fe/khZvEitW/itFQ+SkmeTdgsiqvXnziai6KAtfJvdFLwAcGRgevgR4UzbyckA9DKe40otTJNm8h62x3g01rv0G7K8W+SVxCX7qbrfrptDvifaUHpAPfXutTREu1BEw50XwFbde0YQooooAooooBea9EpdZ+/Gp7iwpZa8jaaFugOv6D8qaXKQmJYW6UYdzKfnSz1tXMaHofxBrxUlG+z4/Y3a25C6OvXizsBN/HaRW4dGQcVJW+lLhjhHfJO5UXj2KoqGiqV0RePBKksZAeM5UkZGcEbxzjBr2zCTcGg9Iyn/c3WT94Mn6tkCt2PUC+c+dFjPO8i/HBNSOjOUe6VwZvJyJ9ZQmycc+yQePbn2cabcbhgCDkEZB6Qd4rgE/DyXXRPnNCg6ck/ALW1HySOT590gH4YyT8WFXbX8uLGVo2ZWXZbKnBwGGd46qRt3cyMctI7HpLsfE0AwzyNxn/zcnsjX+aitKci8uCYLlG3ejIhXPvBiPhVa0Nrdd2jAxSsyjjHISyMBzbzle0fGn5oLSqXUEc8foyLnHOp+sp6wcj2UByxrLq/cWUnk7mMox3qeKuBxKNwI7iOcCvGr2qd3fPs20LOAcNId0a+s53ewZPVXUWtOr8V9bPBMNzDzW50Yb1ZesGub9B633+ipJII3UbEjCSF12k21OyxG8EZ2RvBG6gGhqhyKW8JEl6/0hx9kBiIH8XO/twOO41F/wBSFmBDZMoChGlTAGANpUYD/RTW1V0sbuzguCoUzRq5UHIBI3gZ5s1Rv6hLYtoxWGf8O4Rj1ZV03/moDmqiiigCiiigCiiigN7QcuzcQt0SL+oA05ZRuI7aR8L7JBHEEHuOaeGc7+mvJxNdcGbbR9TQ19T5tqzgP4AO7dUzVa5PJM2SD7rMD+Y1Za9SLzimY3qFFFFSOBRRRQFL5So/MgboZh+YA/tpX6yrmA9TKfjj502+URM2yn7sgPwYfOlTp4Zt5OoZ7iK8a42buL8jdS66LRU4jW5Caj42raievaMJKwtT91Zn27S3bpiT4KB8q53jkp78ndxt6PgP3QV/KxFAbut0O3ZXCj/lMe4Z+Vc+TNXSd/DtxSJ95GXvBFcxCTKjsHhXAY5TTe5DbwtbTxHhFNkdjoDjvBPtpOyvTw5HdCtBZGRwVa5fymDxCABU3dYBb3qAvlcm8ozqdJ3hXh5dh7QAG/1A10Nyha6xaOgJyGnkBEUfOT99uhAefn4VyzcSliWYlmYksx4kk5JPWSSaA6d5HLoyaJts/UDIOxHZflXzlltjJoi5wM7IV/Yjq3yqH/p9uNrRrr/y7h171R/3Vb9f7Uy6NvEHEwP8FJ+VAcd0Vc9SOTq70k20i+TgB3zuPN6gg3Fz2bhznhTd0ZyGWCKPLSTytjf5wRfYFXPeTQHN9FdNXvInoxwQgniPMVkz8HDZpV6/ck9xYKZoj9IgGcsq+dGOmRej8Q3DnxQC5oq16N1FllRXE0OywyCGJ79w31i0Nq1FKheW6iiwxXDEDhz7yN1AVoU6NHS7UUbdKKfgKUmmLWOKZkikEqKdzjgfkfZTP1ak2rWE/gA7t1ebiS2IvxNVo9poa3JlLm3kXnWU9xAx4GrhVD5L5P8AiF60PwYH5VfK20HnTi/AoqLKTCiiirSAUUUUBA67pmzk6tk9zClFpNcwyDpRvCnRrMm1azD/ACz8N9J1xkEdII768e/6q0ZfuputuuDQvIJa2kkqItpMYzvxjIPPjiDVr/vRHghLaNcgjjwyMcy17BhNSNieAJ7BTr5HbgtYsp+zmdezOy/7qTdhrJJFGqIEwvOQSfbvFM7kNvi6Xik/apJjrkUg/wDTroGhSdHJHcFmzPEi7R2cKzHZycZ4YOMU4q5v190nOl/dRmaUBZThfKNgBgGAABxjB4VwDQ1d5LrWFw8zm5dd4VsCMHp2B6XvEirPp2K9dWW0eCE43SSKXPA8EGADnG857K5d/tGRTlZZFPSrsD3g1c9TOVe5tpFW7dri3O47WDJH+JG4sB9056j0gbGsXJRpR3MzPHdu3pZkKu3UNsbIHHnAGaqz2dlbkpeW13FKPs3Lb+sEY3dddR2lykqLJGwZHUMrDgQRkEVDa56pwaRgMUy4YA+TlA86NukdXSOegF9/T3dIf7QSPIjWSN0B5g4kXp6EHdTcuIFdGRxlXUqw6QRgjupI8g9pJbaQvraUbMiRgMOtJMbukENkdRp5UAi9YeXBYh5LRlugjQBVeUEDAGMJEpGB0ZPNwqH0Xy63yP8A48cEqc4ClG91gSO8H2UudYbTyV1PFu/w5pE3cPNdl3d1R1Adi6na22+kYfK27HI3PG3pRnoYdfMRuNTkiBgQQCCMEHgQeINco8lGsxstIRMWIilIjlH4WOAT6rEHvrrCgOUuVnVcaPvmjjyIJB5SIHOFBPnKOnDZ9hFUmnz/AFKWo8nZy43hpEz0hlRhnsK/E0hqAKaWpcu1aR9RYdxpW0xeT6XNsw+7IfiAaxYgs6PqaLZ7Y1+TOTFxKv3o1PcTTHpW8nsmLwD70bDuwaaVWWbzoxIV1lNhRRRWkqCiiigMF9HtROvSjDvBFJFOanrSPv49mR16GIrysSXXB+f0Nlp3kKa6GzJIvQ7D/UaFlrJrCNm6mH4894BrRD16cHnFMySWTZvrNTU/p/uP9qul+9Ch/K7j9/xpPB6YvITd40ns5xtwyDtwUIHwNSOHRlc2cskXk9KzfjVH712f210nXPX9QMGzpCNv+ZAP9LMPnQC3eSsLNXlmrGWoDo/kE0sZtHGJjk28pQeowDr4ke7TKpT/ANO1iy2U8p3CWbC9YjUAnvJHspsUAs/JCLWgEYHl7Qk9bA478L8KZlJTTGnFbWq3AI2Y8Qk8fOKOSN34mUU66A5G5UrXyelbxf8ANLfnCv8Auqq0yOXjRjx6TeQqdiZVZWxuJA2WAPORgd9LegPSHfXbdnKXjRjuLKCfaAa5E1F1Zkv7yOBVOyWBkbmSMHziTzHG4dZFdZ6a0tDaQvPO4SOMZJ8ABzk8ABQCb/qU0gM2kA4gSSN7dlF/d3Ujqntd9ZHv7yW4bcGOEX7iDci9uN56yagaAKvXJzL5sy9BU94YfKqLVv5O5f8AElXpQHub/vWa7WdGRbQeU0NbUyTF7D1kjvU/xTepK6vybNzCTuAkXxwfGnVVdg/6idytsKKKK2mcKKKKAKTutkezdyj8We+nFSo1/jxdt1qDXm4ktiL8foarV7TEtrkMXT9YU/D/ALVCg1YOUBcTqfvIPgTVXDGtlu86UX4FFVZTZtbVXHkiudjS1r+JmXvR/mBVc1W0JJfXCW8TIrvnBckLuBY5IBPAHmp26hcmUWj51uru6id48lVU4VSQV2izHJ3E8w41cQG7SU/qN0Y5FrcKpKKHjc/dJKMme3DD/wDaZt3rpo+P07y3Xq8oufYAcmoHSvKfocoySTpMrbjGIncMOgjY2T7aA5hNWHUzUu50jKFhUrHnz5mHmIOc5+sehRz8cDfTIl111ciOY9Hh2/8Abpjt88/Ks83Lvbxrs29kwA4AsqqPYmaAbegtEx2lvHbwjCRKFHSeknrJ31UuUzlGh0dG0cbB7tl8xBvCc23J0Acw58UntY+WTSFyCsbLbIeaIecR1yNvHsxS8mlZiWYkknJJOST0knjQFh1Ku2bSlrI5LM11GSx4kvIASe0mun9ZtdLOwaNLqYI0nABSxAH1mCgkLndn+Djj6KQqQykggggg4II3ggjga2728muZDJK8k0h4sxLMccMmgOsbnSOjNIR+TeW1uEbgpdT3b8qe41T7/k50DGcySiIcdk3WAB7zZx7a5+j0XO3CKQ+6f4rZTVu6P2LDtwPE0A8jyiaF0XEY9HxiQ9ESnBPNtyyb272pQa769XOkpMzNsxqTsQr6KZ/U34j7MVH/AN25h6bQp1vKnyJr5/YiD07u3HqlnP8ApWgIeipkWNoPSumbqSFvFiKMWI57l/Yi/M0BDVZdQpMXBHSh+RqOu57UoRFFKG5mZwcewCtvUpG+lKQNwU56hiqq6zpy8idPtoZls+GU9DA9xFPikDnj2H+ae9g2YkPSi+ArJhz2GvEvultIz0UUV6BlCiiigClnymR4uEPSh+BFMyl9ypRb4W7R/wDe6sOILOl5MvtntiO5RF86E9KsO4qfnVShgZvRVm7AT4UwtcdGNNEpjGWjJOOcgjBx3CqrZaOvkyIlnTJ37OVzjh0VO0qR5pLPQV4vls1bTRVzkGOKUHmIBB6OO6tg6Cu29JD77KP1Gtv+wtIP6XlPek/lq9rqbct6bRj1pM+ANXOvTXeRWqcnuND+77j05YI/WlH7c18/sqIf7y7iHqB38FFS8Wor/XmjHqh2+Qrai1GQelMx9VAPFjUHd0V3iSoz4Fe+i2i8biR/Uix+o0bVkPq3D9pVfDNWqLU23HEyt2lR4CtqLVe1X7Nj2ufliq3fUlxJK3mUw3lqPRtmb15D+0UHS8Y9C0hX1tpv1Gr3HoS2Xhbx+3J8TWzFaRL6MUS9kaj5VW8QhuTJK1lxF4mnZSf8KOFD/lwrnwNbK3ukJDu8r7sez+lRTBEuOBx2bvCvahzwDHvNVvEeESSteLF2dG6Rk9ITn1nPzavQ1Tu29LA9aUfyaYwspD9RvaMeNH0NxxAHayj51B4hN6JEujR3sXyajzc8kI95j4L862o9RR9ace7Gfmwq7izP3k78+ANZ4tEyN6IdvVjc+IFc6TcS0Xsd5qktWUuPUmAcZJT7FH81tJqlajirn38eAq6xas3DcIZj7qr4tW1FqVdN9lj1nA8BXc7qXH5HP6UUhNXbUfYg+szH91b8ECIMRoiDoVQO/p9tXSHk+uTxMS9rMfAVuQcnL/XmQeqmf1UdtcT7T9zvO0o6FLsbRpnWJBlpDgdnOx6BinpbxbKqv3QB3DFROgNWobXJQFnPGRt5P8Cpqt9vQ5qOW8zVanLeYUUUVoKgooooAqD1u0P9IgIHpLvFTlFQqQU4uL3nYycXmhEXNlIhwyntG8d9eFt3PBHPumnTf6EhlOWXDfeUlSe0rxrSXVC151dvWdj4mvMeHzz6pI19KXAU30CT7hHbgeJoFk3OUHa6/ImnCmrNoOFvH+WtxNGwjhFGOxF/iprDuMvY47rwEsmjmP1l9m23glbaavyH6sp7IW/cRTn2RX2prD4b2/Yi7mXAUcWqMx+xn9uwv7jW5HqPOfsl96b5BaaFFWKxpeJF3Exdx6gy8/kB7ZG/it2LUHpkjB6oQfixNXeipq0orukHWm95VIdSUHGaT3Qi+C1tLqfb/WMzdsreGasNFWKjTWkURc5PeQseqloPsVPW2T4mtuHQtuvowRD3B8xW/RViiloiOZjjgVdyqoHUAK9gV9oroCiiigCiiigCiiigCiiigCiiigCiqLrtrjPaXKQwxo+2oIyCSWZioAweyo864aUG82W4f5b/ACNAMqiqdqbryt45hkj8lKBkYOVbHpAZ3gjoPfWtpDT9wumIrZZMQts5TZHOjE78Z4gUBeqKKKAKKKKAKK1NLzFIJnU4ZI3YHoIUkfGqxyZ6cnuopWnfbKyAA4AwNkHG7roC5UUVQNZNYbiLSkEEcmInMe0uyDnaYht+M7xQF/ooooAooooAooooAooooAooooAoqhaY1iuE0vFbK+IW2MrsjftA538avtAFFFFAFFFFAKflJuBHpO2kbOzGInOOOFlLHHsFWNuU6yx9seoJx7zVf5RFU6VtQ+Cp8kGB4EGXBz1YzV9bRtifsrX8kf8AFAUTUeE3mkpb0ARxqSdjIzll2RuHVvJ4ZNZtLf8AiCHsX/pvUVpbyMGloPoBAy6Bgh83LNh1BGdxU7+YeypXSw//AKCHsX/pvQE/rdojSE8yi1uPJQ7HnecVIbPMVG0cjrHCqjpi00no0Cb6U0qZAOXd1B5gyvzHhkVmvJJdI6TktnneGGMsAinGQmAd3AsTvyc4FfNedVorO22kuJyXdR5J3yr4OSdkAb1455vbQFp01rmsVhFcqvnzgbCHgGxlieoYPbu6arVhq9pS8QTvePFtjaRdt13HgdlMBRjhxOKjNa7Jm0Xo6UejGjo3V5TZ2SerzCPaKaeruk47i3jeJgRsgEDipwMqRzEUBWdEQ36Wt4l6QyrE4Rics3mHJ2hxXHTvzULyaaWjtbK5llOFEgwOdjsDCqOcmrxpLSsM1vdrFIjmOJw4U5wdhqUWq+qs17HKY3CrFwB37bkeiBndux53ZQFy1W+maQmNzLLLDbA+bHG5UNjgoxjIHO3PURyjXRi0pHIq7TIsbBd/nEEkDdv49FT/ACYayF1NnN5ssO5M7iygkFSOZlO7s7DUHygXSxaWhkYZWMRMR1KxJx10BIXOq2lZR5ZrwrId4iWR1A/CNk7IPNw9tbnJ3rZLM7211vkjBIc4BOycOr9Y6e323aO+jMflQ6mPG1t5GzjpzSq1a/2vSl1JCPMZJcHhuYbCk9p30Btz6bvNKXDxWTmGCPjICVJGcKzMN4zg4UdeerHpOx0no0CcXLTxg4YMzsBn7yOTgEniD2195Ib9IpJ4JMJI5XGdxJTaVo+0E8Otqt/KHpOOKylVyNqVSiJzsTz46BxzQGSDSkl7o8y2h8nMykLnHmuDvUkjHtxz1VZdTtKkF/pzF+OwJpQOzdgfDFQkOk57TRMYjJQ3UzkONxCKoHmnmJI49GasuitQY5IUmku7gu6hy6vgDI2txIJ9pNAZuTbWaadpbe53yRDIY7m3HZZWxzg439tU7RGs195SWKKSWWWU7Ee0215PDElgDuzjdk7gKk+TAAaRnAcyALJiQnJceUGHJ5y3H2175J4gby4Y8VQ46syb/CgNm50td6LsytxJ5S5nlYxlnaTYQIgY5bhg8F4ZbPTXnRurGlJUFwb143bzlRpH59/nKPNXm83BHVXzlot22reTGVw6dWfNYA9oz+U0xtHaSjniWWNgUYZznhuyQ3QRzigFFbXU8ml4PpShZkdEfHPsqfO6N/Hdup0UobrSaXGnInjOUDqgbmbZByR1Z8Kb1AFFFFAFFFFAUPXrV2O4uFd2kBEYGFK49JulTVbOpEH35e9P/hRRXQXjVjUu2tW8ogZ5BnDyEEr6oAAHbjNat9oRG0rHcF32lxhfN2dyMN/m55+miiuAh+VDQESA3abSSkjOycAn73DIO7iCK09HarRXFp5eaSZ5X2Rts+So4kLkHj15oooC+aG0VH9Cjt3G3HsbJDY3jJ44A30pdddARWtyscRfZfiGIOBkbgccO3NFFAMjQWqtvb2snkw21NCQ7sQWwVO4bsAezmr1yf6HS2ikCM7bTgnbxzKBuwooooDS1r1ai8ut3G0kU2QcoVwSAfOIKneRuPSK+6z6uRTX0Ukhc7kBTzdkgM24grnf20UUBRda9XIYLxIo9vYkO8Egkdhx1njmmzq3oCGzj2YVPnYLO29nxnG0erJ3cN9faKArPKPqvA8b3OCsqrklSMPgbtsEHPaMGqvye6tQ3bF59ttg+jnc3U27JHtr5RQDQ09oKG5g8jIuFGCuzuKEDAK7sDdkcKVWqmh1uLl7WSWbyKHPk1kwG3/WHDuANFFAMDVzVKG1uZJYmkywYbBK7KgsDhQFBwOAyTu6a19SNX47ee4dHkYtuwxXHpsd2FFFFAWbS2jY7iJopl2kb4HmIPMR00mrnVmIaQ+ihpPJn62V2unjs4+FFFAXT+6NvFfwvFtoI9nCAjZOAd5ypJJ5zmr7RRQBRRR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22" name="AutoShape 38" descr="data:image/jpeg;base64,/9j/4AAQSkZJRgABAQAAAQABAAD/2wCEAAkGBxMSEhUUEhIUFRUXGRgbFxYVFxkWFRsaGBgXGhgWGRcaHCggHBwmGxoYITEhJSorLi4uGh8zODMsNygtLiwBCgoKDg0OGhAQGywkICQtLSwsLCw0LCwsLCwsLDQsLCwsLCwsNCwvLC8sLCwsLCwsLCwsLCwsLCwsLCwsLCwsLP/AABEIAHIBuQMBEQACEQEDEQH/xAAbAAEAAwEBAQEAAAAAAAAAAAAABAUGAwcCAf/EAEYQAAEDAQUDBgsFBwMFAQAAAAEAAgMRBAUGITESUXEiQWGBkbETFjIzUnKSobLR0kJTYnPBFBUjNGOC4bPC8CSDk8PxB//EABoBAQADAQEBAAAAAAAAAAAAAAACAwQBBQb/xAAzEQACAgEBBQYEBwADAQAAAAAAAQIDEQQFEiExQRNRYXGBwRUysfAUIjNSkaHRI+HxNP/aAAwDAQACEQMRAD8A9xQBAEB8yaHgVx8gedXJdLrRtBrg3ZAOYJ1r8l89ptO7spPGDLCG8WvidJ96zsK1/DZfuRPsX3nxg1tLS8bmOHY9ihs9Yva8H9Ucq+Y2q9o0BAEAQBAEAQBAEAQBAEAQBAEAQBAEAQBAEAQBAEAQBAEAQBAEAQBAEAQBAEAQBAEAQBAEAQBAEAQBAEAQBAQrXekcbtlxNaVyFVzIOH7+h3u9kpkYJVmtjZWuLK0FRmKcyPkGZnAflS+qzvcvJ2Xzl5Iop6mwXrl5jMJfzcvqv/1GLx9D/wDRLyf1RRX8zNmvYLwgCAIAgCAIAgCAIAgCAIAgCAIAgCAIAgCAIAgCAIAgCAIAgCAIAgCAIAgCAIAgCAIAgCAIAgCAIAgCAIAgMzfLA61NB0OwDwJzUWdJ14XTC2N7msoQ0kcp3zXcA+MMisT/AFj8IXOhxlJFhW0t8mSMcHvHc1ePHQXx5Nfy/wDDP2Ujp4t2v75v/kk+lS/Ban939v8Aw72cu8n4duKWCUvkLCCwjkkk1LmnnaNxV+k0llVjlLHL/PAlCDi8ssLTfkbHFpD6g0NAKd69DJacvGKL0X9g+pMjA8YovRf2D6kyME6wW5swJaCADTOm6vMV0EpAEAQBAEAQBAEAQBAEAQBAEAQBAEAQBAEAQBAEAQBAEAQBAEAQBAEAQBAEAQBAEAQBAEAQBAEAQBAZ++bDK6bbjbWgbQ1AzHErjOnGSC2OBB2iDkRVnzXOILC47M+ON4eNk1JGYPMNy6jhk7vt9unqIpHOIArmwa6a0VCc3yJ4RM8Fen4/ai+al+ccDvhK8ppJ3MlkLgGOyNNQ5g5h0lK5NvicaPi821tDxvd8lYcLnxcj9J/a36V3AyQb3ulkTA5rnE1AzpTQ7h0I0CbhbzbvW/QIjjLpdAQBAEAQBAEAQBAEAQBAEAQBAEAQBAEAQBAEAQBAEAQBAEAQBAEAQBAEAQBAEAQBAEAQBAEAQBAYTxrtH9P2T814fxC7w+/Uz9rIeNlo/p+z/lPiNvh9+o7WQ8a7R/T9k/NPiF3h9+o7WRocO3k+eJ7pKVBIFBTLZB/Veho75Wwbl3+xbXJyXEpf/wA+8qX1Wd7ldUWyNoriJiMH/wA5L6sn+oxUV/MTlyO14/zDvXH6K0ibFSOFRibzQ9YdxXGEfGFvNu9b9AiDLpdAQBAEAQBAEAQBAEAQBAEAQBAEAQBAEAQBAEAQBAEAQBAEAQBAEAQBAEAQBAEAQBAEAQBAEAQBAed4aYDaYwQCOVkRUeQ5fP6NJ3RT8fozLX8xvf2KP7tnsj5L3ezh3I04RRYxs7GwAtY0HbGYAHM7csO0IRVXBdSu1LB84KH8CT1z8LU2b+nLz9kKeRl7PPaLISADG5wFQ5oJIFaajfVaE3E08GWkF6Xg9ocwOc06ERtofcpKU2cwiThCwTMtD3yRuaCx2ZFBUuYfmu1pp8TjZ2vOwymV5axxBORAVhw5fs1p3S9rvmgPl9jtByLZCOmpQF5h2BzGODmlp2ufgF1HC2XQEAQBAEAQBAEAQBAEAQBAEAQBAEAQBAEAQBAEAQBAEAQBAEAQBAEAQBAEAQBAEAQBAEAQBAEAQHnmGDS1R1/F8Dl8/o/14+v0Zlr+ZHoHhW+kO0L395GoocZvBgFCDy29zlh2g12XqVW/KcsGSBsErnGgDiSegMaSVHZv6cvP2Qp5GYke612npkdQfhb/AIbn2rR8zNPJGut15us7hFG1uy1rQK10pxV/IgR/GKT0We/5ruRgeMUnos9/zTIwTLrvh8sgY5rQCDpWuXWmQXa6cCAIAgCAIAgCAIAgCAIAgCAIAgCAIAgCAIAgCAIAgCAIAgCAIAgCAIAgCAIAgCAIAgCAIAgCAIAgCAwHixafQHtN+a8H8Bd3Gbs5H54r2n7tvtNT8Bd3DspEKG7ZHSmEACQVyJA03Hnyz4KK0VucYHZSLW1xSWWxvjeKOlkAFCDydkE6cKda9DTVTqral1fsX0xa5nxgWzbUznn7DcuLjTuDlpqXEtkTsReedwHcrWRRoIbvi2R/DZoPsjcu4OCa74tk/wANmh+yNyYBn8O+ebwPcuI6zR3nOY4ZHtpVrSRXSoChdNwrlJdERk8LJj/Gy0f0/ZP1LyPiN3h9+pR2sh42Wj+n7J+pPiF3h9+o7WQ8bLR/T9k/UnxC7w+/UdrItMO37LPLsP2KbJOQINQR09K1aTV2W2bsscicJuTwzTL0i0IAgCAIAgCAIAgCAz2Jr5lgewR7NHAk7Qrz8V5+s1M6pJRxxKrJuPI52W/JXWSWY7O2xwAyypyNRX8RUa9XZKiVjxlP/ApvdbKnxstH9P2T9Sy/ELvD79SHayNRh63OmhD30rUjIUGRXp6W2Vte9LmWwllZZZrSTCAIAgPiaVrGlzjRoFSTuXJSUVl8g3gyFvxa8kiFoa3e4Vcemmg968i3aMm/yLC8Sh2voQBiS0/e16Nhn0qha2/939L/AAj2ki0uzFpqGztFD9tuVOkjdw7Fqp2i84sXqicbe81oK9UuCAIAgCAIAgCAIAgCAIAgCAzOJL9lglDGbFNkHlCpqS4b+hebq9XZVZuxxyKpzcXhECyYonc9jT4OjnNB5J0JAPOqIa+2Uknji198yCtlk2q9k0BAEAQBAEBlsXXU6otEVQ5tNrZ1oNHjpHP0cFVZHqiSfQzl8Xy+0tjDwAWB1SNHVpnTm0VcpbxJLBocAM5Ep3uaOwE/qrKupGR84i887gO5TZxGqg8lvAdykcE/ku4HuQGVw755vA9yijrNY5oIoRUbipNZOGPxvE1pi2WgZP0AHoLyNpRSccePsUWrkMH2GOQSeEY11C2m0K0yKaCqE1LeSYqSfMubyuOIxPEULA8jk0AGfFbLtLW4NQis9CyUFjgitw1c00M23I0BuyR5QOZLd3BZtHpbK7N6S4YIVwafEvLVfEEZo+VoO4co9YFSts9TVDhKSLHNI5RYgszjQSgesHNHa4AKMdZTLlL2+pxTj3lkDXMLSTIRvmz/AH0ftBUfiaf3Ijvx7yTZrSyQVY9rhvaQerJWwnGazF5Opp8iJar7s8Z2Xyio1ABdTjsg0VM9VVB4lL3+hxziiRY7dHKKxvDqa01HEahWV2wsWYvJ1NPkLXbY4hWR4aOapzPAalLLYVrMngNpcyLBf9meaCUV/EC33uACqjq6ZPCl7fUipxfUnyyBoLnEAAVJOgG9aJSUVlkyqtdqsUpBkfE4jSpCyzs00+MmmQbg+ZKu5kBYRCGFlcw2hFaDXppRWUqpxfZ4x4HY4xwMnjKMNnAaAB4Nugp9p68raCSt4dy+rKbeZdYWtDI7KHPcGjadmTQarbopxhQnJ4WWTraUeJY/vmz/AH0ftBaPxVP7kT34952stvikJEcjXEZkNNVOFsJ8ItM6pJ8j5tF5QsdsvlY124mhXJX1weJSSZxySOf76s/30ftBR/FU/uX8jfj3lZjKf/p27J5L3tzGhFC4e8ArNtCf/EsdX/2Qtf5ShwvYWTTESZhrS7Z3moGfRmsOiqjZZiXRFdcU3xNm+6YCKGGOnQ0A9oFV7D09TWN1fwX7se4w95XRI2V7Y4pCwE7JDXHLjTNeJdp5xm1GLx5Mzyg88Eb6xAiNgOR2W1rroF71fyLyNK5C1WyOIVke1vE0rwHOk7IQWZPAbS5kFuIrMTTwo62uA7SKKha2hvG99SPaR7yyila4BzXBwOhBqO0LTGSksp5J5yfa6CvtF92dho6Vtdwq74arPPVUx5yX1+hFziup8wX9Z3mglbX8VW/EAkdXTLgpe31OKcX1LEuoK8y0EyD++rP99H7QVH4qn9y/kjvx7yXBO142mODhvaaj3K2M4yWYvJ1PJGN6w7YZ4RpcTSgzz3ZaKv8AEV727vLJzeWcE1XEivtN92eM0dK2u4Vd27IKzz1VMODl7/Qi5xXU+YL9s7zQSt/uq34gEjq6Zcpe31CnF9SVaoWuaSWtPJOZAPNvVs4prLR1o83u7zsXrs+IL5un54+a+pkjzR6PbLfHEKyPa3cDqeA1K+jsthX8zwa3JLmRYb/szjQSiv4g5o7XABVR1lMnhS9vqRU4vqWa0kwgCAIAgPPMX2NkVooxuyHMDiBpUucDQc2miz2LDJx5FxgB/IlG5zT2g/JTq6nJH3iOzuD3SEUYAKuqKbu9TfA4iFZbJLI0PY1zmnQ1poac5XFxB1/dc/oO7R813AJtyXfKyUOcwgUOdRu4rqBo104ZHHesPB/+xeTtPnD19im7oR8K3rFAJPCOI2i2mROldwVei1FdSe++ZGuSXMvfGezemfYd8lu/H0d/9Mt7SJ1vIftNmJhc7lCraVbWn2TxzCnd/wA1Ldb58hL80eBmrDhSZ4q8tjG45u7BkO1ebXs+ySzLgVKpvmc74w6+Bm3th7RSuWyRXIGlTlXpUb9FKqO9nKOSrcVkmYLvBweYSatIJb0EagdBFT1dKu2dc97s3y6EqpccEG+7ifA3bL2uDnUoKg51P6KjU6SVS3m+bIzhu8SHYbc+Nr2R1Bk2RUa5VyHSa0VNdsoJxjzeCKk1wRPbhW0bO1RgNPJ2uVw0pXrV62fdu54eXX/P7JdlIrrttjoZWvFcjmNKjnaf+arPTa6pqSIxeHkmQWG0W17pMtc3ONGj8I1OXR+qujVdqZOf9vl5ElGU3kjXpdclncBJTMZFpqDTXUDoVd1E6XiRGUXHmaLDsrp7LLCXZgbIJzo1wyrwIPVRehpJO6iVbfh6Mtg96LRQXxdTrO5rXODtoE5CmiwajTulpN5yVyjumkwP5l/5h+Fi9HZv6cvP2RbVyKrGv8w38tvxPWXaP6y8l9WQt+YmXVYDPYdhpDTtk1OmRV9FLt0u6n19yUY70MGdvGxuhkdG7MimY0IIqCF51tTqm4sqksPBqcH3cWjwu0CHtpQDMEHMHrC9PQU7q7TPNF1UccSHjC7iHGYuFHFrQ2mdQP8ABVW0KcPtM88LBG2PUqLnul1oc4NIaGipJ0z0Hf2LJp9PK5tLhghGO8bO8rq8JZhFUbTQ3ZPNtNFOw5jrXsXaffp3Oqx/KL5RzHBhQZIJPtMkb2/Ij3FeH+eqfc0Z+MWaOwYv5pmf3M/Vp+a9GraXSxeq/wALVb3mjsNvjmFY3h28aEcQcwvRruhYsxeS1ST5HG+7xEERfq45NG9x/QZnqUNTd2MN7r0OTlurJhLPBLapddp5zLnaAbzuHQF4cIWaifezMk5MuJcHyBtWytLtxBA7anuWt7NnjhJFnYsrLqvB9llzqBWkjD7zTeN6zUXS08+PqiEZOLNdiWyvlgPgyajOjT5Q5x07+petrK5WVfl/9L5rK4FBY8JSuFXubH0eUeuhA96wV7OskvzPH9lSqfUiX1cL7OA4uD2k0qBQg9IVWo0kqVnOUcnBxLXCFuc9r4HGtG1ZXmGhHAEjtK1aC1yTrfoTqlngU98XK6zBu05rtqulRpTesmo0sqUsvOSuUN05WW8XMhfGwkF7hUjdSlB0nLsUIXShW4R6s4pYWEWFz3FOJI3mPZaHNJqQDQH0a1WjT6S1TjJrCyTjCWUzrim+3OcYozRjcnEauPOOA06c1LW6pyk648lz8Ttk+iId14dlmaHZMadC6tT0gDm7FVTorLFvckRjW2L1w9JA3bJa5opUioIqaCoPNWiX6OdUd7OUJVuPEscIWtxbLGTVobVoPNqCB0LRs+yTUoPlglU+aMzZ5NlzXa7JB7CCvMhLdafcVItLLddotZMmWZ8t5oD0CgJoNNKLVCi7UNz/ALZNRlLiR71umSzkB9CDoWmoy1GYGaru086Wt4jKLjzNJgq2lzHRuNdihbwNcuAI969HZ1rlFwfTkXVSysGlXpFoQBAEBicfRUkjdvaR7Jr/ALlTbzJxIWFr2bZ3SF9dlzRoKkkHIdhKjCWA1k7T2yW8JWxtGxGDWmtBzvcec7h/9XW3N4HI3NnhaxrWNFGtAAHQFelggdEAQBAZHHesPB/+xeTtPnD19im7oV+H7lFpDyXluyRoK61+So0ulVybbxghCG8W3ia3753sj5rV8Nj+5k+xXeW3hI7HA0PdUNyGXKcczQDete9DTVJSfL+yfCC4mftOL5CaRRtG7aq5x6hT9V589ozbxBe5W7X0ItuvK1vjcJGODDqfBkDUc5Crtv1E4NSXDyIuU2uJywr/ADUf93wOUNF+vH1+hyv5kaDG/mG/mD4XrftH9Jefsy235SlwdZw+0VP2GkjjkB3lY9nwUrcvoiupZZu17hpPL7w87J67/iK+Zt+eXm/qY5c2ejXVZxHDGwczRXicye2q+hpgoVqK7jXFYWChx0OTFxd3BYdpfLEqu5I5YD1m/wC3/wCxR2Zzn6e4p6nLHPnI/VPeo7S+aPkcu5on4H8y/wDMPwsV2zf05efsiVXIqsa/zDfy2/E9Zdo/rLyX1ZC35i8wd/LD1nd63aD9FebLKvlIWN7FUMlA05LuBzae2o61RtGrgrF5P7++ZG1dT8wPa8nxHm5TeByd76dqbNs4OD8xU+hDxpa9qURjRgz9Z2fdTtKp2jZvWKHd9WRtfHBeYTsfg4AT5UnKPD7Puz61u0NW5Un1fH/CytYRbvla3VwHE0WtyS5lmThabLFO2j2teO2nAjMKE667ViSTONJmfvDCIzMLyD6L8xwDubrqvPt2cudb9GVSq7jMxySQyVFWPaadY1B3heanOqeVwaKeKZdYptvhY7O4ZBzXOI6eSCOo1WzW29pGt96bLLHlIqruvSSDa8GWjapWorpWnestWonTnd6kIyceRN8arR6TPZCv+IXd6JdrIrLbbHSvL3kbRpWgpoKLLZa7Jb0uZBvLybeC9mQ2WF0hzLGgAZucQBp817cdRGuiEpdy9TQpJRWSmmxbM40jjaNwNXu91O5Y5bRsk8QS+pB2voQ7zt9qkjIlY4MqMzGWivNmQqbrr5wxNcPLBGUpNcTtgv8AmD+W7vap7O/W9H9Udq+YsMdeTFxd3BaNpfLEld0IODLGHyueRXwYFPWdWh7AVRs+tSscn09yNSy8m0mdRpO4E9gXst4WTQeYWVm29gd9pzQTxIqvmYLekk+rRjXFnqLRQUGQC+nNh8WiBr2lr2hzTqDpkaj3qM4RmsSWUcayRmXfFEHmNjWktINFWqYQTcVg5upcjzezx7Tmt9IgdpAXzkI7zS7zKj1KGINaGtFAAAB0BfURiorCNhn8cD+Cz8wfC5eftL9Nefsyq3kQMDeck9Ud6o2b88vIjTzNkvYLwgCAIDO43su1AHjVjgep2R9+z2KuxcCUTBjpVBM9QuaxRRRjwPkuAO1zuqMiStMUkuBWycpHAgCA/HOAFSaAc50RvAMfjeZrjFsuBoH6EH0Ny8jaUk3HD7/YotfI6YJma1su05ozbqQOY71LZ0klLLO1PmaxrgRUEEbxovUTzyLjG44efCsH2Qyo4lxr7g1eRtJvfiumCi3mS8ENj2HnLwm1n6WzQUp0VqrdmqG6+/2O1YwdcX3m1sZiBBe6lQOYA1z6TllxU9felDs1zZ22XDBnsMyBtpjLiAOVmTQeQ7nXn6NpXRb8foVV/MaHGbw6zsIII8IMwajyXr0NoNOpNd/sy235SswXK1sr9pwHI5yBzjes2zpJTeX0IVPibVrgRUGoOhC9lPJoPMLx87L67/iK+Yu+eXm/qY5c2ek2WdrgA1zSaDIEEr6SEotcGa0zPY68mL1ndwXn7S+WPmVXckR8ETNb4bac1tfB0qQPT3qvZsknPL7vc5U+Z844P8SP1T3rm0vmj5C3miXgudrYnhzmgmQ0BIB8liu2dJKt5fX2R2prBX42b/Haf6Y9znrNtFf8qfh7sjbzLTB9tjEOwXtDg48kkAmtKUHOtegth2e7njknU1jBeW+zCWNzDo4EcDzHqNCttsFZBxfUsaysHn11Wk2edrnZbJLXjo0d2a9S8CibptTfTgzNF7sj8s0ZtNoAOsjyXdA1PYFyEXfbx6s4vzSPSGigoNAvozWZPHbM4TTLljr5K8naa4xfn7FN3Q54SvaKJro5Ds1dtBx8nMAUJ5tOdc0GohXFwk8ccnK5JLDNFLfNnaKmaM8HBx7BUr0HqaUs7yLd+PeYK9rWJZnyAUDjlXcAAK9i8K+xWWOa6maTy8l1et1uFihdTOMEuHOGyGp7DT3rZfQ1poPqufqWSj+RETDN6thcWyDkOpnSuyRz8P8ACq0eojVJqXJ/0RrklzNmy0wkVD4yN4LaL2VOtrKaNGUcIr0s7pBG1zXONdBVuXNtaV17FXHUUynuJps5vRzgyuMXH9oodA1uzupn+tV5e0G+2x4FFvzF3gxsfgatpt1O36WvJ6qU9627PUOzyufUsqxgiYyvNpaIWkE1q+nNTRvGufV0qraF8WuzXqctl0K7B8rW2glzg0bDhUmmdW5ZrNoJJW8e5+xCp/mLLHDgWwkGoJdmNNAtO0nmMcE7eSOWCZmt8LtOa2uxqQPT3qOzpJb2X3e5yp8zXa8F6xeeZXhZHQSuYagtPJO8fZcvmra3VNx7uXsZJLDwbe6L/ilaNpzWP52uNM97a6he1Rq4WLi8Pu/w0RmmS7VekMYq+Ro6AanqAzVs764L80kdckjnYryZaInOZUU2gQdRll2ihXKr43QcohSUlwPPrvNJI6+mz4gvn6fnj5r6mWPNHp0UzXeS4O4EHuX0yknyZsyUGOPMs/MHwvXn7S/TXn7Mqt5FZguVrZJNpwHJGpA5+lZ9nSSlLL6EKnxNd+2R/eM9ofNet2kO9F+Ud1M6EAQHO0wh7HMdo4EHgRRGsg8rttldFI6N2rTTjuPWKHrWVrDwWGqwVe+XgHneYz7y39R17lbXLoRkjXK0iEAQEW84DJDIxtKuaQK6VI51VdBzrlFdUcksrBj/ABStG+P2j9K8j4dd4ffoUdlIeKVo3x+0fpT4dd4ffoOykbC67OY4Y2OpVrQDTTJevRBwrjF9EXxWFgjX5dDbQwCuy5vku111B6Dkq9TpldHua5EZw3kZR+GLSDk0HpDhT30K8t6G5Pgv7KezkWt2YUo1xlcNotcGgZhpII2jvOa007Pwm5vj9PEnGrvK84Sn3xn+4/SqPh13h9+hHspFraLjlNkjhGxtteSczs0JfoafiC0y0lj08a+GU/8Af9JuD3cFV4pWjfH7R+lZfh13h9+hDspGxu6EsijY6lWsaDTSoABovYpi4Vxi+iRelhYMnasLTue9wMdHOcRyjoST6K8qegtlJtY4t/fIodTyWOGrklgkc5+xQtpySSa1B3DctGj0s6ZNyxyJ1wcXxJOJrrktDWCPZ5JJO0SNR0Aq3WUTuSUeh2yLlyM+cJWjfH7R+lef8Ou8Pv0K+ykW1/3HLN4PYLOSyhqSM8tMlr1Wlnbu7uOCJzg3grYcKzhzSTHkQfKPMfVWaOz7VJPh9+hBVSNDf1zi0NGey9tdk6jPUHoXoarTK5Lo0WzhvFBY8MzslY47BDXtJIdzBwJ1CwV6G2M03jg19SpVtM2i9k0GExhZgyfaFOWA4jcRkT10714evrUbcrqZrVhk/BFi8uU+q33Fx7ver9m1c7H5L3J1LqaxeqXEa32JkzCx4qD2g8xB3qu2qNkd2RxpNYZkrXhKVp/hua8dPJd8vevJs2dYn+Vp/wBFDqfQiswzaSfNgdJc2nuKrWhvfT+znZyLu6MKhjg+ZwcRmGjya7yTr7utbKNAovem8+HQsjVjizSOFRQ5g8y9LmWmVvTCVSXQOAHoO0HB36HtXl3bOy81v0ZTKruKk4atNfNDjtM+ayfgbs/L/aIdnIs7qwrI17XyPDdkggMzdl0nIe9aaNnzUlKTxjuJRqecstr/ALkFoAIOzI3IE6Ebj8+K16rSq5ZXBosnDeMwcM2kHJg4h4p319y8z8Deny/sp7ORbWPCdI3h7h4Rwo2nktzB69KV3LXXs/EHvPi/4RNVcCvOErRvj9o/Ss/w67w+/Qj2Ui0vO45ZIII2lm1GKOqTTQDLLoWq7S2TqhBYyicoNpIqjhK0b4/aP0rI9nXeH36EOykbiJtABuAXtrgjQQb3uiO0No7Jw8lw1HR0joVN+nhcuPPvIyipGVtOFJ2nk7Lx0HZPWD815U9n2rlhlLqkfMGFbQ45hrBvLgfhquR2fc+eF9+BxVSNNdNyNs7HAOLnPFCTkOelB19K9OjSqmLw8tl0YbqM2MJWjfH7R+leb8Ou8P5/6KuykX+GbqfZw8SbPKIpsknQHeAt+j086U1LHHuLK4uPM6Ylu588bWs2ah4PKNBTZcOYHepayiV0Eo952yLkuBnPFK0b4/aP0rzvh13h9+hV2Uj68U598ftH6V34db4ffoOykbhe2aAgCAIDNYxufwjfDMHLYOUBqW/Md1ehV2RzxJRZh2OIIINCMwRqCNCFQTN/hvEAnAZIQJR1B/SOneP+C+E88GVtYL5WHAgCAIAgCAIAgCAIAgCAIAgCAIAgCAIAgCAzd8YkdBK6MRtdQChJI1AOY5/cvO1GtlVNwSyVSsw8GYc6W0y+k927QD9GheY3ZfZ3t/f8FPGTPQrtsYhibGPsjM7ycye2q+gprVcFFdDVFYWCSrDoQBAEAQBAEAQBAEAQBAEAQBAEAQBAEAQBAEAQBAEAQBAEAQBAUst2w1P8GLU/Ybv4KG6juWfP7uhGYhjBGh2G146JhDLLsKZw/UAQBAEAQBAEAQBAEAQBAEAQBAEAQBAEAQGHxg0eH01Ar2Lxdel2hnt5mlw9A1sQLWtBOpAAJ4716WmhFQykWwXAs1oJhAEAQBAEAQBAEAQBAEAQBAEAQBAEAQBAEAQBAEAQB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7624" name="AutoShape 40" descr="data:image/jpeg;base64,/9j/4AAQSkZJRgABAQAAAQABAAD/2wCEAAkGBxMSEhUUEhIUFRUXGRgbFxYVFxkWFRsaGBgXGhgWGRcaHCggHBwmGxoYITEhJSorLi4uGh8zODMsNygtLiwBCgoKDg0OGhAQGywkICQtLSwsLCw0LCwsLCwsLDQsLCwsLCwsNCwvLC8sLCwsLCwsLCwsLCwsLCwsLCwsLCwsLP/AABEIAHIBuQMBEQACEQEDEQH/xAAbAAEAAwEBAQEAAAAAAAAAAAAABAUGAwcCAf/EAEYQAAEDAQUDBgsFBwMFAQAAAAEAAgMRBAUGITESUXEiQWGBkbETFjIzUnKSobLR0kJTYnPBFBUjNGOC4bPC8CSDk8PxB//EABoBAQADAQEBAAAAAAAAAAAAAAACAwQBBQb/xAAzEQACAgEBBQYEBwADAQAAAAAAAQIDEQQFEiExQRNRYXGBwRUysfAUIjNSkaHRI+HxNP/aAAwDAQACEQMRAD8A9xQBAEB8yaHgVx8gedXJdLrRtBrg3ZAOYJ1r8l89ptO7spPGDLCG8WvidJ96zsK1/DZfuRPsX3nxg1tLS8bmOHY9ihs9Yva8H9Ucq+Y2q9o0BAEAQBAEAQBAEAQBAEAQBAEAQBAEAQBAEAQBAEAQBAEAQBAEAQBAEAQBAEAQBAEAQBAEAQBAEAQBAEAQBAQrXekcbtlxNaVyFVzIOH7+h3u9kpkYJVmtjZWuLK0FRmKcyPkGZnAflS+qzvcvJ2Xzl5Iop6mwXrl5jMJfzcvqv/1GLx9D/wDRLyf1RRX8zNmvYLwgCAIAgCAIAgCAIAgCAIAgCAIAgCAIAgCAIAgCAIAgCAIAgCAIAgCAIAgCAIAgCAIAgCAIAgCAIAgCAIAgMzfLA61NB0OwDwJzUWdJ14XTC2N7msoQ0kcp3zXcA+MMisT/AFj8IXOhxlJFhW0t8mSMcHvHc1ePHQXx5Nfy/wDDP2Ujp4t2v75v/kk+lS/Ban939v8Aw72cu8n4duKWCUvkLCCwjkkk1LmnnaNxV+k0llVjlLHL/PAlCDi8ssLTfkbHFpD6g0NAKd69DJacvGKL0X9g+pMjA8YovRf2D6kyME6wW5swJaCADTOm6vMV0EpAEAQBAEAQBAEAQBAEAQBAEAQBAEAQBAEAQBAEAQBAEAQBAEAQBAEAQBAEAQBAEAQBAEAQBAEAQBAZ++bDK6bbjbWgbQ1AzHErjOnGSC2OBB2iDkRVnzXOILC47M+ON4eNk1JGYPMNy6jhk7vt9unqIpHOIArmwa6a0VCc3yJ4RM8Fen4/ai+al+ccDvhK8ppJ3MlkLgGOyNNQ5g5h0lK5NvicaPi821tDxvd8lYcLnxcj9J/a36V3AyQb3ulkTA5rnE1AzpTQ7h0I0CbhbzbvW/QIjjLpdAQBAEAQBAEAQBAEAQBAEAQBAEAQBAEAQBAEAQBAEAQBAEAQBAEAQBAEAQBAEAQBAEAQBAEAQBAYTxrtH9P2T814fxC7w+/Uz9rIeNlo/p+z/lPiNvh9+o7WQ8a7R/T9k/NPiF3h9+o7WRocO3k+eJ7pKVBIFBTLZB/Veho75Wwbl3+xbXJyXEpf/wA+8qX1Wd7ldUWyNoriJiMH/wA5L6sn+oxUV/MTlyO14/zDvXH6K0ibFSOFRibzQ9YdxXGEfGFvNu9b9AiDLpdAQBAEAQBAEAQBAEAQBAEAQBAEAQBAEAQBAEAQBAEAQBAEAQBAEAQBAEAQBAEAQBAEAQBAEAQBAed4aYDaYwQCOVkRUeQ5fP6NJ3RT8fozLX8xvf2KP7tnsj5L3ezh3I04RRYxs7GwAtY0HbGYAHM7csO0IRVXBdSu1LB84KH8CT1z8LU2b+nLz9kKeRl7PPaLISADG5wFQ5oJIFaajfVaE3E08GWkF6Xg9ocwOc06ERtofcpKU2cwiThCwTMtD3yRuaCx2ZFBUuYfmu1pp8TjZ2vOwymV5axxBORAVhw5fs1p3S9rvmgPl9jtByLZCOmpQF5h2BzGODmlp2ufgF1HC2XQEAQBAEAQBAEAQBAEAQBAEAQBAEAQBAEAQBAEAQBAEAQBAEAQBAEAQBAEAQBAEAQBAEAQBAEAQHnmGDS1R1/F8Dl8/o/14+v0Zlr+ZHoHhW+kO0L395GoocZvBgFCDy29zlh2g12XqVW/KcsGSBsErnGgDiSegMaSVHZv6cvP2Qp5GYke612npkdQfhb/AIbn2rR8zNPJGut15us7hFG1uy1rQK10pxV/IgR/GKT0We/5ruRgeMUnos9/zTIwTLrvh8sgY5rQCDpWuXWmQXa6cCAIAgCAIAgCAIAgCAIAgCAIAgCAIAgCAIAgCAIAgCAIAgCAIAgCAIAgCAIAgCAIAgCAIAgCAIAgCAwHixafQHtN+a8H8Bd3Gbs5H54r2n7tvtNT8Bd3DspEKG7ZHSmEACQVyJA03Hnyz4KK0VucYHZSLW1xSWWxvjeKOlkAFCDydkE6cKda9DTVTqral1fsX0xa5nxgWzbUznn7DcuLjTuDlpqXEtkTsReedwHcrWRRoIbvi2R/DZoPsjcu4OCa74tk/wANmh+yNyYBn8O+ebwPcuI6zR3nOY4ZHtpVrSRXSoChdNwrlJdERk8LJj/Gy0f0/ZP1LyPiN3h9+pR2sh42Wj+n7J+pPiF3h9+o7WQ8bLR/T9k/UnxC7w+/UdrItMO37LPLsP2KbJOQINQR09K1aTV2W2bsscicJuTwzTL0i0IAgCAIAgCAIAgCAz2Jr5lgewR7NHAk7Qrz8V5+s1M6pJRxxKrJuPI52W/JXWSWY7O2xwAyypyNRX8RUa9XZKiVjxlP/ApvdbKnxstH9P2T9Sy/ELvD79SHayNRh63OmhD30rUjIUGRXp6W2Vte9LmWwllZZZrSTCAIAgPiaVrGlzjRoFSTuXJSUVl8g3gyFvxa8kiFoa3e4Vcemmg968i3aMm/yLC8Sh2voQBiS0/e16Nhn0qha2/939L/AAj2ki0uzFpqGztFD9tuVOkjdw7Fqp2i84sXqicbe81oK9UuCAIAgCAIAgCAIAgCAIAgCAzOJL9lglDGbFNkHlCpqS4b+hebq9XZVZuxxyKpzcXhECyYonc9jT4OjnNB5J0JAPOqIa+2Uknji198yCtlk2q9k0BAEAQBAEBlsXXU6otEVQ5tNrZ1oNHjpHP0cFVZHqiSfQzl8Xy+0tjDwAWB1SNHVpnTm0VcpbxJLBocAM5Ep3uaOwE/qrKupGR84i887gO5TZxGqg8lvAdykcE/ku4HuQGVw755vA9yijrNY5oIoRUbipNZOGPxvE1pi2WgZP0AHoLyNpRSccePsUWrkMH2GOQSeEY11C2m0K0yKaCqE1LeSYqSfMubyuOIxPEULA8jk0AGfFbLtLW4NQis9CyUFjgitw1c00M23I0BuyR5QOZLd3BZtHpbK7N6S4YIVwafEvLVfEEZo+VoO4co9YFSts9TVDhKSLHNI5RYgszjQSgesHNHa4AKMdZTLlL2+pxTj3lkDXMLSTIRvmz/AH0ftBUfiaf3Ijvx7yTZrSyQVY9rhvaQerJWwnGazF5Opp8iJar7s8Z2Xyio1ABdTjsg0VM9VVB4lL3+hxziiRY7dHKKxvDqa01HEahWV2wsWYvJ1NPkLXbY4hWR4aOapzPAalLLYVrMngNpcyLBf9meaCUV/EC33uACqjq6ZPCl7fUipxfUnyyBoLnEAAVJOgG9aJSUVlkyqtdqsUpBkfE4jSpCyzs00+MmmQbg+ZKu5kBYRCGFlcw2hFaDXppRWUqpxfZ4x4HY4xwMnjKMNnAaAB4Nugp9p68raCSt4dy+rKbeZdYWtDI7KHPcGjadmTQarbopxhQnJ4WWTraUeJY/vmz/AH0ftBaPxVP7kT34952stvikJEcjXEZkNNVOFsJ8ItM6pJ8j5tF5QsdsvlY124mhXJX1weJSSZxySOf76s/30ftBR/FU/uX8jfj3lZjKf/p27J5L3tzGhFC4e8ArNtCf/EsdX/2Qtf5ShwvYWTTESZhrS7Z3moGfRmsOiqjZZiXRFdcU3xNm+6YCKGGOnQ0A9oFV7D09TWN1fwX7se4w95XRI2V7Y4pCwE7JDXHLjTNeJdp5xm1GLx5Mzyg88Eb6xAiNgOR2W1rroF71fyLyNK5C1WyOIVke1vE0rwHOk7IQWZPAbS5kFuIrMTTwo62uA7SKKha2hvG99SPaR7yyila4BzXBwOhBqO0LTGSksp5J5yfa6CvtF92dho6Vtdwq74arPPVUx5yX1+hFziup8wX9Z3mglbX8VW/EAkdXTLgpe31OKcX1LEuoK8y0EyD++rP99H7QVH4qn9y/kjvx7yXBO142mODhvaaj3K2M4yWYvJ1PJGN6w7YZ4RpcTSgzz3ZaKv8AEV727vLJzeWcE1XEivtN92eM0dK2u4Vd27IKzz1VMODl7/Qi5xXU+YL9s7zQSt/uq34gEjq6Zcpe31CnF9SVaoWuaSWtPJOZAPNvVs4prLR1o83u7zsXrs+IL5un54+a+pkjzR6PbLfHEKyPa3cDqeA1K+jsthX8zwa3JLmRYb/szjQSiv4g5o7XABVR1lMnhS9vqRU4vqWa0kwgCAIAgPPMX2NkVooxuyHMDiBpUucDQc2miz2LDJx5FxgB/IlG5zT2g/JTq6nJH3iOzuD3SEUYAKuqKbu9TfA4iFZbJLI0PY1zmnQ1poac5XFxB1/dc/oO7R813AJtyXfKyUOcwgUOdRu4rqBo104ZHHesPB/+xeTtPnD19im7oR8K3rFAJPCOI2i2mROldwVei1FdSe++ZGuSXMvfGezemfYd8lu/H0d/9Mt7SJ1vIftNmJhc7lCraVbWn2TxzCnd/wA1Ldb58hL80eBmrDhSZ4q8tjG45u7BkO1ebXs+ySzLgVKpvmc74w6+Bm3th7RSuWyRXIGlTlXpUb9FKqO9nKOSrcVkmYLvBweYSatIJb0EagdBFT1dKu2dc97s3y6EqpccEG+7ifA3bL2uDnUoKg51P6KjU6SVS3m+bIzhu8SHYbc+Nr2R1Bk2RUa5VyHSa0VNdsoJxjzeCKk1wRPbhW0bO1RgNPJ2uVw0pXrV62fdu54eXX/P7JdlIrrttjoZWvFcjmNKjnaf+arPTa6pqSIxeHkmQWG0W17pMtc3ONGj8I1OXR+qujVdqZOf9vl5ElGU3kjXpdclncBJTMZFpqDTXUDoVd1E6XiRGUXHmaLDsrp7LLCXZgbIJzo1wyrwIPVRehpJO6iVbfh6Mtg96LRQXxdTrO5rXODtoE5CmiwajTulpN5yVyjumkwP5l/5h+Fi9HZv6cvP2RbVyKrGv8w38tvxPWXaP6y8l9WQt+YmXVYDPYdhpDTtk1OmRV9FLt0u6n19yUY70MGdvGxuhkdG7MimY0IIqCF51tTqm4sqksPBqcH3cWjwu0CHtpQDMEHMHrC9PQU7q7TPNF1UccSHjC7iHGYuFHFrQ2mdQP8ABVW0KcPtM88LBG2PUqLnul1oc4NIaGipJ0z0Hf2LJp9PK5tLhghGO8bO8rq8JZhFUbTQ3ZPNtNFOw5jrXsXaffp3Oqx/KL5RzHBhQZIJPtMkb2/Ij3FeH+eqfc0Z+MWaOwYv5pmf3M/Vp+a9GraXSxeq/wALVb3mjsNvjmFY3h28aEcQcwvRruhYsxeS1ST5HG+7xEERfq45NG9x/QZnqUNTd2MN7r0OTlurJhLPBLapddp5zLnaAbzuHQF4cIWaifezMk5MuJcHyBtWytLtxBA7anuWt7NnjhJFnYsrLqvB9llzqBWkjD7zTeN6zUXS08+PqiEZOLNdiWyvlgPgyajOjT5Q5x07+petrK5WVfl/9L5rK4FBY8JSuFXubH0eUeuhA96wV7OskvzPH9lSqfUiX1cL7OA4uD2k0qBQg9IVWo0kqVnOUcnBxLXCFuc9r4HGtG1ZXmGhHAEjtK1aC1yTrfoTqlngU98XK6zBu05rtqulRpTesmo0sqUsvOSuUN05WW8XMhfGwkF7hUjdSlB0nLsUIXShW4R6s4pYWEWFz3FOJI3mPZaHNJqQDQH0a1WjT6S1TjJrCyTjCWUzrim+3OcYozRjcnEauPOOA06c1LW6pyk648lz8Ttk+iId14dlmaHZMadC6tT0gDm7FVTorLFvckRjW2L1w9JA3bJa5opUioIqaCoPNWiX6OdUd7OUJVuPEscIWtxbLGTVobVoPNqCB0LRs+yTUoPlglU+aMzZ5NlzXa7JB7CCvMhLdafcVItLLddotZMmWZ8t5oD0CgJoNNKLVCi7UNz/ALZNRlLiR71umSzkB9CDoWmoy1GYGaru086Wt4jKLjzNJgq2lzHRuNdihbwNcuAI969HZ1rlFwfTkXVSysGlXpFoQBAEBicfRUkjdvaR7Jr/ALlTbzJxIWFr2bZ3SF9dlzRoKkkHIdhKjCWA1k7T2yW8JWxtGxGDWmtBzvcec7h/9XW3N4HI3NnhaxrWNFGtAAHQFelggdEAQBAZHHesPB/+xeTtPnD19im7oV+H7lFpDyXluyRoK61+So0ulVybbxghCG8W3ia3753sj5rV8Nj+5k+xXeW3hI7HA0PdUNyGXKcczQDete9DTVJSfL+yfCC4mftOL5CaRRtG7aq5x6hT9V589ozbxBe5W7X0ItuvK1vjcJGODDqfBkDUc5Crtv1E4NSXDyIuU2uJywr/ADUf93wOUNF+vH1+hyv5kaDG/mG/mD4XrftH9Jefsy235SlwdZw+0VP2GkjjkB3lY9nwUrcvoiupZZu17hpPL7w87J67/iK+Zt+eXm/qY5c2ejXVZxHDGwczRXicye2q+hpgoVqK7jXFYWChx0OTFxd3BYdpfLEqu5I5YD1m/wC3/wCxR2Zzn6e4p6nLHPnI/VPeo7S+aPkcu5on4H8y/wDMPwsV2zf05efsiVXIqsa/zDfy2/E9Zdo/rLyX1ZC35i8wd/LD1nd63aD9FebLKvlIWN7FUMlA05LuBzae2o61RtGrgrF5P7++ZG1dT8wPa8nxHm5TeByd76dqbNs4OD8xU+hDxpa9qURjRgz9Z2fdTtKp2jZvWKHd9WRtfHBeYTsfg4AT5UnKPD7Puz61u0NW5Un1fH/CytYRbvla3VwHE0WtyS5lmThabLFO2j2teO2nAjMKE667ViSTONJmfvDCIzMLyD6L8xwDubrqvPt2cudb9GVSq7jMxySQyVFWPaadY1B3heanOqeVwaKeKZdYptvhY7O4ZBzXOI6eSCOo1WzW29pGt96bLLHlIqruvSSDa8GWjapWorpWnestWonTnd6kIyceRN8arR6TPZCv+IXd6JdrIrLbbHSvL3kbRpWgpoKLLZa7Jb0uZBvLybeC9mQ2WF0hzLGgAZucQBp817cdRGuiEpdy9TQpJRWSmmxbM40jjaNwNXu91O5Y5bRsk8QS+pB2voQ7zt9qkjIlY4MqMzGWivNmQqbrr5wxNcPLBGUpNcTtgv8AmD+W7vap7O/W9H9Udq+YsMdeTFxd3BaNpfLEld0IODLGHyueRXwYFPWdWh7AVRs+tSscn09yNSy8m0mdRpO4E9gXst4WTQeYWVm29gd9pzQTxIqvmYLekk+rRjXFnqLRQUGQC+nNh8WiBr2lr2hzTqDpkaj3qM4RmsSWUcayRmXfFEHmNjWktINFWqYQTcVg5upcjzezx7Tmt9IgdpAXzkI7zS7zKj1KGINaGtFAAAB0BfURiorCNhn8cD+Cz8wfC5eftL9Nefsyq3kQMDeck9Ud6o2b88vIjTzNkvYLwgCAIDO43su1AHjVjgep2R9+z2KuxcCUTBjpVBM9QuaxRRRjwPkuAO1zuqMiStMUkuBWycpHAgCA/HOAFSaAc50RvAMfjeZrjFsuBoH6EH0Ny8jaUk3HD7/YotfI6YJma1su05ozbqQOY71LZ0klLLO1PmaxrgRUEEbxovUTzyLjG44efCsH2Qyo4lxr7g1eRtJvfiumCi3mS8ENj2HnLwm1n6WzQUp0VqrdmqG6+/2O1YwdcX3m1sZiBBe6lQOYA1z6TllxU9felDs1zZ22XDBnsMyBtpjLiAOVmTQeQ7nXn6NpXRb8foVV/MaHGbw6zsIII8IMwajyXr0NoNOpNd/sy235SswXK1sr9pwHI5yBzjes2zpJTeX0IVPibVrgRUGoOhC9lPJoPMLx87L67/iK+Yu+eXm/qY5c2ek2WdrgA1zSaDIEEr6SEotcGa0zPY68mL1ndwXn7S+WPmVXckR8ETNb4bac1tfB0qQPT3qvZsknPL7vc5U+Z844P8SP1T3rm0vmj5C3miXgudrYnhzmgmQ0BIB8liu2dJKt5fX2R2prBX42b/Haf6Y9znrNtFf8qfh7sjbzLTB9tjEOwXtDg48kkAmtKUHOtegth2e7njknU1jBeW+zCWNzDo4EcDzHqNCttsFZBxfUsaysHn11Wk2edrnZbJLXjo0d2a9S8CibptTfTgzNF7sj8s0ZtNoAOsjyXdA1PYFyEXfbx6s4vzSPSGigoNAvozWZPHbM4TTLljr5K8naa4xfn7FN3Q54SvaKJro5Ds1dtBx8nMAUJ5tOdc0GohXFwk8ccnK5JLDNFLfNnaKmaM8HBx7BUr0HqaUs7yLd+PeYK9rWJZnyAUDjlXcAAK9i8K+xWWOa6maTy8l1et1uFihdTOMEuHOGyGp7DT3rZfQ1poPqufqWSj+RETDN6thcWyDkOpnSuyRz8P8ACq0eojVJqXJ/0RrklzNmy0wkVD4yN4LaL2VOtrKaNGUcIr0s7pBG1zXONdBVuXNtaV17FXHUUynuJps5vRzgyuMXH9oodA1uzupn+tV5e0G+2x4FFvzF3gxsfgatpt1O36WvJ6qU9627PUOzyufUsqxgiYyvNpaIWkE1q+nNTRvGufV0qraF8WuzXqctl0K7B8rW2glzg0bDhUmmdW5ZrNoJJW8e5+xCp/mLLHDgWwkGoJdmNNAtO0nmMcE7eSOWCZmt8LtOa2uxqQPT3qOzpJb2X3e5yp8zXa8F6xeeZXhZHQSuYagtPJO8fZcvmra3VNx7uXsZJLDwbe6L/ilaNpzWP52uNM97a6he1Rq4WLi8Pu/w0RmmS7VekMYq+Ro6AanqAzVs764L80kdckjnYryZaInOZUU2gQdRll2ihXKr43QcohSUlwPPrvNJI6+mz4gvn6fnj5r6mWPNHp0UzXeS4O4EHuX0yknyZsyUGOPMs/MHwvXn7S/TXn7Mqt5FZguVrZJNpwHJGpA5+lZ9nSSlLL6EKnxNd+2R/eM9ofNet2kO9F+Ud1M6EAQHO0wh7HMdo4EHgRRGsg8rttldFI6N2rTTjuPWKHrWVrDwWGqwVe+XgHneYz7y39R17lbXLoRkjXK0iEAQEW84DJDIxtKuaQK6VI51VdBzrlFdUcksrBj/ABStG+P2j9K8j4dd4ffoUdlIeKVo3x+0fpT4dd4ffoOykbC67OY4Y2OpVrQDTTJevRBwrjF9EXxWFgjX5dDbQwCuy5vku111B6Dkq9TpldHua5EZw3kZR+GLSDk0HpDhT30K8t6G5Pgv7KezkWt2YUo1xlcNotcGgZhpII2jvOa007Pwm5vj9PEnGrvK84Sn3xn+4/SqPh13h9+hHspFraLjlNkjhGxtteSczs0JfoafiC0y0lj08a+GU/8Af9JuD3cFV4pWjfH7R+lZfh13h9+hDspGxu6EsijY6lWsaDTSoABovYpi4Vxi+iRelhYMnasLTue9wMdHOcRyjoST6K8qegtlJtY4t/fIodTyWOGrklgkc5+xQtpySSa1B3DctGj0s6ZNyxyJ1wcXxJOJrrktDWCPZ5JJO0SNR0Aq3WUTuSUeh2yLlyM+cJWjfH7R+lef8Ou8Pv0K+ykW1/3HLN4PYLOSyhqSM8tMlr1Wlnbu7uOCJzg3grYcKzhzSTHkQfKPMfVWaOz7VJPh9+hBVSNDf1zi0NGey9tdk6jPUHoXoarTK5Lo0WzhvFBY8MzslY47BDXtJIdzBwJ1CwV6G2M03jg19SpVtM2i9k0GExhZgyfaFOWA4jcRkT10714evrUbcrqZrVhk/BFi8uU+q33Fx7ver9m1c7H5L3J1LqaxeqXEa32JkzCx4qD2g8xB3qu2qNkd2RxpNYZkrXhKVp/hua8dPJd8vevJs2dYn+Vp/wBFDqfQiswzaSfNgdJc2nuKrWhvfT+znZyLu6MKhjg+ZwcRmGjya7yTr7utbKNAovem8+HQsjVjizSOFRQ5g8y9LmWmVvTCVSXQOAHoO0HB36HtXl3bOy81v0ZTKruKk4atNfNDjtM+ayfgbs/L/aIdnIs7qwrI17XyPDdkggMzdl0nIe9aaNnzUlKTxjuJRqecstr/ALkFoAIOzI3IE6Ebj8+K16rSq5ZXBosnDeMwcM2kHJg4h4p319y8z8Deny/sp7ORbWPCdI3h7h4Rwo2nktzB69KV3LXXs/EHvPi/4RNVcCvOErRvj9o/Ss/w67w+/Qj2Ui0vO45ZIII2lm1GKOqTTQDLLoWq7S2TqhBYyicoNpIqjhK0b4/aP0rI9nXeH36EOykbiJtABuAXtrgjQQb3uiO0No7Jw8lw1HR0joVN+nhcuPPvIyipGVtOFJ2nk7Lx0HZPWD815U9n2rlhlLqkfMGFbQ45hrBvLgfhquR2fc+eF9+BxVSNNdNyNs7HAOLnPFCTkOelB19K9OjSqmLw8tl0YbqM2MJWjfH7R+leb8Ou8P5/6KuykX+GbqfZw8SbPKIpsknQHeAt+j086U1LHHuLK4uPM6Ylu588bWs2ah4PKNBTZcOYHepayiV0Eo952yLkuBnPFK0b4/aP0rzvh13h9+hV2Uj68U598ftH6V34db4ffoOykbhe2aAgCAIDNYxufwjfDMHLYOUBqW/Md1ehV2RzxJRZh2OIIINCMwRqCNCFQTN/hvEAnAZIQJR1B/SOneP+C+E88GVtYL5WHAgCAIAgCAIAgCAIAgCAIAgCAIAgCAIAgCAzd8YkdBK6MRtdQChJI1AOY5/cvO1GtlVNwSyVSsw8GYc6W0y+k927QD9GheY3ZfZ3t/f8FPGTPQrtsYhibGPsjM7ycye2q+gprVcFFdDVFYWCSrDoQBAEAQBAEAQBAEAQBAEAQBAEAQBAEAQBAEAQBAEAQBAEAQBAUst2w1P8GLU/Ybv4KG6juWfP7uhGYhjBGh2G146JhDLLsKZw/UAQBAEAQBAEAQBAEAQBAEAQBAEAQBAEAQGHxg0eH01Ar2Lxdel2hnt5mlw9A1sQLWtBOpAAJ4716WmhFQykWwXAs1oJhAEAQBAEAQBAEAQBAEAQBAEAQBAEAQBAEAQBAEAQB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2" name="Group 27"/>
          <p:cNvGrpSpPr/>
          <p:nvPr/>
        </p:nvGrpSpPr>
        <p:grpSpPr>
          <a:xfrm>
            <a:off x="2754160" y="2224601"/>
            <a:ext cx="1546937" cy="1704248"/>
            <a:chOff x="5317406" y="1590266"/>
            <a:chExt cx="3697561" cy="4600469"/>
          </a:xfrm>
        </p:grpSpPr>
        <p:pic>
          <p:nvPicPr>
            <p:cNvPr id="5" name="Picture 4" descr="amazon.gif"/>
            <p:cNvPicPr>
              <a:picLocks noChangeAspect="1"/>
            </p:cNvPicPr>
            <p:nvPr/>
          </p:nvPicPr>
          <p:blipFill>
            <a:blip r:embed="rId3"/>
            <a:stretch>
              <a:fillRect/>
            </a:stretch>
          </p:blipFill>
          <p:spPr>
            <a:xfrm>
              <a:off x="5385559" y="2899740"/>
              <a:ext cx="1666875" cy="419100"/>
            </a:xfrm>
            <a:prstGeom prst="rect">
              <a:avLst/>
            </a:prstGeom>
          </p:spPr>
        </p:pic>
        <p:pic>
          <p:nvPicPr>
            <p:cNvPr id="7" name="Picture 6" descr="easybib_logo.gif"/>
            <p:cNvPicPr>
              <a:picLocks noChangeAspect="1"/>
            </p:cNvPicPr>
            <p:nvPr/>
          </p:nvPicPr>
          <p:blipFill>
            <a:blip r:embed="rId4"/>
            <a:stretch>
              <a:fillRect/>
            </a:stretch>
          </p:blipFill>
          <p:spPr>
            <a:xfrm>
              <a:off x="7364482" y="2302359"/>
              <a:ext cx="1517939" cy="407447"/>
            </a:xfrm>
            <a:prstGeom prst="rect">
              <a:avLst/>
            </a:prstGeom>
            <a:solidFill>
              <a:schemeClr val="bg1"/>
            </a:solidFill>
          </p:spPr>
        </p:pic>
        <p:pic>
          <p:nvPicPr>
            <p:cNvPr id="67586" name="Picture 2" descr="http://api.ning.com/files/uHRAM*dGlS*bQHwFcf6p3f2w5*8xw8X4SgC-ndauLxw06s9*G8f3uN2ksVvBScbMnYHbGqg28Llw1Yq6N-P2B-00SKHKv5CO/dogo.JPG"/>
            <p:cNvPicPr>
              <a:picLocks noChangeAspect="1" noChangeArrowheads="1"/>
            </p:cNvPicPr>
            <p:nvPr/>
          </p:nvPicPr>
          <p:blipFill>
            <a:blip r:embed="rId5"/>
            <a:srcRect/>
            <a:stretch>
              <a:fillRect/>
            </a:stretch>
          </p:blipFill>
          <p:spPr bwMode="auto">
            <a:xfrm>
              <a:off x="5953539" y="3342074"/>
              <a:ext cx="2537803" cy="599288"/>
            </a:xfrm>
            <a:prstGeom prst="rect">
              <a:avLst/>
            </a:prstGeom>
            <a:noFill/>
          </p:spPr>
        </p:pic>
        <p:pic>
          <p:nvPicPr>
            <p:cNvPr id="67588" name="Picture 4" descr="http://androidcommunity.com/wp-content/uploads/2013/11/google-books-logo1.jpg"/>
            <p:cNvPicPr>
              <a:picLocks noChangeAspect="1" noChangeArrowheads="1"/>
            </p:cNvPicPr>
            <p:nvPr/>
          </p:nvPicPr>
          <p:blipFill>
            <a:blip r:embed="rId6"/>
            <a:srcRect t="29224" b="29037"/>
            <a:stretch>
              <a:fillRect/>
            </a:stretch>
          </p:blipFill>
          <p:spPr bwMode="auto">
            <a:xfrm>
              <a:off x="5913761" y="1590266"/>
              <a:ext cx="2317982" cy="552860"/>
            </a:xfrm>
            <a:prstGeom prst="rect">
              <a:avLst/>
            </a:prstGeom>
            <a:noFill/>
          </p:spPr>
        </p:pic>
        <p:pic>
          <p:nvPicPr>
            <p:cNvPr id="67592" name="Picture 8" descr="http://myfijourney.com/wp-content/uploads/2013/03/ht_microsoft_cc_120823_wg.jpg"/>
            <p:cNvPicPr>
              <a:picLocks noChangeAspect="1" noChangeArrowheads="1"/>
            </p:cNvPicPr>
            <p:nvPr/>
          </p:nvPicPr>
          <p:blipFill>
            <a:blip r:embed="rId7"/>
            <a:srcRect t="23152" b="33474"/>
            <a:stretch>
              <a:fillRect/>
            </a:stretch>
          </p:blipFill>
          <p:spPr bwMode="auto">
            <a:xfrm>
              <a:off x="5337297" y="2285987"/>
              <a:ext cx="1818838" cy="443758"/>
            </a:xfrm>
            <a:prstGeom prst="rect">
              <a:avLst/>
            </a:prstGeom>
            <a:noFill/>
          </p:spPr>
        </p:pic>
        <p:pic>
          <p:nvPicPr>
            <p:cNvPr id="67602" name="Picture 18" descr="http://www.perma-bound.com/static/reading-programs/Lexile_MasterLogo.jpg"/>
            <p:cNvPicPr>
              <a:picLocks noChangeAspect="1" noChangeArrowheads="1"/>
            </p:cNvPicPr>
            <p:nvPr/>
          </p:nvPicPr>
          <p:blipFill>
            <a:blip r:embed="rId8"/>
            <a:srcRect l="7486" t="7713" r="9036" b="8766"/>
            <a:stretch>
              <a:fillRect/>
            </a:stretch>
          </p:blipFill>
          <p:spPr bwMode="auto">
            <a:xfrm>
              <a:off x="5337297" y="4655156"/>
              <a:ext cx="964096" cy="988701"/>
            </a:xfrm>
            <a:prstGeom prst="rect">
              <a:avLst/>
            </a:prstGeom>
            <a:noFill/>
          </p:spPr>
        </p:pic>
        <p:pic>
          <p:nvPicPr>
            <p:cNvPr id="67604" name="Picture 20" descr="http://d3fildg3jlcvty.cloudfront.net/20140205-01/graphics/commonnew/logo-mendeley.png"/>
            <p:cNvPicPr>
              <a:picLocks noChangeAspect="1" noChangeArrowheads="1"/>
            </p:cNvPicPr>
            <p:nvPr/>
          </p:nvPicPr>
          <p:blipFill>
            <a:blip r:embed="rId9"/>
            <a:srcRect/>
            <a:stretch>
              <a:fillRect/>
            </a:stretch>
          </p:blipFill>
          <p:spPr bwMode="auto">
            <a:xfrm>
              <a:off x="6388045" y="4913659"/>
              <a:ext cx="2494376" cy="585636"/>
            </a:xfrm>
            <a:prstGeom prst="rect">
              <a:avLst/>
            </a:prstGeom>
            <a:solidFill>
              <a:schemeClr val="bg1"/>
            </a:solidFill>
          </p:spPr>
        </p:pic>
        <p:pic>
          <p:nvPicPr>
            <p:cNvPr id="67614" name="Picture 30" descr="https://encrypted-tbn3.gstatic.com/images?q=tbn:ANd9GcTqEolbR5A9c4p-TkS-XNpu2UW5BQiN5b17X8T_hBGmX6lnd13yuA"/>
            <p:cNvPicPr>
              <a:picLocks noChangeAspect="1" noChangeArrowheads="1"/>
            </p:cNvPicPr>
            <p:nvPr/>
          </p:nvPicPr>
          <p:blipFill>
            <a:blip r:embed="rId10"/>
            <a:srcRect t="13815" b="10419"/>
            <a:stretch>
              <a:fillRect/>
            </a:stretch>
          </p:blipFill>
          <p:spPr bwMode="auto">
            <a:xfrm>
              <a:off x="6017035" y="5568868"/>
              <a:ext cx="2198687" cy="621867"/>
            </a:xfrm>
            <a:prstGeom prst="rect">
              <a:avLst/>
            </a:prstGeom>
            <a:noFill/>
          </p:spPr>
        </p:pic>
        <p:pic>
          <p:nvPicPr>
            <p:cNvPr id="67620" name="Picture 36" descr="https://encrypted-tbn2.gstatic.com/images?q=tbn:ANd9GcSo3L8KGxLJxSUa5moumlx4HYHjW6_oGaBqWk1zcpPpvs2KF99RXw"/>
            <p:cNvPicPr>
              <a:picLocks noChangeAspect="1" noChangeArrowheads="1"/>
            </p:cNvPicPr>
            <p:nvPr/>
          </p:nvPicPr>
          <p:blipFill>
            <a:blip r:embed="rId11"/>
            <a:srcRect l="11966" t="15460" r="11730" b="21473"/>
            <a:stretch>
              <a:fillRect/>
            </a:stretch>
          </p:blipFill>
          <p:spPr bwMode="auto">
            <a:xfrm>
              <a:off x="7852089" y="3952519"/>
              <a:ext cx="1162878" cy="961140"/>
            </a:xfrm>
            <a:prstGeom prst="rect">
              <a:avLst/>
            </a:prstGeom>
            <a:noFill/>
          </p:spPr>
        </p:pic>
        <p:pic>
          <p:nvPicPr>
            <p:cNvPr id="67626" name="Picture 42" descr="https://encrypted-tbn1.gstatic.com/images?q=tbn:ANd9GcT-YyF_D_kYE2X834W4O0e9zw6oCKnEzSX8L2L6Zsasry0wDCr6aydG1eU"/>
            <p:cNvPicPr>
              <a:picLocks noChangeAspect="1" noChangeArrowheads="1"/>
            </p:cNvPicPr>
            <p:nvPr/>
          </p:nvPicPr>
          <p:blipFill>
            <a:blip r:embed="rId12"/>
            <a:srcRect/>
            <a:stretch>
              <a:fillRect/>
            </a:stretch>
          </p:blipFill>
          <p:spPr bwMode="auto">
            <a:xfrm>
              <a:off x="5317406" y="3923390"/>
              <a:ext cx="2274611" cy="587995"/>
            </a:xfrm>
            <a:prstGeom prst="rect">
              <a:avLst/>
            </a:prstGeom>
            <a:noFill/>
          </p:spPr>
        </p:pic>
      </p:grpSp>
      <p:sp>
        <p:nvSpPr>
          <p:cNvPr id="29" name="Rectangle 28"/>
          <p:cNvSpPr/>
          <p:nvPr/>
        </p:nvSpPr>
        <p:spPr>
          <a:xfrm>
            <a:off x="4698081" y="3085513"/>
            <a:ext cx="4254190" cy="3241546"/>
          </a:xfrm>
          <a:prstGeom prst="rect">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ontent Placeholder 5"/>
          <p:cNvSpPr txBox="1">
            <a:spLocks/>
          </p:cNvSpPr>
          <p:nvPr/>
        </p:nvSpPr>
        <p:spPr>
          <a:xfrm>
            <a:off x="4698081" y="3138772"/>
            <a:ext cx="2971080" cy="4525963"/>
          </a:xfrm>
          <a:prstGeom prst="rect">
            <a:avLst/>
          </a:prstGeom>
        </p:spPr>
        <p:txBody>
          <a:bodyPr vert="horz" lIns="91440" tIns="45720" rIns="91440" bIns="45720" rtlCol="0">
            <a:noAutofit/>
          </a:bodyPr>
          <a:lstStyle/>
          <a:p>
            <a:pPr lvl="0">
              <a:spcBef>
                <a:spcPct val="20000"/>
              </a:spcBef>
            </a:pPr>
            <a:r>
              <a:rPr lang="en-US" sz="2400" b="1" dirty="0" smtClean="0">
                <a:latin typeface="Microsoft Sans Serif" pitchFamily="34" charset="0"/>
                <a:cs typeface="Microsoft Sans Serif" pitchFamily="34" charset="0"/>
              </a:rPr>
              <a:t>Examples of the content providers </a:t>
            </a:r>
            <a:r>
              <a:rPr lang="en-US" sz="2400" dirty="0" smtClean="0">
                <a:latin typeface="Microsoft Sans Serif" pitchFamily="34" charset="0"/>
                <a:cs typeface="Microsoft Sans Serif" pitchFamily="34" charset="0"/>
              </a:rPr>
              <a:t>represented in the central index</a:t>
            </a:r>
            <a:endParaRPr kumimoji="0" lang="en-US" sz="2400" i="0" u="none" strike="noStrike" kern="1200" cap="none" spc="0" normalizeH="0" baseline="0" noProof="0" dirty="0">
              <a:ln>
                <a:noFill/>
              </a:ln>
              <a:solidFill>
                <a:schemeClr val="tx1"/>
              </a:solidFill>
              <a:effectLst/>
              <a:uLnTx/>
              <a:uFillTx/>
              <a:latin typeface="Microsoft Sans Serif" pitchFamily="34" charset="0"/>
              <a:cs typeface="Microsoft Sans Serif" pitchFamily="34" charset="0"/>
            </a:endParaRPr>
          </a:p>
        </p:txBody>
      </p:sp>
      <p:pic>
        <p:nvPicPr>
          <p:cNvPr id="31" name="Picture 2"/>
          <p:cNvPicPr>
            <a:picLocks noChangeAspect="1" noChangeArrowheads="1"/>
          </p:cNvPicPr>
          <p:nvPr/>
        </p:nvPicPr>
        <p:blipFill>
          <a:blip r:embed="rId13"/>
          <a:srcRect/>
          <a:stretch>
            <a:fillRect/>
          </a:stretch>
        </p:blipFill>
        <p:spPr bwMode="auto">
          <a:xfrm>
            <a:off x="4852221" y="4854847"/>
            <a:ext cx="4011567" cy="1289624"/>
          </a:xfrm>
          <a:prstGeom prst="rect">
            <a:avLst/>
          </a:prstGeom>
          <a:noFill/>
          <a:ln w="9525">
            <a:noFill/>
            <a:miter lim="800000"/>
            <a:headEnd/>
            <a:tailEnd/>
          </a:ln>
        </p:spPr>
      </p:pic>
    </p:spTree>
    <p:extLst>
      <p:ext uri="{BB962C8B-B14F-4D97-AF65-F5344CB8AC3E}">
        <p14:creationId xmlns:p14="http://schemas.microsoft.com/office/powerpoint/2010/main" val="310775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8534400" cy="609600"/>
          </a:xfrm>
          <a:ln>
            <a:noFill/>
          </a:ln>
        </p:spPr>
        <p:txBody>
          <a:bodyPr anchor="ctr"/>
          <a:lstStyle/>
          <a:p>
            <a:r>
              <a:rPr lang="en-US" sz="3600" dirty="0" smtClean="0">
                <a:solidFill>
                  <a:schemeClr val="accent1"/>
                </a:solidFill>
                <a:cs typeface="Georgia" pitchFamily="18" charset="0"/>
              </a:rPr>
              <a:t>Agenda</a:t>
            </a:r>
            <a:endParaRPr lang="en-US" sz="3600" dirty="0">
              <a:solidFill>
                <a:schemeClr val="accent1"/>
              </a:solidFill>
            </a:endParaRPr>
          </a:p>
        </p:txBody>
      </p:sp>
      <p:sp>
        <p:nvSpPr>
          <p:cNvPr id="4" name="Content Placeholder 1"/>
          <p:cNvSpPr txBox="1">
            <a:spLocks/>
          </p:cNvSpPr>
          <p:nvPr/>
        </p:nvSpPr>
        <p:spPr>
          <a:xfrm>
            <a:off x="457200" y="1244600"/>
            <a:ext cx="8229600" cy="4221163"/>
          </a:xfrm>
          <a:prstGeom prst="rect">
            <a:avLst/>
          </a:prstGeom>
        </p:spPr>
        <p:txBody>
          <a:bodyPr/>
          <a:lstStyle/>
          <a:p>
            <a:pPr marL="233363" marR="0" lvl="0" indent="-233363" algn="l" defTabSz="457200" rtl="0" eaLnBrk="0" fontAlgn="base" latinLnBrk="0" hangingPunct="0">
              <a:lnSpc>
                <a:spcPct val="110000"/>
              </a:lnSpc>
              <a:spcBef>
                <a:spcPts val="900"/>
              </a:spcBef>
              <a:spcAft>
                <a:spcPct val="0"/>
              </a:spcAft>
              <a:buClrTx/>
              <a:buSzTx/>
              <a:buFont typeface="Arial" charset="0"/>
              <a:buChar char="•"/>
              <a:tabLst/>
              <a:defRPr/>
            </a:pPr>
            <a:r>
              <a:rPr lang="en-US" sz="2400" noProof="0" dirty="0" smtClean="0">
                <a:latin typeface="Arial"/>
                <a:cs typeface="Arial"/>
              </a:rPr>
              <a:t>General update including VIAF and FAST</a:t>
            </a:r>
          </a:p>
          <a:p>
            <a:pPr marL="233363" marR="0" lvl="0" indent="-233363" algn="l" defTabSz="457200" rtl="0" eaLnBrk="0" fontAlgn="base" latinLnBrk="0" hangingPunct="0">
              <a:lnSpc>
                <a:spcPct val="110000"/>
              </a:lnSpc>
              <a:spcBef>
                <a:spcPts val="900"/>
              </a:spcBef>
              <a:spcAft>
                <a:spcPct val="0"/>
              </a:spcAft>
              <a:buClrTx/>
              <a:buSzTx/>
              <a:buFont typeface="Arial" charset="0"/>
              <a:buChar char="•"/>
              <a:tabLst/>
              <a:defRPr/>
            </a:pPr>
            <a:r>
              <a:rPr kumimoji="0" lang="en-US" sz="2400" b="0" i="0" u="none" strike="noStrike" kern="1200" cap="none" spc="0" normalizeH="0" baseline="0" dirty="0" smtClean="0">
                <a:ln>
                  <a:noFill/>
                </a:ln>
                <a:solidFill>
                  <a:schemeClr val="tx1"/>
                </a:solidFill>
                <a:effectLst/>
                <a:uLnTx/>
                <a:uFillTx/>
                <a:latin typeface="Arial"/>
                <a:ea typeface="+mn-ea"/>
                <a:cs typeface="Arial"/>
              </a:rPr>
              <a:t>WorldCat Discovery</a:t>
            </a:r>
          </a:p>
          <a:p>
            <a:pPr marL="233363" marR="0" lvl="0" indent="-233363" algn="l" defTabSz="457200" rtl="0" eaLnBrk="0" fontAlgn="base" latinLnBrk="0" hangingPunct="0">
              <a:lnSpc>
                <a:spcPct val="110000"/>
              </a:lnSpc>
              <a:spcBef>
                <a:spcPts val="900"/>
              </a:spcBef>
              <a:spcAft>
                <a:spcPct val="0"/>
              </a:spcAft>
              <a:buClrTx/>
              <a:buSzTx/>
              <a:buFont typeface="Arial" charset="0"/>
              <a:buChar char="•"/>
              <a:tabLst/>
              <a:defRPr/>
            </a:pPr>
            <a:r>
              <a:rPr lang="en-US" sz="2400" noProof="0" dirty="0" smtClean="0">
                <a:latin typeface="Arial"/>
                <a:cs typeface="Arial"/>
              </a:rPr>
              <a:t>WorldShare Metadata and the WorldCat knowledge base</a:t>
            </a:r>
          </a:p>
          <a:p>
            <a:pPr marL="233363" marR="0" lvl="0" indent="-233363" algn="l" defTabSz="457200" rtl="0" eaLnBrk="0" fontAlgn="base" latinLnBrk="0" hangingPunct="0">
              <a:lnSpc>
                <a:spcPct val="110000"/>
              </a:lnSpc>
              <a:spcBef>
                <a:spcPts val="900"/>
              </a:spcBef>
              <a:spcAft>
                <a:spcPct val="0"/>
              </a:spcAft>
              <a:buClrTx/>
              <a:buSzTx/>
              <a:buFont typeface="Arial" charset="0"/>
              <a:buChar char="•"/>
              <a:tabLst/>
              <a:defRPr/>
            </a:pPr>
            <a:r>
              <a:rPr lang="en-US" sz="2400" noProof="0" dirty="0" smtClean="0">
                <a:latin typeface="Arial"/>
                <a:cs typeface="Arial"/>
              </a:rPr>
              <a:t>Questions and answers</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
        <p:nvSpPr>
          <p:cNvPr id="5" name="Title Placeholder 1"/>
          <p:cNvSpPr txBox="1">
            <a:spLocks/>
          </p:cNvSpPr>
          <p:nvPr/>
        </p:nvSpPr>
        <p:spPr>
          <a:xfrm>
            <a:off x="-115448" y="-94465"/>
            <a:ext cx="9382767" cy="969496"/>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Light"/>
              <a:ea typeface="+mj-ea"/>
              <a:cs typeface="Calibri Ligh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234270">
            <a:off x="2429344" y="784146"/>
            <a:ext cx="4270313" cy="5543519"/>
          </a:xfrm>
          <a:prstGeom prst="rect">
            <a:avLst/>
          </a:prstGeom>
          <a:noFill/>
          <a:ln w="9525">
            <a:solidFill>
              <a:schemeClr val="bg1">
                <a:lumMod val="50000"/>
              </a:schemeClr>
            </a:solid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513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524000"/>
            <a:ext cx="9144000" cy="4724399"/>
          </a:xfrm>
          <a:prstGeom prst="rect">
            <a:avLst/>
          </a:prstGeom>
          <a:noFill/>
          <a:ln w="9525">
            <a:noFill/>
            <a:miter lim="800000"/>
            <a:headEnd/>
            <a:tailEnd/>
          </a:ln>
        </p:spPr>
      </p:pic>
      <p:sp>
        <p:nvSpPr>
          <p:cNvPr id="5" name="Title 4"/>
          <p:cNvSpPr>
            <a:spLocks noGrp="1"/>
          </p:cNvSpPr>
          <p:nvPr>
            <p:ph type="title"/>
          </p:nvPr>
        </p:nvSpPr>
        <p:spPr/>
        <p:txBody>
          <a:bodyPr/>
          <a:lstStyle/>
          <a:p>
            <a:endParaRPr lang="en-US" dirty="0"/>
          </a:p>
        </p:txBody>
      </p:sp>
      <p:grpSp>
        <p:nvGrpSpPr>
          <p:cNvPr id="2" name="Group 7"/>
          <p:cNvGrpSpPr/>
          <p:nvPr/>
        </p:nvGrpSpPr>
        <p:grpSpPr>
          <a:xfrm>
            <a:off x="0" y="0"/>
            <a:ext cx="9144000" cy="1759220"/>
            <a:chOff x="228600" y="228600"/>
            <a:chExt cx="9144000" cy="1759220"/>
          </a:xfrm>
          <a:solidFill>
            <a:srgbClr val="195A88"/>
          </a:solidFill>
        </p:grpSpPr>
        <p:sp>
          <p:nvSpPr>
            <p:cNvPr id="11" name="Rounded Rectangle 10"/>
            <p:cNvSpPr/>
            <p:nvPr/>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3" name="Title 1"/>
          <p:cNvSpPr txBox="1">
            <a:spLocks/>
          </p:cNvSpPr>
          <p:nvPr/>
        </p:nvSpPr>
        <p:spPr>
          <a:xfrm>
            <a:off x="304800" y="304800"/>
            <a:ext cx="8229600" cy="914400"/>
          </a:xfrm>
          <a:prstGeom prst="rect">
            <a:avLst/>
          </a:prstGeom>
        </p:spPr>
        <p:txBody>
          <a:bodyPr vert="horz" wrap="none" lIns="91440" tIns="45720" rIns="91440" bIns="45720" rtlCol="0" anchor="ctr">
            <a:noAutofit/>
          </a:bodyPr>
          <a:lstStyle>
            <a:lvl1pPr algn="l">
              <a:defRPr>
                <a:solidFill>
                  <a:schemeClr val="bg1"/>
                </a:solidFill>
              </a:defRPr>
            </a:lvl1pPr>
          </a:lstStyle>
          <a:p>
            <a:pPr lvl="0">
              <a:spcBef>
                <a:spcPct val="0"/>
              </a:spcBef>
              <a:defRPr/>
            </a:pPr>
            <a:r>
              <a:rPr lang="en-US" sz="3600" dirty="0" smtClean="0">
                <a:latin typeface="+mj-lt"/>
                <a:ea typeface="+mj-ea"/>
                <a:cs typeface="Georgia"/>
              </a:rPr>
              <a:t>72,000 libraries in 170 countries</a:t>
            </a:r>
          </a:p>
        </p:txBody>
      </p:sp>
      <p:sp>
        <p:nvSpPr>
          <p:cNvPr id="18" name="TextBox 17"/>
          <p:cNvSpPr txBox="1"/>
          <p:nvPr/>
        </p:nvSpPr>
        <p:spPr>
          <a:xfrm>
            <a:off x="1335965" y="2657156"/>
            <a:ext cx="1156086" cy="523220"/>
          </a:xfrm>
          <a:prstGeom prst="rect">
            <a:avLst/>
          </a:prstGeom>
          <a:noFill/>
          <a:effectLst/>
        </p:spPr>
        <p:txBody>
          <a:bodyPr wrap="none">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1,418</a:t>
            </a:r>
            <a:endParaRPr lang="en-US" sz="2800" b="1" dirty="0">
              <a:effectLst>
                <a:glow rad="101600">
                  <a:schemeClr val="bg1">
                    <a:alpha val="60000"/>
                  </a:schemeClr>
                </a:glow>
              </a:effectLst>
              <a:latin typeface="Trebuchet MS"/>
              <a:cs typeface="Trebuchet MS"/>
            </a:endParaRPr>
          </a:p>
        </p:txBody>
      </p:sp>
      <p:sp>
        <p:nvSpPr>
          <p:cNvPr id="19" name="TextBox 18"/>
          <p:cNvSpPr txBox="1"/>
          <p:nvPr/>
        </p:nvSpPr>
        <p:spPr>
          <a:xfrm>
            <a:off x="1601241" y="3309618"/>
            <a:ext cx="1366080" cy="523220"/>
          </a:xfrm>
          <a:prstGeom prst="rect">
            <a:avLst/>
          </a:prstGeom>
          <a:noFill/>
          <a:effectLst/>
        </p:spPr>
        <p:txBody>
          <a:bodyPr wrap="none">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55,820</a:t>
            </a:r>
            <a:endParaRPr lang="en-US" sz="2800" b="1" dirty="0">
              <a:effectLst>
                <a:glow rad="101600">
                  <a:schemeClr val="bg1">
                    <a:alpha val="60000"/>
                  </a:schemeClr>
                </a:glow>
              </a:effectLst>
              <a:latin typeface="Trebuchet MS"/>
              <a:cs typeface="Trebuchet MS"/>
            </a:endParaRPr>
          </a:p>
        </p:txBody>
      </p:sp>
      <p:sp>
        <p:nvSpPr>
          <p:cNvPr id="20" name="TextBox 19"/>
          <p:cNvSpPr txBox="1"/>
          <p:nvPr/>
        </p:nvSpPr>
        <p:spPr>
          <a:xfrm>
            <a:off x="2284281" y="4575183"/>
            <a:ext cx="1571625" cy="523220"/>
          </a:xfrm>
          <a:prstGeom prst="rect">
            <a:avLst/>
          </a:prstGeom>
          <a:noFill/>
          <a:effectLst/>
        </p:spPr>
        <p:txBody>
          <a:bodyPr wrap="square">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1,091</a:t>
            </a:r>
            <a:endParaRPr lang="en-US" sz="2800" b="1" dirty="0">
              <a:effectLst>
                <a:glow rad="101600">
                  <a:schemeClr val="bg1">
                    <a:alpha val="60000"/>
                  </a:schemeClr>
                </a:glow>
              </a:effectLst>
              <a:latin typeface="Trebuchet MS"/>
              <a:cs typeface="Trebuchet MS"/>
            </a:endParaRPr>
          </a:p>
        </p:txBody>
      </p:sp>
      <p:sp>
        <p:nvSpPr>
          <p:cNvPr id="21" name="TextBox 20"/>
          <p:cNvSpPr txBox="1"/>
          <p:nvPr/>
        </p:nvSpPr>
        <p:spPr>
          <a:xfrm>
            <a:off x="4184457" y="2786398"/>
            <a:ext cx="1156086" cy="523220"/>
          </a:xfrm>
          <a:prstGeom prst="rect">
            <a:avLst/>
          </a:prstGeom>
          <a:noFill/>
          <a:effectLst/>
        </p:spPr>
        <p:txBody>
          <a:bodyPr wrap="none">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5,715</a:t>
            </a:r>
            <a:endParaRPr lang="en-US" sz="2800" b="1" dirty="0">
              <a:effectLst>
                <a:glow rad="101600">
                  <a:schemeClr val="bg1">
                    <a:alpha val="60000"/>
                  </a:schemeClr>
                </a:glow>
              </a:effectLst>
              <a:latin typeface="Trebuchet MS"/>
              <a:cs typeface="Trebuchet MS"/>
            </a:endParaRPr>
          </a:p>
        </p:txBody>
      </p:sp>
      <p:sp>
        <p:nvSpPr>
          <p:cNvPr id="22" name="TextBox 21"/>
          <p:cNvSpPr txBox="1"/>
          <p:nvPr/>
        </p:nvSpPr>
        <p:spPr>
          <a:xfrm>
            <a:off x="5954712" y="2918766"/>
            <a:ext cx="1428750" cy="523220"/>
          </a:xfrm>
          <a:prstGeom prst="rect">
            <a:avLst/>
          </a:prstGeom>
          <a:noFill/>
          <a:effectLst/>
        </p:spPr>
        <p:txBody>
          <a:bodyPr>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4,058</a:t>
            </a:r>
            <a:endParaRPr lang="en-US" sz="2800" b="1" dirty="0">
              <a:effectLst>
                <a:glow rad="101600">
                  <a:schemeClr val="bg1">
                    <a:alpha val="60000"/>
                  </a:schemeClr>
                </a:glow>
              </a:effectLst>
              <a:latin typeface="Trebuchet MS"/>
              <a:cs typeface="Trebuchet MS"/>
            </a:endParaRPr>
          </a:p>
        </p:txBody>
      </p:sp>
      <p:sp>
        <p:nvSpPr>
          <p:cNvPr id="23" name="TextBox 15"/>
          <p:cNvSpPr txBox="1"/>
          <p:nvPr/>
        </p:nvSpPr>
        <p:spPr>
          <a:xfrm>
            <a:off x="6172994" y="4575183"/>
            <a:ext cx="1446212" cy="523220"/>
          </a:xfrm>
          <a:prstGeom prst="rect">
            <a:avLst/>
          </a:prstGeom>
          <a:noFill/>
          <a:effectLst/>
        </p:spPr>
        <p:txBody>
          <a:bodyPr>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1,800</a:t>
            </a:r>
            <a:endParaRPr lang="en-US" sz="2800" b="1" dirty="0">
              <a:effectLst>
                <a:glow rad="101600">
                  <a:schemeClr val="bg1">
                    <a:alpha val="60000"/>
                  </a:schemeClr>
                </a:glow>
              </a:effectLst>
              <a:latin typeface="Trebuchet MS"/>
              <a:cs typeface="Trebuchet MS"/>
            </a:endParaRPr>
          </a:p>
        </p:txBody>
      </p:sp>
      <p:sp>
        <p:nvSpPr>
          <p:cNvPr id="24" name="TextBox 15"/>
          <p:cNvSpPr txBox="1"/>
          <p:nvPr/>
        </p:nvSpPr>
        <p:spPr>
          <a:xfrm>
            <a:off x="7619206" y="5326071"/>
            <a:ext cx="814647" cy="523220"/>
          </a:xfrm>
          <a:prstGeom prst="rect">
            <a:avLst/>
          </a:prstGeom>
          <a:noFill/>
          <a:effectLst/>
        </p:spPr>
        <p:txBody>
          <a:bodyPr wrap="none">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381</a:t>
            </a:r>
            <a:endParaRPr lang="en-US" sz="2800" b="1" dirty="0">
              <a:effectLst>
                <a:glow rad="101600">
                  <a:schemeClr val="bg1">
                    <a:alpha val="60000"/>
                  </a:schemeClr>
                </a:glow>
              </a:effectLst>
              <a:latin typeface="Trebuchet MS"/>
              <a:cs typeface="Trebuchet MS"/>
            </a:endParaRPr>
          </a:p>
        </p:txBody>
      </p:sp>
      <p:sp>
        <p:nvSpPr>
          <p:cNvPr id="25" name="TextBox 24"/>
          <p:cNvSpPr txBox="1"/>
          <p:nvPr/>
        </p:nvSpPr>
        <p:spPr>
          <a:xfrm>
            <a:off x="4508500" y="3788716"/>
            <a:ext cx="1446212" cy="523220"/>
          </a:xfrm>
          <a:prstGeom prst="rect">
            <a:avLst/>
          </a:prstGeom>
          <a:noFill/>
          <a:effectLst/>
        </p:spPr>
        <p:txBody>
          <a:bodyPr>
            <a:spAutoFit/>
          </a:bodyPr>
          <a:lstStyle/>
          <a:p>
            <a:pPr algn="ctr">
              <a:lnSpc>
                <a:spcPct val="100000"/>
              </a:lnSpc>
              <a:spcBef>
                <a:spcPct val="0"/>
              </a:spcBef>
              <a:defRPr/>
            </a:pPr>
            <a:r>
              <a:rPr lang="en-US" sz="2800" b="1" dirty="0" smtClean="0">
                <a:effectLst>
                  <a:glow rad="101600">
                    <a:schemeClr val="bg1">
                      <a:alpha val="60000"/>
                    </a:schemeClr>
                  </a:glow>
                </a:effectLst>
                <a:latin typeface="Trebuchet MS"/>
                <a:cs typeface="Trebuchet MS"/>
              </a:rPr>
              <a:t>1,752</a:t>
            </a:r>
            <a:endParaRPr lang="en-US" sz="2800" b="1" dirty="0">
              <a:effectLst>
                <a:glow rad="101600">
                  <a:schemeClr val="bg1">
                    <a:alpha val="60000"/>
                  </a:schemeClr>
                </a:glow>
              </a:effectLst>
              <a:latin typeface="Trebuchet MS"/>
              <a:cs typeface="Trebuchet M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8"/>
            <a:ext cx="9143999" cy="1246495"/>
          </a:xfrm>
        </p:spPr>
        <p:txBody>
          <a:bodyPr/>
          <a:lstStyle/>
          <a:p>
            <a:pPr algn="ctr"/>
            <a:r>
              <a:rPr lang="en-US" sz="4000" dirty="0" smtClean="0"/>
              <a:t>WorldCat Top 10 Languages: April 2014</a:t>
            </a:r>
            <a:endParaRPr lang="en-US" sz="4000" dirty="0"/>
          </a:p>
        </p:txBody>
      </p:sp>
      <p:graphicFrame>
        <p:nvGraphicFramePr>
          <p:cNvPr id="6" name="Table Placeholder 5"/>
          <p:cNvGraphicFramePr>
            <a:graphicFrameLocks noGrp="1"/>
          </p:cNvGraphicFramePr>
          <p:nvPr>
            <p:ph type="tbl" idx="1"/>
          </p:nvPr>
        </p:nvGraphicFramePr>
        <p:xfrm>
          <a:off x="1055915" y="1600202"/>
          <a:ext cx="6912428" cy="4746169"/>
        </p:xfrm>
        <a:graphic>
          <a:graphicData uri="http://schemas.openxmlformats.org/drawingml/2006/table">
            <a:tbl>
              <a:tblPr/>
              <a:tblGrid>
                <a:gridCol w="3116586"/>
                <a:gridCol w="631531"/>
                <a:gridCol w="3164311"/>
              </a:tblGrid>
              <a:tr h="510970">
                <a:tc>
                  <a:txBody>
                    <a:bodyPr/>
                    <a:lstStyle/>
                    <a:p>
                      <a:pPr marL="0" marR="0">
                        <a:lnSpc>
                          <a:spcPct val="115000"/>
                        </a:lnSpc>
                        <a:spcBef>
                          <a:spcPts val="0"/>
                        </a:spcBef>
                        <a:spcAft>
                          <a:spcPts val="0"/>
                        </a:spcAft>
                      </a:pPr>
                      <a:r>
                        <a:rPr lang="en-US" sz="2000" dirty="0">
                          <a:solidFill>
                            <a:srgbClr val="000000"/>
                          </a:solidFill>
                          <a:latin typeface="Calibri"/>
                          <a:ea typeface="Calibri"/>
                          <a:cs typeface="Arial"/>
                        </a:rPr>
                        <a:t>English</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eng</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a:solidFill>
                            <a:srgbClr val="000000"/>
                          </a:solidFill>
                          <a:latin typeface="Calibri"/>
                          <a:ea typeface="Calibri"/>
                          <a:cs typeface="Arial"/>
                        </a:rPr>
                        <a:t>124,195,894</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dirty="0">
                          <a:solidFill>
                            <a:srgbClr val="000000"/>
                          </a:solidFill>
                          <a:latin typeface="Calibri"/>
                          <a:ea typeface="Calibri"/>
                          <a:cs typeface="Arial"/>
                        </a:rPr>
                        <a:t>German</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solidFill>
                            <a:srgbClr val="000000"/>
                          </a:solidFill>
                          <a:latin typeface="Calibri"/>
                          <a:ea typeface="Calibri"/>
                          <a:cs typeface="Arial"/>
                        </a:rPr>
                        <a:t>ger</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40,713,789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Undetermined</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und</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34,719,441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dirty="0">
                          <a:solidFill>
                            <a:srgbClr val="000000"/>
                          </a:solidFill>
                          <a:latin typeface="Calibri"/>
                          <a:ea typeface="Calibri"/>
                          <a:cs typeface="Arial"/>
                        </a:rPr>
                        <a:t>French</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fre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28,791,547</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Spanish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spa</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14,295,842</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Chinese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chi</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9,561,260</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Japanese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jpn</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9,431,318</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Italian</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ita</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6,386,890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Dutch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dut</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4,950,474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19">
                <a:tc>
                  <a:txBody>
                    <a:bodyPr/>
                    <a:lstStyle/>
                    <a:p>
                      <a:pPr marL="0" marR="0">
                        <a:lnSpc>
                          <a:spcPct val="115000"/>
                        </a:lnSpc>
                        <a:spcBef>
                          <a:spcPts val="0"/>
                        </a:spcBef>
                        <a:spcAft>
                          <a:spcPts val="0"/>
                        </a:spcAft>
                      </a:pPr>
                      <a:r>
                        <a:rPr lang="en-US" sz="2000">
                          <a:solidFill>
                            <a:srgbClr val="000000"/>
                          </a:solidFill>
                          <a:latin typeface="Calibri"/>
                          <a:ea typeface="Calibri"/>
                          <a:cs typeface="Arial"/>
                        </a:rPr>
                        <a:t>No linguistic content</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zxx</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4,704,024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38"/>
            <a:ext cx="9143999" cy="1246495"/>
          </a:xfrm>
        </p:spPr>
        <p:txBody>
          <a:bodyPr/>
          <a:lstStyle/>
          <a:p>
            <a:pPr algn="ctr"/>
            <a:r>
              <a:rPr lang="en-US" sz="4000" dirty="0" smtClean="0"/>
              <a:t>WorldCat Next 10 Languages: April 2014</a:t>
            </a:r>
            <a:endParaRPr lang="en-US" sz="4000" dirty="0"/>
          </a:p>
        </p:txBody>
      </p:sp>
      <p:graphicFrame>
        <p:nvGraphicFramePr>
          <p:cNvPr id="6" name="Table Placeholder 5"/>
          <p:cNvGraphicFramePr>
            <a:graphicFrameLocks noGrp="1"/>
          </p:cNvGraphicFramePr>
          <p:nvPr>
            <p:ph type="tbl" idx="1"/>
          </p:nvPr>
        </p:nvGraphicFramePr>
        <p:xfrm>
          <a:off x="1055915" y="1600202"/>
          <a:ext cx="6912428" cy="4746169"/>
        </p:xfrm>
        <a:graphic>
          <a:graphicData uri="http://schemas.openxmlformats.org/drawingml/2006/table">
            <a:tbl>
              <a:tblPr/>
              <a:tblGrid>
                <a:gridCol w="3116586"/>
                <a:gridCol w="631531"/>
                <a:gridCol w="3164311"/>
              </a:tblGrid>
              <a:tr h="510970">
                <a:tc>
                  <a:txBody>
                    <a:bodyPr/>
                    <a:lstStyle/>
                    <a:p>
                      <a:pPr marL="0" marR="0">
                        <a:lnSpc>
                          <a:spcPct val="115000"/>
                        </a:lnSpc>
                        <a:spcBef>
                          <a:spcPts val="0"/>
                        </a:spcBef>
                        <a:spcAft>
                          <a:spcPts val="0"/>
                        </a:spcAft>
                      </a:pPr>
                      <a:r>
                        <a:rPr lang="en-US" sz="2000" dirty="0">
                          <a:solidFill>
                            <a:srgbClr val="000000"/>
                          </a:solidFill>
                          <a:latin typeface="Calibri"/>
                          <a:ea typeface="Calibri"/>
                          <a:cs typeface="Arial"/>
                        </a:rPr>
                        <a:t>Latin</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lat</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a:solidFill>
                            <a:srgbClr val="000000"/>
                          </a:solidFill>
                          <a:latin typeface="Calibri"/>
                          <a:ea typeface="Calibri"/>
                          <a:cs typeface="Arial"/>
                        </a:rPr>
                        <a:t>     4,159,494 </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dirty="0">
                          <a:solidFill>
                            <a:srgbClr val="000000"/>
                          </a:solidFill>
                          <a:latin typeface="Calibri"/>
                          <a:ea typeface="Calibri"/>
                          <a:cs typeface="Arial"/>
                        </a:rPr>
                        <a:t>Russian</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err="1">
                          <a:solidFill>
                            <a:srgbClr val="000000"/>
                          </a:solidFill>
                          <a:latin typeface="Calibri"/>
                          <a:ea typeface="Calibri"/>
                          <a:cs typeface="Arial"/>
                        </a:rPr>
                        <a:t>rus</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a:solidFill>
                            <a:srgbClr val="000000"/>
                          </a:solidFill>
                          <a:latin typeface="Calibri"/>
                          <a:ea typeface="Calibri"/>
                          <a:cs typeface="Arial"/>
                        </a:rPr>
                        <a:t>     3,942,144 </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Polish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pol</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3,717,411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Danish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dan</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   3,009,029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Portuguese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por</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2,488,042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Swedish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swe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2,327,734</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Hebrew</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heb</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1,963,980</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Slovenian</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slv</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1,945,702</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260">
                <a:tc>
                  <a:txBody>
                    <a:bodyPr/>
                    <a:lstStyle/>
                    <a:p>
                      <a:pPr marL="0" marR="0">
                        <a:lnSpc>
                          <a:spcPct val="115000"/>
                        </a:lnSpc>
                        <a:spcBef>
                          <a:spcPts val="0"/>
                        </a:spcBef>
                        <a:spcAft>
                          <a:spcPts val="0"/>
                        </a:spcAft>
                      </a:pPr>
                      <a:r>
                        <a:rPr lang="en-US" sz="2000">
                          <a:solidFill>
                            <a:srgbClr val="000000"/>
                          </a:solidFill>
                          <a:latin typeface="Calibri"/>
                          <a:ea typeface="Calibri"/>
                          <a:cs typeface="Arial"/>
                        </a:rPr>
                        <a:t>Arabic</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ara</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1,516,810</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119">
                <a:tc>
                  <a:txBody>
                    <a:bodyPr/>
                    <a:lstStyle/>
                    <a:p>
                      <a:pPr marL="0" marR="0">
                        <a:lnSpc>
                          <a:spcPct val="115000"/>
                        </a:lnSpc>
                        <a:spcBef>
                          <a:spcPts val="0"/>
                        </a:spcBef>
                        <a:spcAft>
                          <a:spcPts val="0"/>
                        </a:spcAft>
                      </a:pPr>
                      <a:r>
                        <a:rPr lang="en-US" sz="2000">
                          <a:solidFill>
                            <a:srgbClr val="000000"/>
                          </a:solidFill>
                          <a:latin typeface="Calibri"/>
                          <a:ea typeface="Calibri"/>
                          <a:cs typeface="Arial"/>
                        </a:rPr>
                        <a:t>Czech</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Arial"/>
                        </a:rPr>
                        <a:t>cze</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a:solidFill>
                            <a:srgbClr val="000000"/>
                          </a:solidFill>
                          <a:latin typeface="Calibri"/>
                          <a:ea typeface="Calibri"/>
                          <a:cs typeface="Arial"/>
                        </a:rPr>
                        <a:t>1,434,854</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141515" y="-947451"/>
            <a:ext cx="8761676" cy="1729649"/>
          </a:xfrm>
          <a:effectLst/>
        </p:spPr>
        <p:txBody>
          <a:bodyPr/>
          <a:lstStyle/>
          <a:p>
            <a:r>
              <a:rPr lang="en-US" sz="3200" b="1" dirty="0" smtClean="0">
                <a:latin typeface="+mn-lt"/>
              </a:rPr>
              <a:t/>
            </a:r>
            <a:br>
              <a:rPr lang="en-US" sz="3200" b="1" dirty="0" smtClean="0">
                <a:latin typeface="+mn-lt"/>
              </a:rPr>
            </a:br>
            <a:r>
              <a:rPr lang="en-US" sz="3200" b="1" dirty="0" smtClean="0">
                <a:latin typeface="+mn-lt"/>
              </a:rPr>
              <a:t/>
            </a:r>
            <a:br>
              <a:rPr lang="en-US" sz="3200" b="1" dirty="0" smtClean="0">
                <a:latin typeface="+mn-lt"/>
              </a:rPr>
            </a:br>
            <a:r>
              <a:rPr lang="en-US" sz="3200" b="1" dirty="0" smtClean="0">
                <a:latin typeface="+mn-lt"/>
              </a:rPr>
              <a:t>Non-Latin </a:t>
            </a:r>
            <a:r>
              <a:rPr lang="en-US" sz="3200" b="1" dirty="0">
                <a:latin typeface="+mn-lt"/>
              </a:rPr>
              <a:t>scripts in </a:t>
            </a:r>
            <a:r>
              <a:rPr lang="en-US" sz="3200" b="1" dirty="0" smtClean="0">
                <a:latin typeface="+mn-lt"/>
              </a:rPr>
              <a:t>WorldCat</a:t>
            </a:r>
            <a:r>
              <a:rPr lang="en-US" sz="3200" dirty="0" smtClean="0">
                <a:latin typeface="+mn-lt"/>
              </a:rPr>
              <a:t/>
            </a:r>
            <a:br>
              <a:rPr lang="en-US" sz="3200" dirty="0" smtClean="0">
                <a:latin typeface="+mn-lt"/>
              </a:rPr>
            </a:br>
            <a:endParaRPr lang="en-US" sz="3200" dirty="0">
              <a:latin typeface="+mn-lt"/>
            </a:endParaRPr>
          </a:p>
        </p:txBody>
      </p:sp>
      <p:graphicFrame>
        <p:nvGraphicFramePr>
          <p:cNvPr id="660483" name="Group 3"/>
          <p:cNvGraphicFramePr>
            <a:graphicFrameLocks noGrp="1"/>
          </p:cNvGraphicFramePr>
          <p:nvPr>
            <p:ph type="tbl" idx="1"/>
          </p:nvPr>
        </p:nvGraphicFramePr>
        <p:xfrm>
          <a:off x="292591" y="914629"/>
          <a:ext cx="8610600" cy="5497140"/>
        </p:xfrm>
        <a:graphic>
          <a:graphicData uri="http://schemas.openxmlformats.org/drawingml/2006/table">
            <a:tbl>
              <a:tblPr/>
              <a:tblGrid>
                <a:gridCol w="2449513"/>
                <a:gridCol w="2050233"/>
                <a:gridCol w="2333678"/>
                <a:gridCol w="1777176"/>
              </a:tblGrid>
              <a:tr h="429658">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endParaRPr kumimoji="0" lang="en-US" sz="1800" b="1" i="0" u="none" strike="noStrike" cap="none" normalizeH="0" baseline="0" dirty="0" smtClean="0">
                        <a:ln>
                          <a:noFill/>
                        </a:ln>
                        <a:solidFill>
                          <a:schemeClr val="tx1"/>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June 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6 month 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5 year growth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2771">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Arabic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944,363</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4.04%</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137.80%</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3657">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Armenian*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2,115</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23.76%</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1886">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Bengali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1,153</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31.77%</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822.40%</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05">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CJK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18,416,307</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4.15%</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175.63%</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894">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smtClean="0">
                          <a:ln>
                            <a:noFill/>
                          </a:ln>
                          <a:solidFill>
                            <a:schemeClr val="tx1"/>
                          </a:solidFill>
                          <a:effectLst/>
                          <a:latin typeface="Trebuchet MS" pitchFamily="34" charset="0"/>
                        </a:rPr>
                        <a:t>Cyrillic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880,391</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4.55%</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289.28%</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429">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Devanagari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7,626</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13.99%</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1522.55%</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95">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Ethiopic*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39</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105.26%</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4543">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Greek**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101,807</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-38.43%</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2243.62%</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Hebrew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1,950,409</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13.64%</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100.10%</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err="1" smtClean="0">
                          <a:ln>
                            <a:noFill/>
                          </a:ln>
                          <a:solidFill>
                            <a:schemeClr val="tx1"/>
                          </a:solidFill>
                          <a:effectLst/>
                          <a:latin typeface="Trebuchet MS" pitchFamily="34" charset="0"/>
                        </a:rPr>
                        <a:t>Syriac</a:t>
                      </a:r>
                      <a:r>
                        <a:rPr kumimoji="0" lang="en-US" sz="1800" b="1" i="0" u="none" strike="noStrike" cap="none" normalizeH="0" baseline="0" dirty="0" smtClean="0">
                          <a:ln>
                            <a:noFill/>
                          </a:ln>
                          <a:solidFill>
                            <a:schemeClr val="tx1"/>
                          </a:solidFill>
                          <a:effectLst/>
                          <a:latin typeface="Trebuchet MS"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US" sz="1800" dirty="0" smtClean="0">
                          <a:latin typeface="Arial" pitchFamily="34" charset="0"/>
                          <a:ea typeface="Times New Roman"/>
                          <a:cs typeface="Arial" pitchFamily="34" charset="0"/>
                        </a:rPr>
                        <a:t>100%</a:t>
                      </a:r>
                      <a:endParaRPr lang="en-US" sz="1800" dirty="0">
                        <a:latin typeface="Arial" pitchFamily="34" charset="0"/>
                        <a:ea typeface="Times New Roman"/>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890">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smtClean="0">
                          <a:ln>
                            <a:noFill/>
                          </a:ln>
                          <a:solidFill>
                            <a:schemeClr val="tx1"/>
                          </a:solidFill>
                          <a:effectLst/>
                          <a:latin typeface="Trebuchet MS" pitchFamily="34" charset="0"/>
                        </a:rPr>
                        <a:t>Tamil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56,719</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a:latin typeface="Arial"/>
                          <a:ea typeface="Calibri"/>
                          <a:cs typeface="Times New Roman"/>
                        </a:rPr>
                        <a:t>1.67%</a:t>
                      </a:r>
                      <a:endParaRPr lang="en-US" sz="180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353.75%</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005">
                <a:tc>
                  <a:txBody>
                    <a:bodyPr/>
                    <a:lstStyle/>
                    <a:p>
                      <a:pPr marL="12700" marR="0" lvl="0" indent="0" algn="l" defTabSz="914400" rtl="0" eaLnBrk="1" fontAlgn="base" latinLnBrk="0" hangingPunct="1">
                        <a:lnSpc>
                          <a:spcPct val="120000"/>
                        </a:lnSpc>
                        <a:spcBef>
                          <a:spcPct val="50000"/>
                        </a:spcBef>
                        <a:spcAft>
                          <a:spcPct val="0"/>
                        </a:spcAft>
                        <a:buClr>
                          <a:srgbClr val="FF7600"/>
                        </a:buClr>
                        <a:buSzTx/>
                        <a:buFontTx/>
                        <a:buNone/>
                        <a:tabLst/>
                      </a:pPr>
                      <a:r>
                        <a:rPr kumimoji="0" lang="en-US" sz="1800" b="1" i="0" u="none" strike="noStrike" cap="none" normalizeH="0" baseline="0" dirty="0" smtClean="0">
                          <a:ln>
                            <a:noFill/>
                          </a:ln>
                          <a:solidFill>
                            <a:schemeClr val="tx1"/>
                          </a:solidFill>
                          <a:effectLst/>
                          <a:latin typeface="Trebuchet MS" pitchFamily="34" charset="0"/>
                        </a:rPr>
                        <a:t>Thai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569,199</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38.42%</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50000"/>
                        </a:lnSpc>
                        <a:spcBef>
                          <a:spcPts val="0"/>
                        </a:spcBef>
                        <a:spcAft>
                          <a:spcPts val="0"/>
                        </a:spcAft>
                      </a:pPr>
                      <a:r>
                        <a:rPr lang="en-US" sz="1800" dirty="0">
                          <a:latin typeface="Arial"/>
                          <a:ea typeface="Calibri"/>
                          <a:cs typeface="Times New Roman"/>
                        </a:rPr>
                        <a:t>60842.08%</a:t>
                      </a:r>
                      <a:endParaRPr lang="en-US" sz="1800" dirty="0">
                        <a:latin typeface="Calibri"/>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09128" y="3808958"/>
            <a:ext cx="3334871" cy="3049042"/>
          </a:xfrm>
          <a:prstGeom prst="rect">
            <a:avLst/>
          </a:pr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p:nvCxnSpPr>
        <p:spPr>
          <a:xfrm>
            <a:off x="143432" y="3808957"/>
            <a:ext cx="9000568" cy="0"/>
          </a:xfrm>
          <a:prstGeom prst="line">
            <a:avLst/>
          </a:prstGeom>
          <a:ln w="3175">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nvGrpSpPr>
          <p:cNvPr id="2" name="Group 8"/>
          <p:cNvGrpSpPr/>
          <p:nvPr/>
        </p:nvGrpSpPr>
        <p:grpSpPr>
          <a:xfrm>
            <a:off x="304809" y="4167981"/>
            <a:ext cx="1864658" cy="1849884"/>
            <a:chOff x="-4737074" y="498285"/>
            <a:chExt cx="2800697" cy="2705278"/>
          </a:xfrm>
        </p:grpSpPr>
        <p:pic>
          <p:nvPicPr>
            <p:cNvPr id="4" name="Picture 2"/>
            <p:cNvPicPr>
              <a:picLocks noChangeAspect="1" noChangeArrowheads="1"/>
            </p:cNvPicPr>
            <p:nvPr/>
          </p:nvPicPr>
          <p:blipFill>
            <a:blip r:embed="rId3" cstate="print"/>
            <a:srcRect l="431" t="4684" r="3142"/>
            <a:stretch>
              <a:fillRect/>
            </a:stretch>
          </p:blipFill>
          <p:spPr bwMode="auto">
            <a:xfrm>
              <a:off x="-4737074" y="498285"/>
              <a:ext cx="2800697" cy="2282262"/>
            </a:xfrm>
            <a:prstGeom prst="rect">
              <a:avLst/>
            </a:prstGeom>
            <a:noFill/>
            <a:ln w="9525">
              <a:solidFill>
                <a:schemeClr val="bg1">
                  <a:lumMod val="85000"/>
                </a:schemeClr>
              </a:solidFill>
              <a:miter lim="800000"/>
              <a:headEnd/>
              <a:tailEnd/>
            </a:ln>
            <a:effectLst>
              <a:outerShdw blurRad="76200" dir="18900000" sy="23000" kx="-1200000" algn="bl" rotWithShape="0">
                <a:prstClr val="black">
                  <a:alpha val="20000"/>
                </a:prstClr>
              </a:outerShdw>
            </a:effectLst>
          </p:spPr>
        </p:pic>
        <p:sp>
          <p:nvSpPr>
            <p:cNvPr id="5" name="TextBox 4"/>
            <p:cNvSpPr txBox="1"/>
            <p:nvPr/>
          </p:nvSpPr>
          <p:spPr>
            <a:xfrm>
              <a:off x="-4737074" y="2798478"/>
              <a:ext cx="2800697" cy="405085"/>
            </a:xfrm>
            <a:prstGeom prst="rect">
              <a:avLst/>
            </a:prstGeom>
            <a:noFill/>
          </p:spPr>
          <p:txBody>
            <a:bodyPr wrap="square" rtlCol="0">
              <a:spAutoFit/>
            </a:bodyPr>
            <a:lstStyle/>
            <a:p>
              <a:endParaRPr lang="en-US" sz="1200" b="1" dirty="0">
                <a:solidFill>
                  <a:prstClr val="black"/>
                </a:solidFill>
                <a:latin typeface="Microsoft Sans Serif" pitchFamily="34" charset="0"/>
                <a:cs typeface="Microsoft Sans Serif" pitchFamily="34" charset="0"/>
              </a:endParaRPr>
            </a:p>
          </p:txBody>
        </p:sp>
      </p:grpSp>
      <p:sp>
        <p:nvSpPr>
          <p:cNvPr id="6" name="Title 1"/>
          <p:cNvSpPr txBox="1">
            <a:spLocks/>
          </p:cNvSpPr>
          <p:nvPr/>
        </p:nvSpPr>
        <p:spPr>
          <a:xfrm>
            <a:off x="0" y="0"/>
            <a:ext cx="9382767" cy="1313180"/>
          </a:xfrm>
          <a:prstGeom prst="rect">
            <a:avLst/>
          </a:prstGeom>
        </p:spPr>
        <p:txBody>
          <a:bodyPr/>
          <a:lstStyle/>
          <a:p>
            <a:pPr algn="ctr">
              <a:lnSpc>
                <a:spcPct val="90000"/>
              </a:lnSpc>
              <a:spcBef>
                <a:spcPct val="0"/>
              </a:spcBef>
            </a:pPr>
            <a:r>
              <a:rPr lang="en-US" sz="2800" dirty="0" smtClean="0">
                <a:solidFill>
                  <a:srgbClr val="2178B5"/>
                </a:solidFill>
                <a:latin typeface="Microsoft Sans Serif" pitchFamily="34" charset="0"/>
                <a:cs typeface="Microsoft Sans Serif" pitchFamily="34" charset="0"/>
              </a:rPr>
              <a:t>VIAF – by the numbers</a:t>
            </a:r>
            <a:endParaRPr lang="en-US" sz="2800" dirty="0">
              <a:solidFill>
                <a:srgbClr val="2178B5"/>
              </a:solidFill>
              <a:latin typeface="Microsoft Sans Serif" pitchFamily="34" charset="0"/>
              <a:cs typeface="Microsoft Sans Serif" pitchFamily="34" charset="0"/>
            </a:endParaRPr>
          </a:p>
        </p:txBody>
      </p:sp>
      <p:sp>
        <p:nvSpPr>
          <p:cNvPr id="7" name="Content Placeholder 2"/>
          <p:cNvSpPr txBox="1">
            <a:spLocks/>
          </p:cNvSpPr>
          <p:nvPr/>
        </p:nvSpPr>
        <p:spPr>
          <a:xfrm>
            <a:off x="211446" y="645960"/>
            <a:ext cx="4503993" cy="2519161"/>
          </a:xfrm>
          <a:prstGeom prst="rect">
            <a:avLst/>
          </a:prstGeom>
        </p:spPr>
        <p:txBody>
          <a:bodyPr/>
          <a:lstStyle/>
          <a:p>
            <a:pPr marL="342900" indent="-342900">
              <a:spcBef>
                <a:spcPct val="20000"/>
              </a:spcBef>
              <a:buFont typeface="Arial"/>
              <a:buNone/>
            </a:pPr>
            <a:r>
              <a:rPr lang="en-US" sz="1600" b="1" dirty="0" smtClean="0">
                <a:solidFill>
                  <a:prstClr val="black"/>
                </a:solidFill>
                <a:latin typeface="Microsoft Sans Serif" pitchFamily="34" charset="0"/>
                <a:cs typeface="Microsoft Sans Serif" pitchFamily="34" charset="0"/>
              </a:rPr>
              <a:t>Contributors:</a:t>
            </a:r>
          </a:p>
          <a:p>
            <a:pPr marL="342900" indent="-342900">
              <a:spcBef>
                <a:spcPct val="20000"/>
              </a:spcBef>
              <a:buFont typeface="Arial"/>
              <a:buChar char="•"/>
            </a:pPr>
            <a:r>
              <a:rPr lang="en-US" sz="1600" b="1" dirty="0" smtClean="0">
                <a:solidFill>
                  <a:prstClr val="black"/>
                </a:solidFill>
                <a:latin typeface="Microsoft Sans Serif" pitchFamily="34" charset="0"/>
                <a:cs typeface="Microsoft Sans Serif" pitchFamily="34" charset="0"/>
              </a:rPr>
              <a:t>34</a:t>
            </a:r>
            <a:r>
              <a:rPr lang="en-US" sz="1600" dirty="0" smtClean="0">
                <a:solidFill>
                  <a:prstClr val="black"/>
                </a:solidFill>
                <a:latin typeface="Microsoft Sans Serif" pitchFamily="34" charset="0"/>
                <a:cs typeface="Microsoft Sans Serif" pitchFamily="34" charset="0"/>
              </a:rPr>
              <a:t> Agencies</a:t>
            </a:r>
          </a:p>
          <a:p>
            <a:pPr marL="342900" indent="-342900">
              <a:spcBef>
                <a:spcPct val="20000"/>
              </a:spcBef>
              <a:buFont typeface="Arial"/>
              <a:buChar char="•"/>
            </a:pPr>
            <a:r>
              <a:rPr lang="en-US" sz="1600" b="1" dirty="0" smtClean="0">
                <a:solidFill>
                  <a:prstClr val="black"/>
                </a:solidFill>
                <a:latin typeface="Microsoft Sans Serif" pitchFamily="34" charset="0"/>
                <a:cs typeface="Microsoft Sans Serif" pitchFamily="34" charset="0"/>
              </a:rPr>
              <a:t>28</a:t>
            </a:r>
            <a:r>
              <a:rPr lang="en-US" sz="1600" dirty="0" smtClean="0">
                <a:solidFill>
                  <a:prstClr val="black"/>
                </a:solidFill>
                <a:latin typeface="Microsoft Sans Serif" pitchFamily="34" charset="0"/>
                <a:cs typeface="Microsoft Sans Serif" pitchFamily="34" charset="0"/>
              </a:rPr>
              <a:t> Countries</a:t>
            </a:r>
          </a:p>
          <a:p>
            <a:pPr marL="342900" indent="-342900">
              <a:spcBef>
                <a:spcPct val="20000"/>
              </a:spcBef>
              <a:buFont typeface="Arial"/>
              <a:buChar char="•"/>
            </a:pPr>
            <a:r>
              <a:rPr lang="en-US" sz="1600" b="1" dirty="0" smtClean="0">
                <a:solidFill>
                  <a:prstClr val="black"/>
                </a:solidFill>
                <a:latin typeface="Microsoft Sans Serif" pitchFamily="34" charset="0"/>
                <a:cs typeface="Microsoft Sans Serif" pitchFamily="34" charset="0"/>
              </a:rPr>
              <a:t>23</a:t>
            </a:r>
            <a:r>
              <a:rPr lang="en-US" sz="1600" dirty="0" smtClean="0">
                <a:solidFill>
                  <a:prstClr val="black"/>
                </a:solidFill>
                <a:latin typeface="Microsoft Sans Serif" pitchFamily="34" charset="0"/>
                <a:cs typeface="Microsoft Sans Serif" pitchFamily="34" charset="0"/>
              </a:rPr>
              <a:t> National libraries*</a:t>
            </a:r>
          </a:p>
          <a:p>
            <a:pPr marL="742950" lvl="1" indent="-285750">
              <a:spcBef>
                <a:spcPct val="20000"/>
              </a:spcBef>
              <a:buFont typeface="Arial"/>
              <a:buNone/>
            </a:pPr>
            <a:r>
              <a:rPr lang="en-US" sz="1400" dirty="0" smtClean="0">
                <a:solidFill>
                  <a:prstClr val="black"/>
                </a:solidFill>
                <a:latin typeface="Microsoft Sans Serif" pitchFamily="34" charset="0"/>
                <a:cs typeface="Microsoft Sans Serif" pitchFamily="34" charset="0"/>
              </a:rPr>
              <a:t>+10 via consortia</a:t>
            </a:r>
          </a:p>
          <a:p>
            <a:pPr marL="342900" indent="-342900">
              <a:spcBef>
                <a:spcPct val="20000"/>
              </a:spcBef>
              <a:buFont typeface="Arial"/>
              <a:buChar char="•"/>
            </a:pPr>
            <a:r>
              <a:rPr lang="en-US" sz="1600" dirty="0" smtClean="0">
                <a:solidFill>
                  <a:prstClr val="black"/>
                </a:solidFill>
                <a:latin typeface="Microsoft Sans Serif" pitchFamily="34" charset="0"/>
                <a:cs typeface="Microsoft Sans Serif" pitchFamily="34" charset="0"/>
              </a:rPr>
              <a:t>15 Agencies joined in </a:t>
            </a:r>
            <a:r>
              <a:rPr lang="en-US" sz="1600" b="1" dirty="0" smtClean="0">
                <a:solidFill>
                  <a:prstClr val="black"/>
                </a:solidFill>
                <a:latin typeface="Microsoft Sans Serif" pitchFamily="34" charset="0"/>
                <a:cs typeface="Microsoft Sans Serif" pitchFamily="34" charset="0"/>
              </a:rPr>
              <a:t>2012-2013</a:t>
            </a:r>
          </a:p>
          <a:p>
            <a:pPr marL="342900" indent="-342900">
              <a:spcBef>
                <a:spcPct val="20000"/>
              </a:spcBef>
              <a:buFont typeface="Arial"/>
              <a:buChar char="•"/>
            </a:pPr>
            <a:r>
              <a:rPr lang="en-US" sz="1600" b="1" dirty="0" smtClean="0">
                <a:solidFill>
                  <a:prstClr val="black"/>
                </a:solidFill>
                <a:latin typeface="Microsoft Sans Serif" pitchFamily="34" charset="0"/>
                <a:cs typeface="Microsoft Sans Serif" pitchFamily="34" charset="0"/>
              </a:rPr>
              <a:t>Now working with ISNI &amp; Wikipedia</a:t>
            </a:r>
          </a:p>
          <a:p>
            <a:pPr marL="342900" indent="-342900">
              <a:spcBef>
                <a:spcPct val="20000"/>
              </a:spcBef>
            </a:pPr>
            <a:endParaRPr lang="en-US" sz="1600" b="1" dirty="0" smtClean="0">
              <a:solidFill>
                <a:prstClr val="black"/>
              </a:solidFill>
              <a:latin typeface="Microsoft Sans Serif" pitchFamily="34" charset="0"/>
              <a:cs typeface="Microsoft Sans Serif" pitchFamily="34" charset="0"/>
            </a:endParaRPr>
          </a:p>
          <a:p>
            <a:pPr marL="342900" indent="-342900">
              <a:spcBef>
                <a:spcPct val="20000"/>
              </a:spcBef>
            </a:pPr>
            <a:r>
              <a:rPr lang="en-US" sz="1600" b="1" dirty="0" smtClean="0">
                <a:solidFill>
                  <a:prstClr val="black"/>
                </a:solidFill>
                <a:latin typeface="Microsoft Sans Serif" pitchFamily="34" charset="0"/>
                <a:cs typeface="Microsoft Sans Serif" pitchFamily="34" charset="0"/>
              </a:rPr>
              <a:t>* National Library of Israel is a participant</a:t>
            </a:r>
          </a:p>
          <a:p>
            <a:pPr marL="342900" indent="-342900">
              <a:spcBef>
                <a:spcPct val="20000"/>
              </a:spcBef>
            </a:pPr>
            <a:endParaRPr lang="en-US" sz="1600" b="1" i="1" dirty="0" smtClean="0">
              <a:solidFill>
                <a:prstClr val="black"/>
              </a:solidFill>
              <a:latin typeface="Microsoft Sans Serif" pitchFamily="34" charset="0"/>
              <a:cs typeface="Microsoft Sans Serif" pitchFamily="34" charset="0"/>
            </a:endParaRPr>
          </a:p>
          <a:p>
            <a:pPr marL="342900" indent="-342900">
              <a:spcBef>
                <a:spcPct val="20000"/>
              </a:spcBef>
              <a:buFont typeface="Arial"/>
              <a:buChar char="•"/>
            </a:pPr>
            <a:endParaRPr lang="en-US" sz="1600" dirty="0">
              <a:solidFill>
                <a:prstClr val="black"/>
              </a:solidFill>
              <a:latin typeface="Microsoft Sans Serif" pitchFamily="34" charset="0"/>
              <a:cs typeface="Microsoft Sans Serif" pitchFamily="34" charset="0"/>
            </a:endParaRPr>
          </a:p>
        </p:txBody>
      </p:sp>
      <p:graphicFrame>
        <p:nvGraphicFramePr>
          <p:cNvPr id="8" name="Chart Placeholder 3"/>
          <p:cNvGraphicFramePr>
            <a:graphicFrameLocks/>
          </p:cNvGraphicFramePr>
          <p:nvPr>
            <p:extLst>
              <p:ext uri="{D42A27DB-BD31-4B8C-83A1-F6EECF244321}">
                <p14:modId xmlns:p14="http://schemas.microsoft.com/office/powerpoint/2010/main" val="4004182539"/>
              </p:ext>
            </p:extLst>
          </p:nvPr>
        </p:nvGraphicFramePr>
        <p:xfrm>
          <a:off x="4241260" y="645960"/>
          <a:ext cx="4902740" cy="4198834"/>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4"/>
          <p:cNvSpPr txBox="1">
            <a:spLocks/>
          </p:cNvSpPr>
          <p:nvPr/>
        </p:nvSpPr>
        <p:spPr>
          <a:xfrm>
            <a:off x="5970483" y="3834438"/>
            <a:ext cx="3322639" cy="4438570"/>
          </a:xfrm>
          <a:prstGeom prst="rect">
            <a:avLst/>
          </a:prstGeom>
        </p:spPr>
        <p:txBody>
          <a:bodyPr/>
          <a:lstStyle/>
          <a:p>
            <a:pPr>
              <a:lnSpc>
                <a:spcPct val="90000"/>
              </a:lnSpc>
              <a:spcBef>
                <a:spcPct val="0"/>
              </a:spcBef>
            </a:pPr>
            <a:endParaRPr lang="en-US" sz="2400" b="1" i="1" dirty="0" smtClean="0">
              <a:solidFill>
                <a:srgbClr val="2178B5"/>
              </a:solidFill>
              <a:latin typeface="Microsoft Sans Serif" pitchFamily="34" charset="0"/>
              <a:cs typeface="Microsoft Sans Serif" pitchFamily="34" charset="0"/>
            </a:endParaRPr>
          </a:p>
          <a:p>
            <a:pPr>
              <a:lnSpc>
                <a:spcPct val="90000"/>
              </a:lnSpc>
              <a:spcBef>
                <a:spcPct val="0"/>
              </a:spcBef>
            </a:pPr>
            <a:r>
              <a:rPr lang="en-US" b="1" i="1" u="sng" dirty="0" smtClean="0">
                <a:solidFill>
                  <a:srgbClr val="2178B5"/>
                </a:solidFill>
                <a:latin typeface="Microsoft Sans Serif" pitchFamily="34" charset="0"/>
                <a:cs typeface="Microsoft Sans Serif" pitchFamily="34" charset="0"/>
              </a:rPr>
              <a:t>More</a:t>
            </a:r>
            <a:r>
              <a:rPr lang="en-US" i="1" u="sng" dirty="0" smtClean="0">
                <a:solidFill>
                  <a:srgbClr val="2178B5"/>
                </a:solidFill>
                <a:latin typeface="Microsoft Sans Serif" pitchFamily="34" charset="0"/>
                <a:cs typeface="Microsoft Sans Serif" pitchFamily="34" charset="0"/>
              </a:rPr>
              <a:t> about VIAF</a:t>
            </a:r>
          </a:p>
          <a:p>
            <a:pPr>
              <a:lnSpc>
                <a:spcPct val="90000"/>
              </a:lnSpc>
              <a:spcBef>
                <a:spcPct val="0"/>
              </a:spcBef>
            </a:pPr>
            <a:r>
              <a:rPr lang="en-US" sz="1200" i="1" dirty="0" smtClean="0">
                <a:solidFill>
                  <a:srgbClr val="2178B5"/>
                </a:solidFill>
                <a:latin typeface="Microsoft Sans Serif" pitchFamily="34" charset="0"/>
                <a:cs typeface="Microsoft Sans Serif" pitchFamily="34" charset="0"/>
              </a:rPr>
              <a:t>		viaf@oclc.org</a:t>
            </a:r>
          </a:p>
          <a:p>
            <a:pPr marL="342900" indent="-342900">
              <a:spcBef>
                <a:spcPct val="20000"/>
              </a:spcBef>
              <a:buFont typeface="Arial"/>
              <a:buChar char="•"/>
              <a:defRPr/>
            </a:pPr>
            <a:r>
              <a:rPr lang="en-US" sz="1200" b="1" dirty="0" smtClean="0">
                <a:solidFill>
                  <a:prstClr val="black"/>
                </a:solidFill>
                <a:latin typeface="Microsoft Sans Serif" pitchFamily="34" charset="0"/>
                <a:cs typeface="Microsoft Sans Serif" pitchFamily="34" charset="0"/>
              </a:rPr>
              <a:t>Background information</a:t>
            </a:r>
          </a:p>
          <a:p>
            <a:pPr marL="342900" indent="-342900">
              <a:spcBef>
                <a:spcPct val="20000"/>
              </a:spcBef>
              <a:defRPr/>
            </a:pPr>
            <a:r>
              <a:rPr lang="en-US" sz="1050" dirty="0" smtClean="0">
                <a:solidFill>
                  <a:prstClr val="black"/>
                </a:solidFill>
                <a:latin typeface="Microsoft Sans Serif" pitchFamily="34" charset="0"/>
                <a:cs typeface="Microsoft Sans Serif" pitchFamily="34" charset="0"/>
              </a:rPr>
              <a:t>	</a:t>
            </a:r>
            <a:r>
              <a:rPr lang="en-US" sz="1050" dirty="0" smtClean="0">
                <a:solidFill>
                  <a:prstClr val="black"/>
                </a:solidFill>
                <a:latin typeface="Microsoft Sans Serif" pitchFamily="34" charset="0"/>
                <a:cs typeface="Microsoft Sans Serif" pitchFamily="34" charset="0"/>
                <a:hlinkClick r:id="rId5"/>
              </a:rPr>
              <a:t>http://www.oclc.org/en-US/viaf.htm</a:t>
            </a:r>
            <a:endParaRPr lang="en-US" sz="1050" dirty="0" smtClean="0">
              <a:solidFill>
                <a:prstClr val="black"/>
              </a:solidFill>
              <a:latin typeface="Microsoft Sans Serif" pitchFamily="34" charset="0"/>
              <a:cs typeface="Microsoft Sans Serif" pitchFamily="34" charset="0"/>
              <a:hlinkClick r:id="rId6"/>
            </a:endParaRPr>
          </a:p>
          <a:p>
            <a:pPr marL="342900" indent="-342900">
              <a:spcBef>
                <a:spcPct val="20000"/>
              </a:spcBef>
              <a:buFont typeface="Arial" pitchFamily="34" charset="0"/>
              <a:buChar char="•"/>
              <a:defRPr/>
            </a:pPr>
            <a:r>
              <a:rPr lang="en-US" sz="1200" b="1" dirty="0" smtClean="0">
                <a:solidFill>
                  <a:prstClr val="black"/>
                </a:solidFill>
                <a:latin typeface="Microsoft Sans Serif" pitchFamily="34" charset="0"/>
                <a:cs typeface="Microsoft Sans Serif" pitchFamily="34" charset="0"/>
              </a:rPr>
              <a:t>VIAF web interface</a:t>
            </a:r>
          </a:p>
          <a:p>
            <a:pPr marL="342900" indent="-342900">
              <a:spcBef>
                <a:spcPct val="20000"/>
              </a:spcBef>
              <a:defRPr/>
            </a:pPr>
            <a:r>
              <a:rPr lang="en-US" sz="1200" dirty="0" smtClean="0">
                <a:solidFill>
                  <a:prstClr val="black"/>
                </a:solidFill>
                <a:latin typeface="Microsoft Sans Serif" pitchFamily="34" charset="0"/>
                <a:cs typeface="Microsoft Sans Serif" pitchFamily="34" charset="0"/>
              </a:rPr>
              <a:t>	</a:t>
            </a:r>
            <a:r>
              <a:rPr lang="en-US" sz="1050" dirty="0" smtClean="0">
                <a:solidFill>
                  <a:prstClr val="black"/>
                </a:solidFill>
                <a:latin typeface="Microsoft Sans Serif" pitchFamily="34" charset="0"/>
                <a:cs typeface="Microsoft Sans Serif" pitchFamily="34" charset="0"/>
                <a:hlinkClick r:id="rId7"/>
              </a:rPr>
              <a:t>http://www.viaf.org</a:t>
            </a:r>
            <a:r>
              <a:rPr lang="en-US" sz="1050" dirty="0" smtClean="0">
                <a:solidFill>
                  <a:prstClr val="black"/>
                </a:solidFill>
                <a:latin typeface="Microsoft Sans Serif" pitchFamily="34" charset="0"/>
                <a:cs typeface="Microsoft Sans Serif" pitchFamily="34" charset="0"/>
              </a:rPr>
              <a:t> </a:t>
            </a:r>
            <a:endParaRPr lang="en-US" sz="1200" dirty="0" smtClean="0">
              <a:solidFill>
                <a:prstClr val="black"/>
              </a:solidFill>
              <a:latin typeface="Microsoft Sans Serif" pitchFamily="34" charset="0"/>
              <a:cs typeface="Microsoft Sans Serif" pitchFamily="34" charset="0"/>
            </a:endParaRPr>
          </a:p>
          <a:p>
            <a:pPr marL="342900" indent="-342900">
              <a:spcBef>
                <a:spcPct val="20000"/>
              </a:spcBef>
              <a:buFont typeface="Arial" pitchFamily="34" charset="0"/>
              <a:buChar char="•"/>
              <a:defRPr/>
            </a:pPr>
            <a:r>
              <a:rPr lang="en-US" sz="1200" b="1" dirty="0" smtClean="0">
                <a:solidFill>
                  <a:prstClr val="black"/>
                </a:solidFill>
                <a:latin typeface="Microsoft Sans Serif" pitchFamily="34" charset="0"/>
                <a:cs typeface="Microsoft Sans Serif" pitchFamily="34" charset="0"/>
              </a:rPr>
              <a:t>Information about the VIAF API</a:t>
            </a:r>
          </a:p>
          <a:p>
            <a:pPr marL="342900" indent="-342900">
              <a:spcBef>
                <a:spcPct val="20000"/>
              </a:spcBef>
              <a:defRPr/>
            </a:pPr>
            <a:r>
              <a:rPr lang="en-US" sz="1200" dirty="0" smtClean="0">
                <a:solidFill>
                  <a:prstClr val="black"/>
                </a:solidFill>
                <a:latin typeface="Microsoft Sans Serif" pitchFamily="34" charset="0"/>
                <a:cs typeface="Microsoft Sans Serif" pitchFamily="34" charset="0"/>
              </a:rPr>
              <a:t>         </a:t>
            </a:r>
            <a:r>
              <a:rPr lang="en-US" sz="1050" dirty="0" smtClean="0">
                <a:solidFill>
                  <a:prstClr val="black"/>
                </a:solidFill>
                <a:latin typeface="Microsoft Sans Serif" pitchFamily="34" charset="0"/>
                <a:cs typeface="Microsoft Sans Serif" pitchFamily="34" charset="0"/>
                <a:hlinkClick r:id="rId8"/>
              </a:rPr>
              <a:t>http://www.oclc.org/developer/services/virtual-international-authority-file-viaf </a:t>
            </a:r>
            <a:endParaRPr lang="en-US" sz="1200" dirty="0" smtClean="0">
              <a:solidFill>
                <a:prstClr val="black"/>
              </a:solidFill>
              <a:latin typeface="Microsoft Sans Serif" pitchFamily="34" charset="0"/>
              <a:cs typeface="Microsoft Sans Serif" pitchFamily="34" charset="0"/>
            </a:endParaRPr>
          </a:p>
          <a:p>
            <a:pPr marL="342900" indent="-342900" algn="ctr">
              <a:spcBef>
                <a:spcPct val="20000"/>
              </a:spcBef>
              <a:defRPr/>
            </a:pPr>
            <a:endParaRPr lang="en-US" sz="1400" dirty="0" smtClean="0">
              <a:solidFill>
                <a:prstClr val="black"/>
              </a:solidFill>
              <a:latin typeface="Calibri Light"/>
              <a:cs typeface="Calibri Light"/>
            </a:endParaRPr>
          </a:p>
          <a:p>
            <a:pPr marL="342900" indent="-342900">
              <a:spcBef>
                <a:spcPct val="20000"/>
              </a:spcBef>
              <a:defRPr/>
            </a:pPr>
            <a:endParaRPr lang="en-US" sz="1600" dirty="0" smtClean="0">
              <a:solidFill>
                <a:prstClr val="black"/>
              </a:solidFill>
              <a:latin typeface="Microsoft Sans Serif" pitchFamily="34" charset="0"/>
              <a:cs typeface="Microsoft Sans Serif" pitchFamily="34" charset="0"/>
            </a:endParaRPr>
          </a:p>
          <a:p>
            <a:pPr marL="342900" indent="-342900">
              <a:spcBef>
                <a:spcPct val="20000"/>
              </a:spcBef>
              <a:defRPr/>
            </a:pPr>
            <a:r>
              <a:rPr lang="en-US" sz="1200" dirty="0" smtClean="0">
                <a:solidFill>
                  <a:prstClr val="black"/>
                </a:solidFill>
                <a:latin typeface="Microsoft Sans Serif" pitchFamily="34" charset="0"/>
                <a:cs typeface="Microsoft Sans Serif" pitchFamily="34" charset="0"/>
                <a:hlinkClick r:id="rId6"/>
              </a:rPr>
              <a:t>l</a:t>
            </a:r>
            <a:endParaRPr lang="en-US" sz="1400" dirty="0" smtClean="0">
              <a:solidFill>
                <a:prstClr val="black"/>
              </a:solidFill>
              <a:latin typeface="Microsoft Sans Serif" pitchFamily="34" charset="0"/>
              <a:cs typeface="Microsoft Sans Serif" pitchFamily="34" charset="0"/>
            </a:endParaRPr>
          </a:p>
          <a:p>
            <a:pPr marL="342900" indent="-342900">
              <a:spcBef>
                <a:spcPct val="20000"/>
              </a:spcBef>
              <a:defRPr/>
            </a:pPr>
            <a:r>
              <a:rPr lang="en-US" sz="1400" i="1" dirty="0" smtClean="0">
                <a:solidFill>
                  <a:srgbClr val="2178B5"/>
                </a:solidFill>
                <a:latin typeface="Microsoft Sans Serif" pitchFamily="34" charset="0"/>
                <a:cs typeface="Microsoft Sans Serif" pitchFamily="34" charset="0"/>
              </a:rPr>
              <a:t> </a:t>
            </a:r>
          </a:p>
          <a:p>
            <a:pPr>
              <a:lnSpc>
                <a:spcPct val="90000"/>
              </a:lnSpc>
              <a:spcBef>
                <a:spcPct val="0"/>
              </a:spcBef>
            </a:pPr>
            <a:endParaRPr lang="en-US" sz="2400" i="1" dirty="0" smtClean="0">
              <a:solidFill>
                <a:srgbClr val="2178B5"/>
              </a:solidFill>
              <a:latin typeface="Microsoft Sans Serif" pitchFamily="34" charset="0"/>
              <a:cs typeface="Microsoft Sans Serif" pitchFamily="34" charset="0"/>
            </a:endParaRPr>
          </a:p>
          <a:p>
            <a:pPr>
              <a:lnSpc>
                <a:spcPct val="90000"/>
              </a:lnSpc>
              <a:spcBef>
                <a:spcPct val="0"/>
              </a:spcBef>
            </a:pPr>
            <a:endParaRPr lang="en-US" sz="2400" i="1" dirty="0">
              <a:solidFill>
                <a:srgbClr val="2178B5"/>
              </a:solidFill>
              <a:latin typeface="Microsoft Sans Serif" pitchFamily="34" charset="0"/>
              <a:cs typeface="Microsoft Sans Serif" pitchFamily="34" charset="0"/>
            </a:endParaRPr>
          </a:p>
        </p:txBody>
      </p:sp>
      <p:sp>
        <p:nvSpPr>
          <p:cNvPr id="16" name="Rectangle 15"/>
          <p:cNvSpPr/>
          <p:nvPr/>
        </p:nvSpPr>
        <p:spPr>
          <a:xfrm>
            <a:off x="2286000" y="4203839"/>
            <a:ext cx="2429439" cy="1015663"/>
          </a:xfrm>
          <a:prstGeom prst="rect">
            <a:avLst/>
          </a:prstGeom>
        </p:spPr>
        <p:txBody>
          <a:bodyPr wrap="square">
            <a:spAutoFit/>
          </a:bodyPr>
          <a:lstStyle/>
          <a:p>
            <a:r>
              <a:rPr lang="en-US" sz="1200" dirty="0" smtClean="0">
                <a:solidFill>
                  <a:prstClr val="black">
                    <a:lumMod val="75000"/>
                    <a:lumOff val="25000"/>
                  </a:prstClr>
                </a:solidFill>
                <a:latin typeface="Microsoft Sans Serif" pitchFamily="34" charset="0"/>
                <a:cs typeface="Microsoft Sans Serif" pitchFamily="34" charset="0"/>
              </a:rPr>
              <a:t>VIAF </a:t>
            </a:r>
            <a:r>
              <a:rPr lang="en-US" sz="1200" b="1" dirty="0" smtClean="0">
                <a:solidFill>
                  <a:prstClr val="black">
                    <a:lumMod val="75000"/>
                    <a:lumOff val="25000"/>
                  </a:prstClr>
                </a:solidFill>
                <a:latin typeface="Microsoft Sans Serif" pitchFamily="34" charset="0"/>
                <a:cs typeface="Microsoft Sans Serif" pitchFamily="34" charset="0"/>
              </a:rPr>
              <a:t>supplies interfaces in various languages </a:t>
            </a:r>
            <a:r>
              <a:rPr lang="en-US" sz="1200" dirty="0" smtClean="0">
                <a:solidFill>
                  <a:prstClr val="black">
                    <a:lumMod val="75000"/>
                    <a:lumOff val="25000"/>
                  </a:prstClr>
                </a:solidFill>
                <a:latin typeface="Microsoft Sans Serif" pitchFamily="34" charset="0"/>
                <a:cs typeface="Microsoft Sans Serif" pitchFamily="34" charset="0"/>
              </a:rPr>
              <a:t>based on recognizing the language associated with the user’s browser.</a:t>
            </a:r>
            <a:endParaRPr lang="en-US" sz="1200" dirty="0">
              <a:solidFill>
                <a:prstClr val="black"/>
              </a:solidFill>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FAST (Faceted Application of Subject Terminology)</a:t>
            </a:r>
            <a:endParaRPr lang="en-US" dirty="0"/>
          </a:p>
        </p:txBody>
      </p:sp>
      <p:sp>
        <p:nvSpPr>
          <p:cNvPr id="4" name="Content Placeholder 3"/>
          <p:cNvSpPr>
            <a:spLocks noGrp="1"/>
          </p:cNvSpPr>
          <p:nvPr>
            <p:ph sz="half" idx="1"/>
          </p:nvPr>
        </p:nvSpPr>
        <p:spPr>
          <a:xfrm>
            <a:off x="457200" y="1600200"/>
            <a:ext cx="3581400" cy="4525963"/>
          </a:xfrm>
        </p:spPr>
        <p:txBody>
          <a:bodyPr/>
          <a:lstStyle/>
          <a:p>
            <a:r>
              <a:rPr lang="en-US" dirty="0" smtClean="0"/>
              <a:t>Joint OCLC Research and Library of Congress project</a:t>
            </a:r>
          </a:p>
          <a:p>
            <a:r>
              <a:rPr lang="en-US" dirty="0" smtClean="0"/>
              <a:t>Provides a faceted version of the Library of Congress Subject Headings</a:t>
            </a:r>
          </a:p>
          <a:p>
            <a:r>
              <a:rPr lang="en-US" dirty="0" smtClean="0"/>
              <a:t>Available in various interfaces and downloadable versions</a:t>
            </a:r>
            <a:endParaRPr lang="en-US" dirty="0"/>
          </a:p>
        </p:txBody>
      </p:sp>
      <p:sp>
        <p:nvSpPr>
          <p:cNvPr id="2" name="Slide Number Placeholder 1"/>
          <p:cNvSpPr>
            <a:spLocks noGrp="1"/>
          </p:cNvSpPr>
          <p:nvPr>
            <p:ph type="sldNum" sz="quarter" idx="4294967295"/>
          </p:nvPr>
        </p:nvSpPr>
        <p:spPr>
          <a:xfrm>
            <a:off x="8115300" y="6400800"/>
            <a:ext cx="571500" cy="293688"/>
          </a:xfrm>
          <a:prstGeom prst="rect">
            <a:avLst/>
          </a:prstGeom>
        </p:spPr>
        <p:txBody>
          <a:bodyPr/>
          <a:lstStyle/>
          <a:p>
            <a:fld id="{6B3AA010-7757-41E0-A212-D41514C97AA5}" type="slidenum">
              <a:rPr lang="en-US" smtClean="0"/>
              <a:pPr/>
              <a:t>9</a:t>
            </a:fld>
            <a:endParaRPr lang="en-US"/>
          </a:p>
        </p:txBody>
      </p:sp>
      <p:pic>
        <p:nvPicPr>
          <p:cNvPr id="6" name="Picture 2"/>
          <p:cNvPicPr>
            <a:picLocks noChangeAspect="1" noChangeArrowheads="1"/>
          </p:cNvPicPr>
          <p:nvPr/>
        </p:nvPicPr>
        <p:blipFill>
          <a:blip r:embed="rId3" cstate="print"/>
          <a:srcRect l="50000" t="46476" r="15238" b="4000"/>
          <a:stretch>
            <a:fillRect/>
          </a:stretch>
        </p:blipFill>
        <p:spPr bwMode="auto">
          <a:xfrm>
            <a:off x="4114800" y="1524000"/>
            <a:ext cx="4877972" cy="4343400"/>
          </a:xfrm>
          <a:prstGeom prst="rect">
            <a:avLst/>
          </a:prstGeom>
          <a:noFill/>
          <a:ln w="9525">
            <a:solidFill>
              <a:schemeClr val="accent1">
                <a:lumMod val="75000"/>
              </a:schemeClr>
            </a:solidFill>
            <a:miter lim="800000"/>
            <a:headEnd/>
            <a:tailEnd/>
          </a:ln>
        </p:spPr>
      </p:pic>
      <p:sp>
        <p:nvSpPr>
          <p:cNvPr id="7" name="Rectangle 6"/>
          <p:cNvSpPr/>
          <p:nvPr/>
        </p:nvSpPr>
        <p:spPr>
          <a:xfrm>
            <a:off x="4800600" y="5943600"/>
            <a:ext cx="3088153" cy="369332"/>
          </a:xfrm>
          <a:prstGeom prst="rect">
            <a:avLst/>
          </a:prstGeom>
        </p:spPr>
        <p:txBody>
          <a:bodyPr wrap="none">
            <a:spAutoFit/>
          </a:bodyPr>
          <a:lstStyle/>
          <a:p>
            <a:r>
              <a:rPr lang="en-US" dirty="0" smtClean="0">
                <a:hlinkClick r:id="rId4"/>
              </a:rPr>
              <a:t>http://fast.oclc.org/searchfast/</a:t>
            </a: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34950950A4D64EA2A83F7BD2DFB273" ma:contentTypeVersion="47" ma:contentTypeDescription="Create a new document." ma:contentTypeScope="" ma:versionID="33f967b51069084dbadba3896c8622e4">
  <xsd:schema xmlns:xsd="http://www.w3.org/2001/XMLSchema" xmlns:xs="http://www.w3.org/2001/XMLSchema" xmlns:p="http://schemas.microsoft.com/office/2006/metadata/properties" xmlns:ns1="http://schemas.microsoft.com/sharepoint/v3" targetNamespace="http://schemas.microsoft.com/office/2006/metadata/properties" ma:root="true" ma:fieldsID="0dd37d91b87bb6e8b75538aafa758c5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F73EE6C1-D80E-41F9-B0F6-8B637687457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DC6DE6D-34D0-421F-87E5-0FAACFD0A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AB2E58-8D59-47DC-9CBD-183F71523C3E}">
  <ds:schemaRefs>
    <ds:schemaRef ds:uri="http://schemas.microsoft.com/sharepoint/v3/contenttype/forms"/>
  </ds:schemaRefs>
</ds:datastoreItem>
</file>

<file path=customXml/itemProps4.xml><?xml version="1.0" encoding="utf-8"?>
<ds:datastoreItem xmlns:ds="http://schemas.openxmlformats.org/officeDocument/2006/customXml" ds:itemID="{2A0BD1F3-8671-4F0E-B9CA-11F244C636D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7430</TotalTime>
  <Words>2083</Words>
  <Application>Microsoft Office PowerPoint</Application>
  <PresentationFormat>On-screen Show (4:3)</PresentationFormat>
  <Paragraphs>335</Paragraphs>
  <Slides>18</Slides>
  <Notes>17</Notes>
  <HiddenSlides>0</HiddenSlides>
  <MMClips>0</MMClips>
  <ScaleCrop>false</ScaleCrop>
  <HeadingPairs>
    <vt:vector size="4" baseType="variant">
      <vt:variant>
        <vt:lpstr>Theme</vt:lpstr>
      </vt:variant>
      <vt:variant>
        <vt:i4>9</vt:i4>
      </vt:variant>
      <vt:variant>
        <vt:lpstr>Slide Titles</vt:lpstr>
      </vt:variant>
      <vt:variant>
        <vt:i4>18</vt:i4>
      </vt:variant>
    </vt:vector>
  </HeadingPairs>
  <TitlesOfParts>
    <vt:vector size="27" baseType="lpstr">
      <vt:lpstr>Pattern Top</vt:lpstr>
      <vt:lpstr>Full Pattern</vt:lpstr>
      <vt:lpstr>Pattern Bottom</vt:lpstr>
      <vt:lpstr>Pattern Left</vt:lpstr>
      <vt:lpstr>Pattern Right</vt:lpstr>
      <vt:lpstr>Dark Blue</vt:lpstr>
      <vt:lpstr>Title and Sections</vt:lpstr>
      <vt:lpstr>1_Title and Sections</vt:lpstr>
      <vt:lpstr>1_Pattern Top</vt:lpstr>
      <vt:lpstr>PowerPoint Presentation</vt:lpstr>
      <vt:lpstr>Agenda</vt:lpstr>
      <vt:lpstr>PowerPoint Presentation</vt:lpstr>
      <vt:lpstr>PowerPoint Presentation</vt:lpstr>
      <vt:lpstr>WorldCat Top 10 Languages: April 2014</vt:lpstr>
      <vt:lpstr>WorldCat Next 10 Languages: April 2014</vt:lpstr>
      <vt:lpstr>  Non-Latin scripts in WorldCat </vt:lpstr>
      <vt:lpstr>PowerPoint Presentation</vt:lpstr>
      <vt:lpstr>FAST (Faceted Application of Subject Terminology)</vt:lpstr>
      <vt:lpstr>8 categories of facets</vt:lpstr>
      <vt:lpstr>PowerPoint Presentation</vt:lpstr>
      <vt:lpstr>FAST authority record</vt:lpstr>
      <vt:lpstr>PowerPoint Presentation</vt:lpstr>
      <vt:lpstr>FAST (Faceted Application of Subject Terminology)</vt:lpstr>
      <vt:lpstr>PowerPoint Presentation</vt:lpstr>
      <vt:lpstr>PowerPoint Presentation</vt:lpstr>
      <vt:lpstr>WorldCat Discovery Services</vt:lpstr>
      <vt:lpstr>Visibility for library collections maintained in WorldCat and direct links to most popular content </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WorldCat Discovery Services sales presentation</dc:title>
  <dc:creator>Matthew Carlson</dc:creator>
  <cp:lastModifiedBy>Penn Libraries</cp:lastModifiedBy>
  <cp:revision>647</cp:revision>
  <cp:lastPrinted>2014-01-23T14:55:56Z</cp:lastPrinted>
  <dcterms:created xsi:type="dcterms:W3CDTF">2013-09-04T15:54:59Z</dcterms:created>
  <dcterms:modified xsi:type="dcterms:W3CDTF">2014-07-02T14:35:00Z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0x010100D234950950A4D64EA2A83F7BD2DFB273</vt:lpwstr>
  </property>
</Properties>
</file>