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7" d="100"/>
          <a:sy n="77" d="100"/>
        </p:scale>
        <p:origin x="-58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516624"/>
            <a:ext cx="7315200" cy="2595025"/>
          </a:xfrm>
        </p:spPr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166530"/>
            <a:ext cx="7315200" cy="1144632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CD1E6-36E0-894F-8EE7-B2521B88AF2D}" type="datetimeFigureOut">
              <a:rPr lang="en-US" smtClean="0"/>
              <a:t>11/14/16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5D07A9C-335B-C440-AFBF-0BB69AA1966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CD1E6-36E0-894F-8EE7-B2521B88AF2D}" type="datetimeFigureOut">
              <a:rPr lang="en-US" smtClean="0"/>
              <a:t>11/14/16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07A9C-335B-C440-AFBF-0BB69AA196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48400" y="1826709"/>
            <a:ext cx="1492499" cy="448445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4524" y="1826709"/>
            <a:ext cx="5241476" cy="448445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CD1E6-36E0-894F-8EE7-B2521B88AF2D}" type="datetimeFigureOut">
              <a:rPr lang="en-US" smtClean="0"/>
              <a:t>11/14/16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07A9C-335B-C440-AFBF-0BB69AA196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CD1E6-36E0-894F-8EE7-B2521B88AF2D}" type="datetimeFigureOut">
              <a:rPr lang="en-US" smtClean="0"/>
              <a:t>11/14/16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07A9C-335B-C440-AFBF-0BB69AA196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017572"/>
            <a:ext cx="7315200" cy="1293592"/>
          </a:xfrm>
        </p:spPr>
        <p:txBody>
          <a:bodyPr anchor="t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3865097"/>
            <a:ext cx="7315200" cy="10984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CD1E6-36E0-894F-8EE7-B2521B88AF2D}" type="datetimeFigureOut">
              <a:rPr lang="en-US" smtClean="0"/>
              <a:t>11/14/16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07A9C-335B-C440-AFBF-0BB69AA196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CD1E6-36E0-894F-8EE7-B2521B88AF2D}" type="datetimeFigureOut">
              <a:rPr lang="en-US" smtClean="0"/>
              <a:t>11/14/16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07A9C-335B-C440-AFBF-0BB69AA1966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914400" y="2743200"/>
            <a:ext cx="3566160" cy="359359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81728" y="2743200"/>
            <a:ext cx="3566160" cy="35956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6348" y="2743200"/>
            <a:ext cx="336499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5144" y="2743200"/>
            <a:ext cx="336206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CD1E6-36E0-894F-8EE7-B2521B88AF2D}" type="datetimeFigureOut">
              <a:rPr lang="en-US" smtClean="0"/>
              <a:t>11/14/16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07A9C-335B-C440-AFBF-0BB69AA19663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914400" y="3383280"/>
            <a:ext cx="3566160" cy="29535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81727" y="3383280"/>
            <a:ext cx="3566160" cy="29535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CD1E6-36E0-894F-8EE7-B2521B88AF2D}" type="datetimeFigureOut">
              <a:rPr lang="en-US" smtClean="0"/>
              <a:t>11/14/16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07A9C-335B-C440-AFBF-0BB69AA196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CD1E6-36E0-894F-8EE7-B2521B88AF2D}" type="datetimeFigureOut">
              <a:rPr lang="en-US" smtClean="0"/>
              <a:t>11/14/16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07A9C-335B-C440-AFBF-0BB69AA196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5362"/>
            <a:ext cx="2950936" cy="2173015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1752" y="1826709"/>
            <a:ext cx="4207848" cy="4476614"/>
          </a:xfrm>
        </p:spPr>
        <p:txBody>
          <a:bodyPr anchor="ctr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61095"/>
            <a:ext cx="2950936" cy="22453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CD1E6-36E0-894F-8EE7-B2521B88AF2D}" type="datetimeFigureOut">
              <a:rPr lang="en-US" smtClean="0"/>
              <a:t>11/14/16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07A9C-335B-C440-AFBF-0BB69AA196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8800"/>
            <a:ext cx="2953512" cy="2176272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91000" y="2286000"/>
            <a:ext cx="4038600" cy="3352800"/>
          </a:xfrm>
          <a:solidFill>
            <a:schemeClr val="accent2"/>
          </a:solidFill>
          <a:ln w="12700">
            <a:noFill/>
          </a:ln>
          <a:effectLst>
            <a:reflection blurRad="12700" stA="30000" endPos="30000" dist="31750" dir="5400000" sy="-100000" algn="bl" rotWithShape="0"/>
          </a:effectLst>
          <a:scene3d>
            <a:camera prst="perspectiveRight" fov="2700000">
              <a:rot lat="240000" lon="900000" rev="0"/>
            </a:camera>
            <a:lightRig rig="threePt" dir="t">
              <a:rot lat="0" lon="0" rev="2700000"/>
            </a:lightRig>
          </a:scene3d>
          <a:sp3d/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59936"/>
            <a:ext cx="2953512" cy="224942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CD1E6-36E0-894F-8EE7-B2521B88AF2D}" type="datetimeFigureOut">
              <a:rPr lang="en-US" smtClean="0"/>
              <a:t>11/14/16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07A9C-335B-C440-AFBF-0BB69AA196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435268" y="573807"/>
            <a:ext cx="86236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569419" y="573807"/>
            <a:ext cx="576072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769833"/>
            <a:ext cx="7315200" cy="35395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07690" y="548797"/>
            <a:ext cx="1189132" cy="2979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alpha val="50000"/>
                  </a:schemeClr>
                </a:solidFill>
              </a:defRPr>
            </a:lvl1pPr>
          </a:lstStyle>
          <a:p>
            <a:fld id="{7BACD1E6-36E0-894F-8EE7-B2521B88AF2D}" type="datetimeFigureOut">
              <a:rPr lang="en-US" smtClean="0"/>
              <a:t>11/14/16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14415" y="548797"/>
            <a:ext cx="941203" cy="3017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E5D07A9C-335B-C440-AFBF-0BB69AA19663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08688" y="855956"/>
            <a:ext cx="2246489" cy="301227"/>
          </a:xfrm>
          <a:prstGeom prst="rect">
            <a:avLst/>
          </a:prstGeom>
        </p:spPr>
        <p:txBody>
          <a:bodyPr vert="horz" lIns="91440" tIns="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61874"/>
            <a:ext cx="7315200" cy="1896982"/>
          </a:xfrm>
        </p:spPr>
        <p:txBody>
          <a:bodyPr>
            <a:normAutofit/>
          </a:bodyPr>
          <a:lstStyle/>
          <a:p>
            <a:r>
              <a:rPr lang="en-US" sz="3600" dirty="0" smtClean="0"/>
              <a:t>Graduate Workshop on Publishing </a:t>
            </a:r>
            <a:br>
              <a:rPr lang="en-US" sz="3600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2400" dirty="0" smtClean="0"/>
              <a:t>Wed Nov 16</a:t>
            </a:r>
            <a:r>
              <a:rPr lang="en-US" sz="2400" baseline="30000" dirty="0" smtClean="0"/>
              <a:t>,</a:t>
            </a:r>
            <a:r>
              <a:rPr lang="en-US" sz="2400" dirty="0" smtClean="0"/>
              <a:t> 2016, 9</a:t>
            </a:r>
            <a:r>
              <a:rPr lang="en-US" sz="2400" dirty="0"/>
              <a:t>:30 – 11:00 </a:t>
            </a:r>
            <a:r>
              <a:rPr lang="en-US" sz="2400" dirty="0" smtClean="0"/>
              <a:t>a.m., </a:t>
            </a:r>
            <a:r>
              <a:rPr lang="en-US" sz="2400" dirty="0" err="1" smtClean="0"/>
              <a:t>Hagerty</a:t>
            </a:r>
            <a:r>
              <a:rPr lang="en-US" sz="2400" dirty="0" smtClean="0"/>
              <a:t> 451</a:t>
            </a:r>
            <a:endParaRPr lang="en-US" sz="2400" dirty="0"/>
          </a:p>
        </p:txBody>
      </p:sp>
      <p:pic>
        <p:nvPicPr>
          <p:cNvPr id="5" name="Picture Placeholder 4" descr="4420336383_b4ec1412f1_m.jpg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73" r="16373"/>
          <a:stretch>
            <a:fillRect/>
          </a:stretch>
        </p:blipFill>
        <p:spPr>
          <a:xfrm>
            <a:off x="4191000" y="2721756"/>
            <a:ext cx="4038600" cy="3431062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2573296"/>
            <a:ext cx="3276600" cy="3579522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Featuring: 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Professor Alexander Burry, Slavic and Eastern European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Professor </a:t>
            </a:r>
            <a:r>
              <a:rPr lang="en-US" dirty="0" err="1"/>
              <a:t>Rebeka</a:t>
            </a:r>
            <a:r>
              <a:rPr lang="en-US" dirty="0"/>
              <a:t> Campos-</a:t>
            </a:r>
            <a:r>
              <a:rPr lang="en-US" dirty="0" err="1" smtClean="0"/>
              <a:t>Astorkiza</a:t>
            </a:r>
            <a:r>
              <a:rPr lang="en-US" dirty="0" smtClean="0"/>
              <a:t> SPPO 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Professor Theresa Delgadillo, Comparative Studies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Professor Richard Fletcher, </a:t>
            </a:r>
            <a:r>
              <a:rPr lang="en-US" dirty="0" smtClean="0"/>
              <a:t>Classics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Professor Eugene Holland, Comparative Studies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Discussing: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Journal expectations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Where to Submit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Collaborative Research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Short Form &amp; New Media</a:t>
            </a:r>
            <a:endParaRPr lang="en-US" dirty="0"/>
          </a:p>
          <a:p>
            <a:pPr marL="285750" indent="-285750">
              <a:buFont typeface="Arial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746594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erspective">
  <a:themeElements>
    <a:clrScheme name="Perspective">
      <a:dk1>
        <a:sysClr val="windowText" lastClr="000000"/>
      </a:dk1>
      <a:lt1>
        <a:sysClr val="window" lastClr="FFFFFF"/>
      </a:lt1>
      <a:dk2>
        <a:srgbClr val="283138"/>
      </a:dk2>
      <a:lt2>
        <a:srgbClr val="FF8600"/>
      </a:lt2>
      <a:accent1>
        <a:srgbClr val="838D9B"/>
      </a:accent1>
      <a:accent2>
        <a:srgbClr val="D2610C"/>
      </a:accent2>
      <a:accent3>
        <a:srgbClr val="80716A"/>
      </a:accent3>
      <a:accent4>
        <a:srgbClr val="94147C"/>
      </a:accent4>
      <a:accent5>
        <a:srgbClr val="5D5AD2"/>
      </a:accent5>
      <a:accent6>
        <a:srgbClr val="6F6C7D"/>
      </a:accent6>
      <a:hlink>
        <a:srgbClr val="6187E3"/>
      </a:hlink>
      <a:folHlink>
        <a:srgbClr val="7B8EB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erspec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alpha val="100000"/>
                <a:satMod val="160000"/>
                <a:lumMod val="105000"/>
              </a:schemeClr>
            </a:gs>
            <a:gs pos="41000">
              <a:schemeClr val="phClr">
                <a:tint val="57000"/>
                <a:satMod val="180000"/>
                <a:lumMod val="99000"/>
              </a:schemeClr>
            </a:gs>
            <a:gs pos="100000">
              <a:schemeClr val="phClr">
                <a:tint val="80000"/>
                <a:satMod val="200000"/>
                <a:lumMod val="10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atMod val="130000"/>
                <a:lumMod val="114000"/>
              </a:schemeClr>
            </a:gs>
            <a:gs pos="60000">
              <a:schemeClr val="phClr">
                <a:tint val="100000"/>
                <a:satMod val="106000"/>
                <a:lumMod val="110000"/>
              </a:schemeClr>
            </a:gs>
            <a:gs pos="100000">
              <a:schemeClr val="phClr"/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47625" dist="38100" dir="5400000" sy="98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woPt" dir="br">
              <a:rot lat="0" lon="0" rev="8700000"/>
            </a:lightRig>
          </a:scene3d>
          <a:sp3d prstMaterial="matte">
            <a:bevelT w="25400" h="53975"/>
          </a:sp3d>
        </a:effectStyle>
        <a:effectStyle>
          <a:effectLst>
            <a:reflection blurRad="12700" stA="24000" endPos="28000" dist="50800" dir="5400000" sy="-100000" rotWithShape="0"/>
          </a:effectLst>
          <a:scene3d>
            <a:camera prst="orthographicFront">
              <a:rot lat="0" lon="0" rev="0"/>
            </a:camera>
            <a:lightRig rig="threePt" dir="t">
              <a:rot lat="0" lon="0" rev="4800000"/>
            </a:lightRig>
          </a:scene3d>
          <a:sp3d>
            <a:bevelT w="6985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  <a:lumMod val="100000"/>
              </a:schemeClr>
            </a:gs>
            <a:gs pos="65000">
              <a:schemeClr val="phClr">
                <a:tint val="100000"/>
                <a:shade val="95000"/>
                <a:satMod val="100000"/>
                <a:lumMod val="100000"/>
              </a:schemeClr>
            </a:gs>
            <a:gs pos="100000">
              <a:schemeClr val="phClr">
                <a:tint val="88000"/>
                <a:shade val="100000"/>
                <a:satMod val="400000"/>
                <a:lumMod val="1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  <a:satMod val="90000"/>
              </a:schemeClr>
              <a:schemeClr val="phClr">
                <a:shade val="92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Perspective.thmx</Template>
  <TotalTime>643</TotalTime>
  <Words>51</Words>
  <Application>Microsoft Macintosh PowerPoint</Application>
  <PresentationFormat>On-screen Show (4:3)</PresentationFormat>
  <Paragraphs>13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Perspective</vt:lpstr>
      <vt:lpstr>Graduate Workshop on Publishing   Wed Nov 16, 2016, 9:30 – 11:00 a.m., Hagerty 451</vt:lpstr>
    </vt:vector>
  </TitlesOfParts>
  <Company>Associate Professor, Department of Comparative Studies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Graduate Workshop on Publishing   Wed Nov 16th 9:30 a.m. – 11:00 a.m., Hagerty 451</dc:title>
  <dc:creator>Theresa Delgadillo</dc:creator>
  <cp:lastModifiedBy>Theresa Delgadillo</cp:lastModifiedBy>
  <cp:revision>8</cp:revision>
  <dcterms:created xsi:type="dcterms:W3CDTF">2016-11-01T18:59:06Z</dcterms:created>
  <dcterms:modified xsi:type="dcterms:W3CDTF">2016-11-14T22:53:44Z</dcterms:modified>
</cp:coreProperties>
</file>