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341" r:id="rId5"/>
    <p:sldId id="340" r:id="rId6"/>
    <p:sldId id="339" r:id="rId7"/>
    <p:sldId id="338" r:id="rId8"/>
    <p:sldId id="337" r:id="rId9"/>
    <p:sldId id="336" r:id="rId10"/>
    <p:sldId id="335" r:id="rId11"/>
    <p:sldId id="334" r:id="rId12"/>
    <p:sldId id="333" r:id="rId13"/>
    <p:sldId id="332" r:id="rId14"/>
    <p:sldId id="331" r:id="rId15"/>
    <p:sldId id="330" r:id="rId16"/>
    <p:sldId id="329" r:id="rId17"/>
    <p:sldId id="328" r:id="rId18"/>
    <p:sldId id="327" r:id="rId19"/>
    <p:sldId id="326" r:id="rId20"/>
    <p:sldId id="325" r:id="rId21"/>
  </p:sldIdLst>
  <p:sldSz cx="12192000" cy="6858000"/>
  <p:notesSz cx="6858000" cy="9144000"/>
  <p:defaultTextStyle>
    <a:defPPr>
      <a:defRPr lang="de-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5F73B-F0E2-454D-83E2-8711BD8DE008}" v="97" dt="2022-09-02T02:44:14.300"/>
    <p1510:client id="{0728D41D-F9FC-41E4-9841-88F53487F0D3}" v="865" dt="2022-09-01T16:16:38.690"/>
    <p1510:client id="{09593887-AEE2-42F1-BD2B-3C3B4946B0C0}" v="99" dt="2022-09-01T16:16:48.296"/>
    <p1510:client id="{0B217431-DA33-4C06-B57C-48FD0083E664}" v="316" dt="2022-09-01T18:40:54.758"/>
    <p1510:client id="{0D2AE149-C13E-4780-95D3-16A01BAD8F96}" v="169" dt="2022-09-01T15:43:16.410"/>
    <p1510:client id="{107E00E4-BAAB-4FB5-BA14-6CE92389AA0C}" v="388" dt="2022-08-29T21:31:29.430"/>
    <p1510:client id="{233187FF-8824-4C0D-A275-FF9D3395341D}" v="194" dt="2022-09-02T01:26:19.293"/>
    <p1510:client id="{23B83573-34A4-4EEE-B63F-5ABE48831AAF}" v="12" dt="2022-09-02T20:35:03.215"/>
    <p1510:client id="{2DFCC392-23BC-4456-8595-01BAF229F21E}" v="23" dt="2022-09-02T18:55:08.128"/>
    <p1510:client id="{335B43E9-80C2-423A-AC3D-372F39D04A49}" v="371" dt="2022-09-02T04:34:49.774"/>
    <p1510:client id="{37FFB518-0642-2165-0999-B4A358D66F3D}" v="5" dt="2022-09-02T20:35:52.872"/>
    <p1510:client id="{3D952950-6DF1-6BDC-1367-7BD6B1BCB259}" v="164" dt="2022-08-30T12:46:50.078"/>
    <p1510:client id="{4696F93F-5922-43F8-AEF2-2A6724DF1157}" v="102" dt="2022-09-01T07:45:28.020"/>
    <p1510:client id="{75068A31-A87F-F969-04AD-159D21FA87FB}" v="215" dt="2022-08-31T19:09:23.677"/>
    <p1510:client id="{821B3E92-4630-409B-B29E-C4017C741F90}" v="7" dt="2022-09-02T20:53:55.553"/>
    <p1510:client id="{90665F69-48E1-4ACC-8275-826DAFC0F4C3}" v="49" dt="2022-09-01T21:31:15.770"/>
    <p1510:client id="{92AF628F-9BC4-49D9-BDE7-0721534E5B0C}" v="320" dt="2022-09-02T13:33:46.462"/>
    <p1510:client id="{9E76A98C-5DB2-479B-AF03-2033D4AC75A4}" v="195" dt="2022-08-29T11:43:51.887"/>
    <p1510:client id="{A1143892-5A96-496C-A69C-A9D4326F336C}" v="193" dt="2022-09-02T14:10:56.718"/>
    <p1510:client id="{A6E33937-DB7D-4394-B22A-25E0398382EB}" v="83" dt="2022-09-01T15:20:06.674"/>
    <p1510:client id="{B7C96B7E-8152-42C5-9424-2CAD314E9D23}" v="27" dt="2022-09-01T20:09:03.754"/>
    <p1510:client id="{C3BA4B80-E7F2-4557-A59A-CEACACCE7CB3}" v="10" dt="2022-08-29T02:05:41.001"/>
    <p1510:client id="{D132FF6C-51CB-4496-8AC4-DC7646F9CF7C}" v="58" dt="2022-09-01T21:39:04.714"/>
    <p1510:client id="{D8A1344B-CEEB-4483-A377-73ADB26471E8}" v="67" dt="2022-09-02T05:52:02.127"/>
    <p1510:client id="{EF503010-12C2-4134-A3CD-4A12A303038B}" v="42" dt="2022-08-29T03:07:25.8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29760-CBAB-4E91-BD46-70589C6921EE}" type="datetimeFigureOut">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B6AA3-84FA-47D1-89B0-223221599822}" type="slidenum">
              <a:t>‹#›</a:t>
            </a:fld>
            <a:endParaRPr lang="en-US"/>
          </a:p>
        </p:txBody>
      </p:sp>
    </p:spTree>
    <p:extLst>
      <p:ext uri="{BB962C8B-B14F-4D97-AF65-F5344CB8AC3E}">
        <p14:creationId xmlns:p14="http://schemas.microsoft.com/office/powerpoint/2010/main" val="423355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su.igrad.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wc.osu.edu/services/alcohol-tobacco-and-other-drug-prevention/resources/participate-in-screen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38D08-B2FD-E946-9636-E5D91477B05D}" type="slidenum">
              <a:rPr lang="en-US" smtClean="0"/>
              <a:t>1</a:t>
            </a:fld>
            <a:endParaRPr lang="en-US"/>
          </a:p>
        </p:txBody>
      </p:sp>
    </p:spTree>
    <p:extLst>
      <p:ext uri="{BB962C8B-B14F-4D97-AF65-F5344CB8AC3E}">
        <p14:creationId xmlns:p14="http://schemas.microsoft.com/office/powerpoint/2010/main" val="182659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38D08-B2FD-E946-9636-E5D91477B0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1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Explain each of the resources</a:t>
            </a:r>
          </a:p>
        </p:txBody>
      </p:sp>
      <p:sp>
        <p:nvSpPr>
          <p:cNvPr id="4" name="Slide Number Placeholder 3"/>
          <p:cNvSpPr>
            <a:spLocks noGrp="1"/>
          </p:cNvSpPr>
          <p:nvPr>
            <p:ph type="sldNum" sz="quarter" idx="10"/>
          </p:nvPr>
        </p:nvSpPr>
        <p:spPr/>
        <p:txBody>
          <a:bodyPr/>
          <a:lstStyle/>
          <a:p>
            <a:fld id="{33938D08-B2FD-E946-9636-E5D91477B05D}" type="slidenum">
              <a:rPr lang="en-US" smtClean="0"/>
              <a:t>16</a:t>
            </a:fld>
            <a:endParaRPr lang="en-US"/>
          </a:p>
        </p:txBody>
      </p:sp>
    </p:spTree>
    <p:extLst>
      <p:ext uri="{BB962C8B-B14F-4D97-AF65-F5344CB8AC3E}">
        <p14:creationId xmlns:p14="http://schemas.microsoft.com/office/powerpoint/2010/main" val="90307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All on the same page about what privilege means</a:t>
            </a:r>
          </a:p>
        </p:txBody>
      </p:sp>
      <p:sp>
        <p:nvSpPr>
          <p:cNvPr id="4" name="Slide Number Placeholder 3"/>
          <p:cNvSpPr>
            <a:spLocks noGrp="1"/>
          </p:cNvSpPr>
          <p:nvPr>
            <p:ph type="sldNum" sz="quarter" idx="10"/>
          </p:nvPr>
        </p:nvSpPr>
        <p:spPr/>
        <p:txBody>
          <a:bodyPr/>
          <a:lstStyle/>
          <a:p>
            <a:fld id="{33938D08-B2FD-E946-9636-E5D91477B05D}" type="slidenum">
              <a:rPr lang="en-US" smtClean="0"/>
              <a:t>17</a:t>
            </a:fld>
            <a:endParaRPr lang="en-US"/>
          </a:p>
        </p:txBody>
      </p:sp>
    </p:spTree>
    <p:extLst>
      <p:ext uri="{BB962C8B-B14F-4D97-AF65-F5344CB8AC3E}">
        <p14:creationId xmlns:p14="http://schemas.microsoft.com/office/powerpoint/2010/main" val="368033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differences between the three offices and how we collaborate with one another.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38D08-B2FD-E946-9636-E5D91477B0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6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a:t>Read definition</a:t>
            </a:r>
          </a:p>
          <a:p>
            <a:pPr lvl="0"/>
            <a:endParaRPr lang="en-US"/>
          </a:p>
          <a:p>
            <a:pPr lvl="0"/>
            <a:r>
              <a:rPr lang="en-US"/>
              <a:t>Wellness is something that we are all going to have to actively work on for the rest of our lives, it is an ongoing process and as we move through life our needs change. Taking steps now to recognize our wellness needs will set us up for success in the future in recognizing needs and addressing them as they arise. </a:t>
            </a:r>
          </a:p>
          <a:p>
            <a:pPr lvl="0"/>
            <a:endParaRPr lang="en-US"/>
          </a:p>
          <a:p>
            <a:pPr rtl="0" fontAlgn="base"/>
            <a:r>
              <a:rPr lang="en-US" sz="1200" b="0" i="1" kern="1200">
                <a:solidFill>
                  <a:schemeClr val="tx1"/>
                </a:solidFill>
                <a:effectLst/>
                <a:latin typeface="+mn-lt"/>
                <a:ea typeface="+mn-ea"/>
                <a:cs typeface="+mn-cs"/>
              </a:rPr>
              <a:t>Individual well-being involves being happy and satisfied with life, having basic needs met, and contributing to the communities in which we live. </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 </a:t>
            </a:r>
          </a:p>
          <a:p>
            <a:pPr rtl="0" fontAlgn="base"/>
            <a:r>
              <a:rPr lang="en-US" sz="1200" b="0" i="1" kern="1200">
                <a:solidFill>
                  <a:schemeClr val="tx1"/>
                </a:solidFill>
                <a:effectLst/>
                <a:latin typeface="+mn-lt"/>
                <a:ea typeface="+mn-ea"/>
                <a:cs typeface="+mn-cs"/>
              </a:rPr>
              <a:t>Community well-being involves creating and sustaining an environment that is equitable and just for all. </a:t>
            </a:r>
            <a:r>
              <a:rPr lang="en-US" sz="1200" b="0" i="0" kern="1200">
                <a:solidFill>
                  <a:schemeClr val="tx1"/>
                </a:solidFill>
                <a:effectLst/>
                <a:latin typeface="+mn-lt"/>
                <a:ea typeface="+mn-ea"/>
                <a:cs typeface="+mn-cs"/>
              </a:rPr>
              <a:t> </a:t>
            </a:r>
          </a:p>
          <a:p>
            <a:pPr lvl="0"/>
            <a:endParaRPr lang="en-US"/>
          </a:p>
        </p:txBody>
      </p:sp>
      <p:sp>
        <p:nvSpPr>
          <p:cNvPr id="4" name="Slide Number Placeholder 3"/>
          <p:cNvSpPr>
            <a:spLocks noGrp="1"/>
          </p:cNvSpPr>
          <p:nvPr>
            <p:ph type="sldNum" sz="quarter" idx="10"/>
          </p:nvPr>
        </p:nvSpPr>
        <p:spPr/>
        <p:txBody>
          <a:bodyPr/>
          <a:lstStyle/>
          <a:p>
            <a:fld id="{33938D08-B2FD-E946-9636-E5D91477B05D}" type="slidenum">
              <a:rPr lang="en-US" smtClean="0"/>
              <a:t>8</a:t>
            </a:fld>
            <a:endParaRPr lang="en-US"/>
          </a:p>
        </p:txBody>
      </p:sp>
    </p:spTree>
    <p:extLst>
      <p:ext uri="{BB962C8B-B14F-4D97-AF65-F5344CB8AC3E}">
        <p14:creationId xmlns:p14="http://schemas.microsoft.com/office/powerpoint/2010/main" val="88893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Explain each dimension.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On the screen you can see the nine dimensions of wellness promoted by The Ohio State University. There are a number of different resources across campus that help to promote these dimensions including but not limited to the Student Wellness Center, Counseling and Consultation Services, </a:t>
            </a:r>
            <a:r>
              <a:rPr lang="en-US" err="1"/>
              <a:t>RecSports</a:t>
            </a:r>
            <a:r>
              <a:rPr lang="en-US"/>
              <a:t>, the Younkin Success Center, and the list goes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Each dimension is multifaceted and encompasses more than you would think. </a:t>
            </a:r>
          </a:p>
          <a:p>
            <a:r>
              <a:rPr lang="en-US"/>
              <a:t>It is important to note that all dimensions of wellness are interconnected. This means that they all have an impact on each other. If you ignore one dimension it will bring others down, if you promote another it will help bring others up. An example of this is your emotional wellness. Ignoring your emotional wellness can have impacts on a number of different dimensions including your social wellness, if you are feeling down and depressed you might push away friends and family members who are trying to help; your physical wellness could be impacted as well if you engage in coping mechanisms that might not always be the healthiest options like partaking in risky alcohol and other drug behaviors.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It is important to be conscious of each of the dimensions and make sure you are taking time to care for each. Take advantage of the resources and services available on our campus to help set yourself up for success.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38D08-B2FD-E946-9636-E5D91477B0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00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of the services offered through the Student Wellness Center are completely free at no cost to the student - no insurance necessary to access a resource in our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of our services are private. This means that all conversations and interactions with our office are kept private except if a Title IX or Cleary Act violation is disclosed to one of our volunteers or staff members – all of whom are mandated reporters. In that situation we do have to report to the correct governing body.</a:t>
            </a:r>
            <a:endParaRPr lang="en-US"/>
          </a:p>
        </p:txBody>
      </p:sp>
      <p:sp>
        <p:nvSpPr>
          <p:cNvPr id="4" name="Slide Number Placeholder 3"/>
          <p:cNvSpPr>
            <a:spLocks noGrp="1"/>
          </p:cNvSpPr>
          <p:nvPr>
            <p:ph type="sldNum" sz="quarter" idx="5"/>
          </p:nvPr>
        </p:nvSpPr>
        <p:spPr/>
        <p:txBody>
          <a:bodyPr/>
          <a:lstStyle/>
          <a:p>
            <a:fld id="{33938D08-B2FD-E946-9636-E5D91477B05D}" type="slidenum">
              <a:rPr lang="en-US" smtClean="0"/>
              <a:t>10</a:t>
            </a:fld>
            <a:endParaRPr lang="en-US"/>
          </a:p>
        </p:txBody>
      </p:sp>
    </p:spTree>
    <p:extLst>
      <p:ext uri="{BB962C8B-B14F-4D97-AF65-F5344CB8AC3E}">
        <p14:creationId xmlns:p14="http://schemas.microsoft.com/office/powerpoint/2010/main" val="268018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938D08-B2FD-E946-9636-E5D91477B05D}" type="slidenum">
              <a:rPr lang="en-US" smtClean="0"/>
              <a:t>11</a:t>
            </a:fld>
            <a:endParaRPr lang="en-US"/>
          </a:p>
        </p:txBody>
      </p:sp>
    </p:spTree>
    <p:extLst>
      <p:ext uri="{BB962C8B-B14F-4D97-AF65-F5344CB8AC3E}">
        <p14:creationId xmlns:p14="http://schemas.microsoft.com/office/powerpoint/2010/main" val="252528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are going to go over a few of these in greater detail here in the next few slides, but if you have questions about any specific service please feel free to ask! </a:t>
            </a:r>
          </a:p>
          <a:p>
            <a:endParaRPr lang="en-US"/>
          </a:p>
          <a:p>
            <a:r>
              <a:rPr lang="en-US"/>
              <a:t>Explain outreach, volunteer opportunities, and presentation requests on this slide before moving on.</a:t>
            </a:r>
          </a:p>
        </p:txBody>
      </p:sp>
      <p:sp>
        <p:nvSpPr>
          <p:cNvPr id="4" name="Slide Number Placeholder 3"/>
          <p:cNvSpPr>
            <a:spLocks noGrp="1"/>
          </p:cNvSpPr>
          <p:nvPr>
            <p:ph type="sldNum" sz="quarter" idx="10"/>
          </p:nvPr>
        </p:nvSpPr>
        <p:spPr/>
        <p:txBody>
          <a:bodyPr/>
          <a:lstStyle/>
          <a:p>
            <a:fld id="{33938D08-B2FD-E946-9636-E5D91477B05D}" type="slidenum">
              <a:rPr lang="en-US" smtClean="0"/>
              <a:t>12</a:t>
            </a:fld>
            <a:endParaRPr lang="en-US"/>
          </a:p>
        </p:txBody>
      </p:sp>
    </p:spTree>
    <p:extLst>
      <p:ext uri="{BB962C8B-B14F-4D97-AF65-F5344CB8AC3E}">
        <p14:creationId xmlns:p14="http://schemas.microsoft.com/office/powerpoint/2010/main" val="124045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err="1">
                <a:solidFill>
                  <a:srgbClr val="333333"/>
                </a:solidFill>
                <a:effectLst/>
                <a:latin typeface="proximanova"/>
                <a:hlinkClick r:id="rId3"/>
              </a:rPr>
              <a:t>iGrad</a:t>
            </a:r>
            <a:r>
              <a:rPr lang="en-US" b="1" i="0">
                <a:solidFill>
                  <a:srgbClr val="333333"/>
                </a:solidFill>
                <a:effectLst/>
                <a:latin typeface="proximanova"/>
              </a:rPr>
              <a:t> </a:t>
            </a:r>
            <a:r>
              <a:rPr lang="en-US" b="0" i="0">
                <a:solidFill>
                  <a:srgbClr val="333333"/>
                </a:solidFill>
                <a:effectLst/>
                <a:latin typeface="proximanova"/>
              </a:rPr>
              <a:t>is a financial literacy platform offered to Ohio State students free of charge. This interactive website allows students to complete personal finance education courses and interactive activities around the following topics: Student Loans, Smart Borrowing, Planning for Retirement, Investing, Identity Theft, Budgeting, Banking and Credit Cards. Complete a course now to get a jumpstart on your financial wellness!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err="1">
                <a:solidFill>
                  <a:srgbClr val="BB0000"/>
                </a:solidFill>
                <a:effectLst/>
                <a:latin typeface="proximanova"/>
                <a:hlinkClick r:id="rId4"/>
              </a:rPr>
              <a:t>ScreenU</a:t>
            </a:r>
            <a:r>
              <a:rPr lang="en-US" b="0" i="0">
                <a:solidFill>
                  <a:srgbClr val="333333"/>
                </a:solidFill>
                <a:effectLst/>
                <a:latin typeface="proximanova"/>
              </a:rPr>
              <a:t> is a brief, anonymous assessment</a:t>
            </a:r>
            <a:r>
              <a:rPr lang="en-US" b="1" i="0">
                <a:solidFill>
                  <a:srgbClr val="333333"/>
                </a:solidFill>
                <a:effectLst/>
                <a:latin typeface="proximanova"/>
              </a:rPr>
              <a:t> </a:t>
            </a:r>
            <a:r>
              <a:rPr lang="en-US" b="0" i="0">
                <a:solidFill>
                  <a:srgbClr val="333333"/>
                </a:solidFill>
                <a:effectLst/>
                <a:latin typeface="proximanova"/>
              </a:rPr>
              <a:t>for students to identify their potential risk for harmful consequences of misusing alcohol, marijuana or prescription drugs. Complete one or all of the assessments today to learn about helpful resources you can use now and when classes start! </a:t>
            </a:r>
          </a:p>
          <a:p>
            <a:endParaRPr lang="en-US"/>
          </a:p>
          <a:p>
            <a:r>
              <a:rPr lang="en-US" b="0" i="0" err="1">
                <a:solidFill>
                  <a:srgbClr val="333333"/>
                </a:solidFill>
                <a:effectLst/>
                <a:latin typeface="proximanova"/>
              </a:rPr>
              <a:t>SilverCloud</a:t>
            </a:r>
            <a:r>
              <a:rPr lang="en-US" b="0" i="0">
                <a:solidFill>
                  <a:srgbClr val="333333"/>
                </a:solidFill>
                <a:effectLst/>
                <a:latin typeface="proximanova"/>
              </a:rPr>
              <a:t> is an online, interactive mental health resource that provides students with cognitive behavioral skills and strategies accessible 24/7. </a:t>
            </a:r>
            <a:r>
              <a:rPr lang="en-US" b="0" i="0" err="1">
                <a:solidFill>
                  <a:srgbClr val="333333"/>
                </a:solidFill>
                <a:effectLst/>
                <a:latin typeface="proximanova"/>
              </a:rPr>
              <a:t>SilverCloud</a:t>
            </a:r>
            <a:r>
              <a:rPr lang="en-US" b="0" i="0">
                <a:solidFill>
                  <a:srgbClr val="333333"/>
                </a:solidFill>
                <a:effectLst/>
                <a:latin typeface="proximanova"/>
              </a:rPr>
              <a:t> can be either self-guided or used with the support of a coach. </a:t>
            </a:r>
            <a:r>
              <a:rPr lang="en-US" b="0" i="0" err="1">
                <a:solidFill>
                  <a:srgbClr val="333333"/>
                </a:solidFill>
                <a:effectLst/>
                <a:latin typeface="proximanova"/>
              </a:rPr>
              <a:t>SilverCloud</a:t>
            </a:r>
            <a:r>
              <a:rPr lang="en-US" b="0" i="0">
                <a:solidFill>
                  <a:srgbClr val="333333"/>
                </a:solidFill>
                <a:effectLst/>
                <a:latin typeface="proximanova"/>
              </a:rPr>
              <a:t> does not require a referral and you can start right now. Not designed to replace in-person mental health treatment, especially for more complex concerns. </a:t>
            </a:r>
          </a:p>
          <a:p>
            <a:pPr algn="l">
              <a:buFont typeface="Arial" panose="020B0604020202020204" pitchFamily="34" charset="0"/>
              <a:buChar char="•"/>
            </a:pPr>
            <a:r>
              <a:rPr lang="en-US" b="0" i="0">
                <a:solidFill>
                  <a:srgbClr val="333333"/>
                </a:solidFill>
                <a:effectLst/>
                <a:latin typeface="proximanova"/>
              </a:rPr>
              <a:t>Anxiety</a:t>
            </a:r>
          </a:p>
          <a:p>
            <a:pPr algn="l">
              <a:buFont typeface="Arial" panose="020B0604020202020204" pitchFamily="34" charset="0"/>
              <a:buChar char="•"/>
            </a:pPr>
            <a:r>
              <a:rPr lang="en-US" b="0" i="0">
                <a:solidFill>
                  <a:srgbClr val="333333"/>
                </a:solidFill>
                <a:effectLst/>
                <a:latin typeface="proximanova"/>
              </a:rPr>
              <a:t>Depression</a:t>
            </a:r>
          </a:p>
          <a:p>
            <a:pPr algn="l">
              <a:buFont typeface="Arial" panose="020B0604020202020204" pitchFamily="34" charset="0"/>
              <a:buChar char="•"/>
            </a:pPr>
            <a:r>
              <a:rPr lang="en-US" b="0" i="0">
                <a:solidFill>
                  <a:srgbClr val="333333"/>
                </a:solidFill>
                <a:effectLst/>
                <a:latin typeface="proximanova"/>
              </a:rPr>
              <a:t>Stress </a:t>
            </a:r>
          </a:p>
          <a:p>
            <a:pPr algn="l">
              <a:buFont typeface="Arial" panose="020B0604020202020204" pitchFamily="34" charset="0"/>
              <a:buChar char="•"/>
            </a:pPr>
            <a:r>
              <a:rPr lang="en-US" b="0" i="0">
                <a:solidFill>
                  <a:srgbClr val="333333"/>
                </a:solidFill>
                <a:effectLst/>
                <a:latin typeface="proximanova"/>
              </a:rPr>
              <a:t>Insomnia and Sleep issues</a:t>
            </a:r>
          </a:p>
          <a:p>
            <a:pPr algn="l">
              <a:buFont typeface="Arial" panose="020B0604020202020204" pitchFamily="34" charset="0"/>
              <a:buChar char="•"/>
            </a:pPr>
            <a:r>
              <a:rPr lang="en-US" b="0" i="0">
                <a:solidFill>
                  <a:srgbClr val="333333"/>
                </a:solidFill>
                <a:effectLst/>
                <a:latin typeface="proximanova"/>
              </a:rPr>
              <a:t>Resilience</a:t>
            </a:r>
          </a:p>
          <a:p>
            <a:pPr algn="l">
              <a:buFont typeface="Arial" panose="020B0604020202020204" pitchFamily="34" charset="0"/>
              <a:buChar char="•"/>
            </a:pPr>
            <a:r>
              <a:rPr lang="en-US" b="0" i="0">
                <a:solidFill>
                  <a:srgbClr val="333333"/>
                </a:solidFill>
                <a:effectLst/>
                <a:latin typeface="proximanova"/>
              </a:rPr>
              <a:t>Emotional support with COVID-19</a:t>
            </a:r>
          </a:p>
          <a:p>
            <a:endParaRPr lang="en-US" b="0" i="0">
              <a:solidFill>
                <a:srgbClr val="333333"/>
              </a:solidFill>
              <a:effectLst/>
              <a:latin typeface="proximanov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38D08-B2FD-E946-9636-E5D91477B0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7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938D08-B2FD-E946-9636-E5D91477B05D}" type="slidenum">
              <a:rPr lang="en-US" smtClean="0"/>
              <a:t>14</a:t>
            </a:fld>
            <a:endParaRPr lang="en-US"/>
          </a:p>
        </p:txBody>
      </p:sp>
    </p:spTree>
    <p:extLst>
      <p:ext uri="{BB962C8B-B14F-4D97-AF65-F5344CB8AC3E}">
        <p14:creationId xmlns:p14="http://schemas.microsoft.com/office/powerpoint/2010/main" val="308780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CCC2-2E01-7A4F-87FB-92E93DE22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81A9-4624-4549-ABBB-4A4C5E2EFE5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5977E-AFC6-5D4B-AC57-1574BF8CC42A}"/>
              </a:ext>
            </a:extLst>
          </p:cNvPr>
          <p:cNvSpPr>
            <a:spLocks noGrp="1"/>
          </p:cNvSpPr>
          <p:nvPr>
            <p:ph type="dt" sz="half" idx="10"/>
          </p:nvPr>
        </p:nvSpPr>
        <p:spPr/>
        <p:txBody>
          <a:bodyPr/>
          <a:lstStyle/>
          <a:p>
            <a:fld id="{D74FAF05-70EB-DF4B-A76E-C53019CBA77E}" type="datetime1">
              <a:rPr lang="en-US" smtClean="0"/>
              <a:t>9/3/2022</a:t>
            </a:fld>
            <a:endParaRPr lang="en-US"/>
          </a:p>
        </p:txBody>
      </p:sp>
      <p:sp>
        <p:nvSpPr>
          <p:cNvPr id="5" name="Footer Placeholder 4">
            <a:extLst>
              <a:ext uri="{FF2B5EF4-FFF2-40B4-BE49-F238E27FC236}">
                <a16:creationId xmlns:a16="http://schemas.microsoft.com/office/drawing/2014/main" id="{13CF2140-712D-854B-B320-7E0D6BE56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508BA-5E48-B645-B31A-B1DAD9A0F754}"/>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91960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BCB0-1805-6446-9019-528CAAF117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F1943E-3684-264A-B41B-20D5C3636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F7F88-C3F6-AA43-889C-3FD0D6913196}"/>
              </a:ext>
            </a:extLst>
          </p:cNvPr>
          <p:cNvSpPr>
            <a:spLocks noGrp="1"/>
          </p:cNvSpPr>
          <p:nvPr>
            <p:ph type="dt" sz="half" idx="10"/>
          </p:nvPr>
        </p:nvSpPr>
        <p:spPr/>
        <p:txBody>
          <a:bodyPr/>
          <a:lstStyle/>
          <a:p>
            <a:fld id="{97A7039F-D317-0748-96B8-A7CD1DA657F5}" type="datetime1">
              <a:rPr lang="en-US" smtClean="0"/>
              <a:t>9/3/2022</a:t>
            </a:fld>
            <a:endParaRPr lang="en-US"/>
          </a:p>
        </p:txBody>
      </p:sp>
      <p:sp>
        <p:nvSpPr>
          <p:cNvPr id="5" name="Footer Placeholder 4">
            <a:extLst>
              <a:ext uri="{FF2B5EF4-FFF2-40B4-BE49-F238E27FC236}">
                <a16:creationId xmlns:a16="http://schemas.microsoft.com/office/drawing/2014/main" id="{63C4AF32-2FF1-B441-ADBE-25A340D86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458E6-6E84-ED45-B84A-6C715A2D9E66}"/>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387743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2397B-C1B8-7343-AF57-C3AD45A8E3D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194F70-0812-8D48-B67F-9942129BA815}"/>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1CE8C-3E9B-7044-A185-A19529F0AE2D}"/>
              </a:ext>
            </a:extLst>
          </p:cNvPr>
          <p:cNvSpPr>
            <a:spLocks noGrp="1"/>
          </p:cNvSpPr>
          <p:nvPr>
            <p:ph type="dt" sz="half" idx="10"/>
          </p:nvPr>
        </p:nvSpPr>
        <p:spPr/>
        <p:txBody>
          <a:bodyPr/>
          <a:lstStyle/>
          <a:p>
            <a:fld id="{128B364E-3EC3-D94E-8C00-3865C1CD7752}" type="datetime1">
              <a:rPr lang="en-US" smtClean="0"/>
              <a:t>9/3/2022</a:t>
            </a:fld>
            <a:endParaRPr lang="en-US"/>
          </a:p>
        </p:txBody>
      </p:sp>
      <p:sp>
        <p:nvSpPr>
          <p:cNvPr id="5" name="Footer Placeholder 4">
            <a:extLst>
              <a:ext uri="{FF2B5EF4-FFF2-40B4-BE49-F238E27FC236}">
                <a16:creationId xmlns:a16="http://schemas.microsoft.com/office/drawing/2014/main" id="{F95752E6-0989-7E40-8609-86023EDAE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95236-DC6A-C64C-9A4A-E14243BDD342}"/>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270502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B5B2-6C8F-C248-B69A-84531E065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38F88-185A-E345-AB38-17217572EA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BB79A-8395-2648-B4D8-0FC343375BE0}"/>
              </a:ext>
            </a:extLst>
          </p:cNvPr>
          <p:cNvSpPr>
            <a:spLocks noGrp="1"/>
          </p:cNvSpPr>
          <p:nvPr>
            <p:ph type="dt" sz="half" idx="10"/>
          </p:nvPr>
        </p:nvSpPr>
        <p:spPr/>
        <p:txBody>
          <a:bodyPr/>
          <a:lstStyle/>
          <a:p>
            <a:fld id="{511A2988-914C-2344-9496-9465CB426AEF}" type="datetime1">
              <a:rPr lang="en-US" smtClean="0"/>
              <a:t>9/3/2022</a:t>
            </a:fld>
            <a:endParaRPr lang="en-US"/>
          </a:p>
        </p:txBody>
      </p:sp>
      <p:sp>
        <p:nvSpPr>
          <p:cNvPr id="5" name="Footer Placeholder 4">
            <a:extLst>
              <a:ext uri="{FF2B5EF4-FFF2-40B4-BE49-F238E27FC236}">
                <a16:creationId xmlns:a16="http://schemas.microsoft.com/office/drawing/2014/main" id="{C68DC63F-47B4-044D-834D-608C4D560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587FD-8BB0-364E-B78D-B48FDF260926}"/>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74908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12E7-C114-F74B-99DE-4669763F0F35}"/>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996335-6454-9841-8EC3-9773EE219836}"/>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87E0AF-C5FA-F140-BEA0-D974074690A6}"/>
              </a:ext>
            </a:extLst>
          </p:cNvPr>
          <p:cNvSpPr>
            <a:spLocks noGrp="1"/>
          </p:cNvSpPr>
          <p:nvPr>
            <p:ph type="dt" sz="half" idx="10"/>
          </p:nvPr>
        </p:nvSpPr>
        <p:spPr/>
        <p:txBody>
          <a:bodyPr/>
          <a:lstStyle/>
          <a:p>
            <a:fld id="{4D398B9F-C239-8D46-A47D-B0F79091573A}" type="datetime1">
              <a:rPr lang="en-US" smtClean="0"/>
              <a:t>9/3/2022</a:t>
            </a:fld>
            <a:endParaRPr lang="en-US"/>
          </a:p>
        </p:txBody>
      </p:sp>
      <p:sp>
        <p:nvSpPr>
          <p:cNvPr id="5" name="Footer Placeholder 4">
            <a:extLst>
              <a:ext uri="{FF2B5EF4-FFF2-40B4-BE49-F238E27FC236}">
                <a16:creationId xmlns:a16="http://schemas.microsoft.com/office/drawing/2014/main" id="{C7AD2A61-32F8-1142-81CC-FE890DA11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66CCF-0EDF-794E-A96C-804AE5F48536}"/>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36429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4CF3-FDB8-1B47-A240-3DFA235C8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0816C-97A9-A348-BBBF-627775937C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4F72D-AAF5-654E-A513-2DCE7ED724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E401E6-7C05-A14B-A9DC-AE21989A3CB2}"/>
              </a:ext>
            </a:extLst>
          </p:cNvPr>
          <p:cNvSpPr>
            <a:spLocks noGrp="1"/>
          </p:cNvSpPr>
          <p:nvPr>
            <p:ph type="dt" sz="half" idx="10"/>
          </p:nvPr>
        </p:nvSpPr>
        <p:spPr/>
        <p:txBody>
          <a:bodyPr/>
          <a:lstStyle/>
          <a:p>
            <a:fld id="{5242BD04-E007-E840-9F52-AFECD74A35E6}" type="datetime1">
              <a:rPr lang="en-US" smtClean="0"/>
              <a:t>9/3/2022</a:t>
            </a:fld>
            <a:endParaRPr lang="en-US"/>
          </a:p>
        </p:txBody>
      </p:sp>
      <p:sp>
        <p:nvSpPr>
          <p:cNvPr id="6" name="Footer Placeholder 5">
            <a:extLst>
              <a:ext uri="{FF2B5EF4-FFF2-40B4-BE49-F238E27FC236}">
                <a16:creationId xmlns:a16="http://schemas.microsoft.com/office/drawing/2014/main" id="{2230F325-68C6-4C4A-A2A6-FE4889BF7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AA4D4-99CA-0C4D-B7E3-ED7C61B52C6D}"/>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68129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4C2F-FDA8-FD41-A0DE-976B7D3790E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8B2D6-9E9B-914D-BBDC-05EF1B94AA0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F21AE7-8243-9E4B-9B0B-02234F4BA1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CD574-7E96-F148-8CB1-306345CD7C3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6794AC-F6E3-DE4A-B63C-FB28A4EF6CAE}"/>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C1533-FF94-1A4D-923D-825B4809D9C5}"/>
              </a:ext>
            </a:extLst>
          </p:cNvPr>
          <p:cNvSpPr>
            <a:spLocks noGrp="1"/>
          </p:cNvSpPr>
          <p:nvPr>
            <p:ph type="dt" sz="half" idx="10"/>
          </p:nvPr>
        </p:nvSpPr>
        <p:spPr/>
        <p:txBody>
          <a:bodyPr/>
          <a:lstStyle/>
          <a:p>
            <a:fld id="{156139E4-06E6-4742-BB2E-49BCE0256D18}" type="datetime1">
              <a:rPr lang="en-US" smtClean="0"/>
              <a:t>9/3/2022</a:t>
            </a:fld>
            <a:endParaRPr lang="en-US"/>
          </a:p>
        </p:txBody>
      </p:sp>
      <p:sp>
        <p:nvSpPr>
          <p:cNvPr id="8" name="Footer Placeholder 7">
            <a:extLst>
              <a:ext uri="{FF2B5EF4-FFF2-40B4-BE49-F238E27FC236}">
                <a16:creationId xmlns:a16="http://schemas.microsoft.com/office/drawing/2014/main" id="{1E22589C-5394-5144-918B-3B81B7F3EE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7F832-ADC4-1A46-B3BD-771765364AAE}"/>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212745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70C0-3C68-AF4F-82CD-1A1ED84E8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86CED6-F941-EF41-93B7-261E95BAB12F}"/>
              </a:ext>
            </a:extLst>
          </p:cNvPr>
          <p:cNvSpPr>
            <a:spLocks noGrp="1"/>
          </p:cNvSpPr>
          <p:nvPr>
            <p:ph type="dt" sz="half" idx="10"/>
          </p:nvPr>
        </p:nvSpPr>
        <p:spPr/>
        <p:txBody>
          <a:bodyPr/>
          <a:lstStyle/>
          <a:p>
            <a:fld id="{DD30FDE1-F345-B047-88BC-B6BE1FCF38A7}" type="datetime1">
              <a:rPr lang="en-US" smtClean="0"/>
              <a:t>9/3/2022</a:t>
            </a:fld>
            <a:endParaRPr lang="en-US"/>
          </a:p>
        </p:txBody>
      </p:sp>
      <p:sp>
        <p:nvSpPr>
          <p:cNvPr id="4" name="Footer Placeholder 3">
            <a:extLst>
              <a:ext uri="{FF2B5EF4-FFF2-40B4-BE49-F238E27FC236}">
                <a16:creationId xmlns:a16="http://schemas.microsoft.com/office/drawing/2014/main" id="{AFC12A70-3771-5D4B-A5A5-13C09B33E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E4EDB1-9D80-814E-B2AC-56AB05001484}"/>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178111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E8B31-EEBE-F443-A1F0-7EBFEEF2408C}"/>
              </a:ext>
            </a:extLst>
          </p:cNvPr>
          <p:cNvSpPr>
            <a:spLocks noGrp="1"/>
          </p:cNvSpPr>
          <p:nvPr>
            <p:ph type="dt" sz="half" idx="10"/>
          </p:nvPr>
        </p:nvSpPr>
        <p:spPr/>
        <p:txBody>
          <a:bodyPr/>
          <a:lstStyle/>
          <a:p>
            <a:fld id="{0A08022F-F897-174E-B0D1-FD52F4736792}" type="datetime1">
              <a:rPr lang="en-US" smtClean="0"/>
              <a:t>9/3/2022</a:t>
            </a:fld>
            <a:endParaRPr lang="en-US"/>
          </a:p>
        </p:txBody>
      </p:sp>
      <p:sp>
        <p:nvSpPr>
          <p:cNvPr id="3" name="Footer Placeholder 2">
            <a:extLst>
              <a:ext uri="{FF2B5EF4-FFF2-40B4-BE49-F238E27FC236}">
                <a16:creationId xmlns:a16="http://schemas.microsoft.com/office/drawing/2014/main" id="{3139D6CB-9DC5-BC4B-8BAC-96F66794D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79E23-CB65-104B-8231-80CA82B7927C}"/>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298320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7125-A419-6442-9F9E-0842BCCA0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41D67-91CB-2B46-8649-833C6A63C61A}"/>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432F3A-C121-0541-9B28-1110C5385C9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E52C24-71AB-A249-8E12-56FE82431D19}"/>
              </a:ext>
            </a:extLst>
          </p:cNvPr>
          <p:cNvSpPr>
            <a:spLocks noGrp="1"/>
          </p:cNvSpPr>
          <p:nvPr>
            <p:ph type="dt" sz="half" idx="10"/>
          </p:nvPr>
        </p:nvSpPr>
        <p:spPr/>
        <p:txBody>
          <a:bodyPr/>
          <a:lstStyle/>
          <a:p>
            <a:fld id="{FEC22958-4727-FF45-AA8A-A70893F4F487}" type="datetime1">
              <a:rPr lang="en-US" smtClean="0"/>
              <a:t>9/3/2022</a:t>
            </a:fld>
            <a:endParaRPr lang="en-US"/>
          </a:p>
        </p:txBody>
      </p:sp>
      <p:sp>
        <p:nvSpPr>
          <p:cNvPr id="6" name="Footer Placeholder 5">
            <a:extLst>
              <a:ext uri="{FF2B5EF4-FFF2-40B4-BE49-F238E27FC236}">
                <a16:creationId xmlns:a16="http://schemas.microsoft.com/office/drawing/2014/main" id="{7194A87F-DB8D-F340-816D-E9BDEFD87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6FA54-CFF4-DC4D-95B0-06A3066C229F}"/>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265396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0CD9-78B1-C94F-8B6A-4C8F7E97D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EDCA57-FB34-1041-A1F9-7313D98031CD}"/>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23A58F7E-7960-7E45-832D-4D281822525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8B9DF9-8B9E-1F4D-82D8-E63DBA7E79DF}"/>
              </a:ext>
            </a:extLst>
          </p:cNvPr>
          <p:cNvSpPr>
            <a:spLocks noGrp="1"/>
          </p:cNvSpPr>
          <p:nvPr>
            <p:ph type="dt" sz="half" idx="10"/>
          </p:nvPr>
        </p:nvSpPr>
        <p:spPr/>
        <p:txBody>
          <a:bodyPr/>
          <a:lstStyle/>
          <a:p>
            <a:fld id="{A854A0DC-A7AF-A940-ADE3-76BF48AEC026}" type="datetime1">
              <a:rPr lang="en-US" smtClean="0"/>
              <a:t>9/3/2022</a:t>
            </a:fld>
            <a:endParaRPr lang="en-US"/>
          </a:p>
        </p:txBody>
      </p:sp>
      <p:sp>
        <p:nvSpPr>
          <p:cNvPr id="6" name="Footer Placeholder 5">
            <a:extLst>
              <a:ext uri="{FF2B5EF4-FFF2-40B4-BE49-F238E27FC236}">
                <a16:creationId xmlns:a16="http://schemas.microsoft.com/office/drawing/2014/main" id="{6F053E63-7552-C544-948C-DFAB6D507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CD368-0E24-9F4B-808F-39B672C2B7C6}"/>
              </a:ext>
            </a:extLst>
          </p:cNvPr>
          <p:cNvSpPr>
            <a:spLocks noGrp="1"/>
          </p:cNvSpPr>
          <p:nvPr>
            <p:ph type="sldNum" sz="quarter" idx="12"/>
          </p:nvPr>
        </p:nvSpPr>
        <p:spPr/>
        <p:txBody>
          <a:bodyPr/>
          <a:lstStyle/>
          <a:p>
            <a:fld id="{6AFE348C-6174-C543-AAA1-9CDD3312DBEB}" type="slidenum">
              <a:rPr lang="en-US" smtClean="0"/>
              <a:t>‹#›</a:t>
            </a:fld>
            <a:endParaRPr lang="en-US"/>
          </a:p>
        </p:txBody>
      </p:sp>
    </p:spTree>
    <p:extLst>
      <p:ext uri="{BB962C8B-B14F-4D97-AF65-F5344CB8AC3E}">
        <p14:creationId xmlns:p14="http://schemas.microsoft.com/office/powerpoint/2010/main" val="419963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AD03F-A0A6-9A42-8950-1BB6C7E1CAC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BB978-29ED-3A4E-9DE9-BF7E8E4D9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30215-89CA-2D42-8385-F46242E6747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B8B18-82F9-1642-8F73-A50544882D22}" type="datetime1">
              <a:rPr lang="en-US" smtClean="0"/>
              <a:t>9/3/2022</a:t>
            </a:fld>
            <a:endParaRPr lang="en-US"/>
          </a:p>
        </p:txBody>
      </p:sp>
      <p:sp>
        <p:nvSpPr>
          <p:cNvPr id="5" name="Footer Placeholder 4">
            <a:extLst>
              <a:ext uri="{FF2B5EF4-FFF2-40B4-BE49-F238E27FC236}">
                <a16:creationId xmlns:a16="http://schemas.microsoft.com/office/drawing/2014/main" id="{076B4C9F-1E72-DF46-A885-202767D8C0E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C61766-CA04-B046-BD98-98EF6DD1C89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E348C-6174-C543-AAA1-9CDD3312DBEB}" type="slidenum">
              <a:rPr lang="en-US" smtClean="0"/>
              <a:t>‹#›</a:t>
            </a:fld>
            <a:endParaRPr lang="en-US"/>
          </a:p>
        </p:txBody>
      </p:sp>
    </p:spTree>
    <p:extLst>
      <p:ext uri="{BB962C8B-B14F-4D97-AF65-F5344CB8AC3E}">
        <p14:creationId xmlns:p14="http://schemas.microsoft.com/office/powerpoint/2010/main" val="414065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A5BA88-E85C-0F42-A06B-05DE564A6C64}"/>
              </a:ext>
            </a:extLst>
          </p:cNvPr>
          <p:cNvSpPr>
            <a:spLocks noGrp="1"/>
          </p:cNvSpPr>
          <p:nvPr>
            <p:ph type="subTitle" idx="1"/>
          </p:nvPr>
        </p:nvSpPr>
        <p:spPr>
          <a:xfrm>
            <a:off x="1827268" y="4414150"/>
            <a:ext cx="8551985" cy="434317"/>
          </a:xfrm>
        </p:spPr>
        <p:txBody>
          <a:bodyPr>
            <a:normAutofit/>
          </a:bodyPr>
          <a:lstStyle/>
          <a:p>
            <a:r>
              <a:rPr lang="en-US" sz="1800">
                <a:latin typeface="Arial" panose="020B0604020202020204" pitchFamily="34" charset="0"/>
                <a:cs typeface="Arial" panose="020B0604020202020204" pitchFamily="34" charset="0"/>
              </a:rPr>
              <a:t>Arianna Camel, MSW, MSEM, Associate Director</a:t>
            </a:r>
          </a:p>
        </p:txBody>
      </p:sp>
      <p:sp>
        <p:nvSpPr>
          <p:cNvPr id="5" name="TextBox 4">
            <a:extLst>
              <a:ext uri="{FF2B5EF4-FFF2-40B4-BE49-F238E27FC236}">
                <a16:creationId xmlns:a16="http://schemas.microsoft.com/office/drawing/2014/main" id="{74AEAE0A-3226-F44F-985A-F4503FE409CC}"/>
              </a:ext>
            </a:extLst>
          </p:cNvPr>
          <p:cNvSpPr txBox="1"/>
          <p:nvPr/>
        </p:nvSpPr>
        <p:spPr>
          <a:xfrm>
            <a:off x="1325236" y="1782130"/>
            <a:ext cx="9541527" cy="1323439"/>
          </a:xfrm>
          <a:prstGeom prst="rect">
            <a:avLst/>
          </a:prstGeom>
          <a:noFill/>
        </p:spPr>
        <p:txBody>
          <a:bodyPr wrap="square" rtlCol="0">
            <a:spAutoFit/>
          </a:bodyPr>
          <a:lstStyle/>
          <a:p>
            <a:pPr algn="ctr"/>
            <a:r>
              <a:rPr lang="en-US" sz="4000" b="1">
                <a:solidFill>
                  <a:srgbClr val="C10230"/>
                </a:solidFill>
                <a:latin typeface="Arial" panose="020B0604020202020204" pitchFamily="34" charset="0"/>
                <a:cs typeface="Arial" panose="020B0604020202020204" pitchFamily="34" charset="0"/>
              </a:rPr>
              <a:t>Student Life Student Wellness Center Overview</a:t>
            </a:r>
          </a:p>
        </p:txBody>
      </p:sp>
      <p:sp>
        <p:nvSpPr>
          <p:cNvPr id="6" name="Rectangle 5">
            <a:extLst>
              <a:ext uri="{FF2B5EF4-FFF2-40B4-BE49-F238E27FC236}">
                <a16:creationId xmlns:a16="http://schemas.microsoft.com/office/drawing/2014/main" id="{36A312DE-CE12-4D47-BB98-1FDC235E3C84}"/>
              </a:ext>
            </a:extLst>
          </p:cNvPr>
          <p:cNvSpPr/>
          <p:nvPr/>
        </p:nvSpPr>
        <p:spPr>
          <a:xfrm flipV="1">
            <a:off x="5500919" y="3381829"/>
            <a:ext cx="1190171" cy="118109"/>
          </a:xfrm>
          <a:prstGeom prst="rect">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230"/>
              </a:solidFill>
            </a:endParaRPr>
          </a:p>
        </p:txBody>
      </p:sp>
    </p:spTree>
    <p:custDataLst>
      <p:tags r:id="rId1"/>
    </p:custDataLst>
    <p:extLst>
      <p:ext uri="{BB962C8B-B14F-4D97-AF65-F5344CB8AC3E}">
        <p14:creationId xmlns:p14="http://schemas.microsoft.com/office/powerpoint/2010/main" val="879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29FFDE-CCAD-6B41-8346-59CBF9DDF94F}"/>
              </a:ext>
            </a:extLst>
          </p:cNvPr>
          <p:cNvSpPr txBox="1"/>
          <p:nvPr/>
        </p:nvSpPr>
        <p:spPr>
          <a:xfrm>
            <a:off x="2126345" y="1997839"/>
            <a:ext cx="7939315" cy="2862322"/>
          </a:xfrm>
          <a:prstGeom prst="rect">
            <a:avLst/>
          </a:prstGeom>
          <a:noFill/>
        </p:spPr>
        <p:txBody>
          <a:bodyPr wrap="square" rtlCol="0">
            <a:spAutoFit/>
          </a:bodyPr>
          <a:lstStyle/>
          <a:p>
            <a:pPr algn="ctr"/>
            <a:r>
              <a:rPr lang="en-US" sz="6000">
                <a:solidFill>
                  <a:srgbClr val="C10230"/>
                </a:solidFill>
                <a:latin typeface="Arial" panose="020B0604020202020204" pitchFamily="34" charset="0"/>
                <a:cs typeface="Arial" panose="020B0604020202020204" pitchFamily="34" charset="0"/>
              </a:rPr>
              <a:t>ALL OF OUR SERVICES ARE </a:t>
            </a:r>
            <a:r>
              <a:rPr lang="en-US" sz="6000" b="1">
                <a:solidFill>
                  <a:srgbClr val="C10230"/>
                </a:solidFill>
                <a:latin typeface="Arial" panose="020B0604020202020204" pitchFamily="34" charset="0"/>
                <a:cs typeface="Arial" panose="020B0604020202020204" pitchFamily="34" charset="0"/>
              </a:rPr>
              <a:t>FREE</a:t>
            </a:r>
            <a:r>
              <a:rPr lang="en-US" sz="6000">
                <a:solidFill>
                  <a:srgbClr val="C10230"/>
                </a:solidFill>
                <a:latin typeface="Arial" panose="020B0604020202020204" pitchFamily="34" charset="0"/>
                <a:cs typeface="Arial" panose="020B0604020202020204" pitchFamily="34" charset="0"/>
              </a:rPr>
              <a:t> AND </a:t>
            </a:r>
            <a:r>
              <a:rPr lang="en-US" sz="6000" b="1">
                <a:solidFill>
                  <a:srgbClr val="C10230"/>
                </a:solidFill>
                <a:latin typeface="Arial" panose="020B0604020202020204" pitchFamily="34" charset="0"/>
                <a:cs typeface="Arial" panose="020B0604020202020204" pitchFamily="34" charset="0"/>
              </a:rPr>
              <a:t>PRIVATE</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10</a:t>
            </a:fld>
            <a:endParaRPr lang="en-US" sz="1400">
              <a:latin typeface="Arial Narrow" panose="020B0604020202020204" pitchFamily="34" charset="0"/>
              <a:cs typeface="Arial Narrow" panose="020B0604020202020204" pitchFamily="34" charset="0"/>
            </a:endParaRPr>
          </a:p>
        </p:txBody>
      </p:sp>
    </p:spTree>
    <p:custDataLst>
      <p:tags r:id="rId1"/>
    </p:custDataLst>
    <p:extLst>
      <p:ext uri="{BB962C8B-B14F-4D97-AF65-F5344CB8AC3E}">
        <p14:creationId xmlns:p14="http://schemas.microsoft.com/office/powerpoint/2010/main" val="1679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Student Wellness Center Overview</a:t>
            </a:r>
          </a:p>
        </p:txBody>
      </p:sp>
      <p:sp>
        <p:nvSpPr>
          <p:cNvPr id="5" name="TextBox 4">
            <a:extLst>
              <a:ext uri="{FF2B5EF4-FFF2-40B4-BE49-F238E27FC236}">
                <a16:creationId xmlns:a16="http://schemas.microsoft.com/office/drawing/2014/main" id="{FE29FFDE-CCAD-6B41-8346-59CBF9DDF94F}"/>
              </a:ext>
            </a:extLst>
          </p:cNvPr>
          <p:cNvSpPr txBox="1"/>
          <p:nvPr/>
        </p:nvSpPr>
        <p:spPr>
          <a:xfrm>
            <a:off x="6132288" y="592533"/>
            <a:ext cx="5547648" cy="5407699"/>
          </a:xfrm>
          <a:prstGeom prst="rect">
            <a:avLst/>
          </a:prstGeom>
          <a:noFill/>
        </p:spPr>
        <p:txBody>
          <a:bodyPr wrap="square" rtlCol="0">
            <a:spAutoFit/>
          </a:bodyPr>
          <a:lstStyle/>
          <a:p>
            <a:r>
              <a:rPr lang="en-US" sz="2400" b="1" dirty="0">
                <a:solidFill>
                  <a:srgbClr val="C10230"/>
                </a:solidFill>
                <a:latin typeface="Arial" panose="020B0604020202020204" pitchFamily="34" charset="0"/>
                <a:cs typeface="Arial" panose="020B0604020202020204" pitchFamily="34" charset="0"/>
              </a:rPr>
              <a:t>Locations</a:t>
            </a:r>
          </a:p>
          <a:p>
            <a:pPr marL="457200" indent="-4572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Main Suite</a:t>
            </a:r>
            <a:endParaRPr lang="en-US" sz="20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RPAC B130</a:t>
            </a:r>
          </a:p>
          <a:p>
            <a:pPr marL="457200" indent="-4572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Wellness</a:t>
            </a:r>
            <a:r>
              <a:rPr lang="en-US" sz="24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Coaching</a:t>
            </a:r>
            <a:r>
              <a:rPr lang="en-US" sz="2400" b="1" dirty="0">
                <a:latin typeface="Arial" panose="020B0604020202020204" pitchFamily="34" charset="0"/>
                <a:cs typeface="Arial" panose="020B0604020202020204" pitchFamily="34" charset="0"/>
              </a:rPr>
              <a:t> </a:t>
            </a:r>
          </a:p>
          <a:p>
            <a:pPr marL="914400" lvl="1" indent="-4572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PAES</a:t>
            </a:r>
          </a:p>
          <a:p>
            <a:pPr marL="457200" indent="-4572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Collegiate Recovery Community </a:t>
            </a:r>
          </a:p>
          <a:p>
            <a:pPr marL="914400" lvl="1" indent="-4572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095 Baker Hall</a:t>
            </a:r>
          </a:p>
          <a:p>
            <a:pPr marL="457200" indent="-4572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Buckeye Food Alliance</a:t>
            </a:r>
          </a:p>
          <a:p>
            <a:pPr marL="914400" lvl="1" indent="-4572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Lincoln Tower, Room 150</a:t>
            </a:r>
          </a:p>
          <a:p>
            <a:pPr marL="914400" lvl="1" indent="-4572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 Stephens Episcopal Church</a:t>
            </a:r>
            <a:endParaRPr lang="en-US" sz="2000" dirty="0">
              <a:latin typeface="Arial" panose="020B0604020202020204" pitchFamily="34" charset="0"/>
              <a:cs typeface="Arial" panose="020B0604020202020204" pitchFamily="34" charset="0"/>
            </a:endParaRPr>
          </a:p>
          <a:p>
            <a:pPr>
              <a:lnSpc>
                <a:spcPct val="150000"/>
              </a:lnSpc>
            </a:pPr>
            <a:endParaRPr lang="en-US" sz="1400" b="1" dirty="0">
              <a:solidFill>
                <a:srgbClr val="C00000"/>
              </a:solidFill>
              <a:latin typeface="Arial" panose="020B0604020202020204" pitchFamily="34" charset="0"/>
              <a:cs typeface="Arial" panose="020B0604020202020204" pitchFamily="34" charset="0"/>
            </a:endParaRPr>
          </a:p>
          <a:p>
            <a:pPr>
              <a:lnSpc>
                <a:spcPct val="150000"/>
              </a:lnSpc>
            </a:pPr>
            <a:r>
              <a:rPr lang="en-US" sz="1400" b="1" dirty="0">
                <a:solidFill>
                  <a:srgbClr val="C00000"/>
                </a:solidFill>
                <a:latin typeface="Arial" panose="020B0604020202020204" pitchFamily="34" charset="0"/>
                <a:cs typeface="Arial" panose="020B0604020202020204" pitchFamily="34" charset="0"/>
              </a:rPr>
              <a:t>Visit our website to learn more about our ours of operation, which vary by location.</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11</a:t>
            </a:fld>
            <a:endParaRPr lang="en-US" sz="1400">
              <a:latin typeface="Arial Narrow" panose="020B0604020202020204" pitchFamily="34" charset="0"/>
              <a:cs typeface="Arial Narrow" panose="020B0604020202020204" pitchFamily="34" charset="0"/>
            </a:endParaRPr>
          </a:p>
        </p:txBody>
      </p:sp>
      <p:pic>
        <p:nvPicPr>
          <p:cNvPr id="7" name="Picture 2">
            <a:extLst>
              <a:ext uri="{FF2B5EF4-FFF2-40B4-BE49-F238E27FC236}">
                <a16:creationId xmlns:a16="http://schemas.microsoft.com/office/drawing/2014/main" id="{C581832C-6640-4464-9AA9-6ED9A4541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631" y="790584"/>
            <a:ext cx="3372537" cy="5208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934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Student Wellness Center Overview</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12</a:t>
            </a:fld>
            <a:endParaRPr lang="en-US" sz="1400">
              <a:latin typeface="Arial Narrow" panose="020B0604020202020204" pitchFamily="34" charset="0"/>
              <a:cs typeface="Arial Narrow" panose="020B0604020202020204" pitchFamily="34" charset="0"/>
            </a:endParaRPr>
          </a:p>
        </p:txBody>
      </p:sp>
      <p:pic>
        <p:nvPicPr>
          <p:cNvPr id="7" name="Picture 6">
            <a:extLst>
              <a:ext uri="{FF2B5EF4-FFF2-40B4-BE49-F238E27FC236}">
                <a16:creationId xmlns:a16="http://schemas.microsoft.com/office/drawing/2014/main" id="{DF247DBE-93A9-468F-A287-D96D8EFE6ECF}"/>
              </a:ext>
            </a:extLst>
          </p:cNvPr>
          <p:cNvPicPr>
            <a:picLocks noChangeAspect="1"/>
          </p:cNvPicPr>
          <p:nvPr/>
        </p:nvPicPr>
        <p:blipFill rotWithShape="1">
          <a:blip r:embed="rId5"/>
          <a:srcRect t="3902"/>
          <a:stretch/>
        </p:blipFill>
        <p:spPr>
          <a:xfrm>
            <a:off x="2040524" y="780980"/>
            <a:ext cx="8758106" cy="5817765"/>
          </a:xfrm>
          <a:prstGeom prst="rect">
            <a:avLst/>
          </a:prstGeom>
        </p:spPr>
      </p:pic>
      <p:sp>
        <p:nvSpPr>
          <p:cNvPr id="2" name="Rectangle 1">
            <a:extLst>
              <a:ext uri="{FF2B5EF4-FFF2-40B4-BE49-F238E27FC236}">
                <a16:creationId xmlns:a16="http://schemas.microsoft.com/office/drawing/2014/main" id="{E54B1535-D86E-4418-BAEC-8962BC3B966C}"/>
              </a:ext>
            </a:extLst>
          </p:cNvPr>
          <p:cNvSpPr/>
          <p:nvPr/>
        </p:nvSpPr>
        <p:spPr>
          <a:xfrm>
            <a:off x="2162630" y="4193468"/>
            <a:ext cx="4445433" cy="1975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EBA5C1-F6D5-4FDE-BABA-FE4AB92C7EFB}"/>
              </a:ext>
            </a:extLst>
          </p:cNvPr>
          <p:cNvPicPr>
            <a:picLocks noChangeAspect="1"/>
          </p:cNvPicPr>
          <p:nvPr/>
        </p:nvPicPr>
        <p:blipFill rotWithShape="1">
          <a:blip r:embed="rId6"/>
          <a:srcRect l="57244" t="63144"/>
          <a:stretch/>
        </p:blipFill>
        <p:spPr>
          <a:xfrm>
            <a:off x="7055492" y="4178884"/>
            <a:ext cx="3743138" cy="2143576"/>
          </a:xfrm>
          <a:prstGeom prst="rect">
            <a:avLst/>
          </a:prstGeom>
        </p:spPr>
      </p:pic>
      <p:pic>
        <p:nvPicPr>
          <p:cNvPr id="5" name="Picture 4">
            <a:extLst>
              <a:ext uri="{FF2B5EF4-FFF2-40B4-BE49-F238E27FC236}">
                <a16:creationId xmlns:a16="http://schemas.microsoft.com/office/drawing/2014/main" id="{CDAE2D67-AAC0-4539-9058-23E227C66687}"/>
              </a:ext>
            </a:extLst>
          </p:cNvPr>
          <p:cNvPicPr>
            <a:picLocks noChangeAspect="1"/>
          </p:cNvPicPr>
          <p:nvPr/>
        </p:nvPicPr>
        <p:blipFill rotWithShape="1">
          <a:blip r:embed="rId7"/>
          <a:srcRect t="39632"/>
          <a:stretch/>
        </p:blipFill>
        <p:spPr>
          <a:xfrm>
            <a:off x="7055362" y="4716704"/>
            <a:ext cx="3743268" cy="1295493"/>
          </a:xfrm>
          <a:prstGeom prst="rect">
            <a:avLst/>
          </a:prstGeom>
        </p:spPr>
      </p:pic>
    </p:spTree>
    <p:custDataLst>
      <p:tags r:id="rId1"/>
    </p:custDataLst>
    <p:extLst>
      <p:ext uri="{BB962C8B-B14F-4D97-AF65-F5344CB8AC3E}">
        <p14:creationId xmlns:p14="http://schemas.microsoft.com/office/powerpoint/2010/main" val="293966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Wellness Center Overview</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C4DAB-0B40-644D-A77E-ACE8C4A41B81}" type="slidenum">
              <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8" name="TextBox 7">
            <a:extLst>
              <a:ext uri="{FF2B5EF4-FFF2-40B4-BE49-F238E27FC236}">
                <a16:creationId xmlns:a16="http://schemas.microsoft.com/office/drawing/2014/main" id="{095A59D0-41B9-4166-BF16-AED428314427}"/>
              </a:ext>
            </a:extLst>
          </p:cNvPr>
          <p:cNvSpPr txBox="1"/>
          <p:nvPr/>
        </p:nvSpPr>
        <p:spPr>
          <a:xfrm>
            <a:off x="1799615" y="1459230"/>
            <a:ext cx="8999015" cy="3667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10230"/>
                </a:solidFill>
                <a:effectLst/>
                <a:uLnTx/>
                <a:uFillTx/>
                <a:latin typeface="Arial" panose="020B0604020202020204" pitchFamily="34" charset="0"/>
                <a:ea typeface="+mn-ea"/>
                <a:cs typeface="Arial" panose="020B0604020202020204" pitchFamily="34" charset="0"/>
              </a:rPr>
              <a:t>On-Demand Resources</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Wellness Assessment</a:t>
            </a: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lang="en-US" sz="2000">
                <a:solidFill>
                  <a:prstClr val="black"/>
                </a:solidFill>
                <a:latin typeface="Arial" panose="020B0604020202020204" pitchFamily="34" charset="0"/>
                <a:ea typeface="+mn-lt"/>
                <a:cs typeface="Arial" panose="020B0604020202020204" pitchFamily="34" charset="0"/>
              </a:rPr>
              <a:t>Wellness App</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lt"/>
                <a:cs typeface="Arial" panose="020B0604020202020204" pitchFamily="34" charset="0"/>
              </a:rPr>
              <a:t>ScreenU</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lt"/>
                <a:cs typeface="Arial" panose="020B0604020202020204" pitchFamily="34" charset="0"/>
              </a:rPr>
              <a:t>iGrad</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lt"/>
                <a:cs typeface="Arial" panose="020B0604020202020204" pitchFamily="34" charset="0"/>
              </a:rPr>
              <a:t>SilverCloud</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0" indent="-457200" algn="l" defTabSz="914400" rtl="0" eaLnBrk="1" fontAlgn="auto" latinLnBrk="0" hangingPunct="1">
              <a:lnSpc>
                <a:spcPct val="150000"/>
              </a:lnSpc>
              <a:spcBef>
                <a:spcPct val="20000"/>
              </a:spcBef>
              <a:spcAft>
                <a:spcPts val="0"/>
              </a:spcAft>
              <a:buClrTx/>
              <a:buSzTx/>
              <a:buFont typeface="Arial,Sans-Serif"/>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Community Provider Database</a:t>
            </a:r>
          </a:p>
        </p:txBody>
      </p:sp>
    </p:spTree>
    <p:custDataLst>
      <p:tags r:id="rId1"/>
    </p:custDataLst>
    <p:extLst>
      <p:ext uri="{BB962C8B-B14F-4D97-AF65-F5344CB8AC3E}">
        <p14:creationId xmlns:p14="http://schemas.microsoft.com/office/powerpoint/2010/main" val="429045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29FFDE-CCAD-6B41-8346-59CBF9DDF94F}"/>
              </a:ext>
            </a:extLst>
          </p:cNvPr>
          <p:cNvSpPr txBox="1"/>
          <p:nvPr/>
        </p:nvSpPr>
        <p:spPr>
          <a:xfrm>
            <a:off x="1959284" y="2459504"/>
            <a:ext cx="8273431" cy="1938992"/>
          </a:xfrm>
          <a:prstGeom prst="rect">
            <a:avLst/>
          </a:prstGeom>
          <a:noFill/>
        </p:spPr>
        <p:txBody>
          <a:bodyPr wrap="square" rtlCol="0">
            <a:spAutoFit/>
          </a:bodyPr>
          <a:lstStyle/>
          <a:p>
            <a:pPr algn="ctr"/>
            <a:r>
              <a:rPr lang="en-US" sz="6000" b="1">
                <a:solidFill>
                  <a:srgbClr val="C10230"/>
                </a:solidFill>
                <a:latin typeface="Arial" panose="020B0604020202020204" pitchFamily="34" charset="0"/>
                <a:cs typeface="Arial" panose="020B0604020202020204" pitchFamily="34" charset="0"/>
              </a:rPr>
              <a:t>INVOLVEMENT OPPORTUNITIES</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14</a:t>
            </a:fld>
            <a:endParaRPr lang="en-US" sz="1400">
              <a:latin typeface="Arial Narrow" panose="020B0604020202020204" pitchFamily="34" charset="0"/>
              <a:cs typeface="Arial Narrow" panose="020B0604020202020204" pitchFamily="34" charset="0"/>
            </a:endParaRPr>
          </a:p>
        </p:txBody>
      </p:sp>
    </p:spTree>
    <p:custDataLst>
      <p:tags r:id="rId1"/>
    </p:custDataLst>
    <p:extLst>
      <p:ext uri="{BB962C8B-B14F-4D97-AF65-F5344CB8AC3E}">
        <p14:creationId xmlns:p14="http://schemas.microsoft.com/office/powerpoint/2010/main" val="215643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C4DAB-0B40-644D-A77E-ACE8C4A41B81}" type="slidenum">
              <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17" name="TextBox 16">
            <a:extLst>
              <a:ext uri="{FF2B5EF4-FFF2-40B4-BE49-F238E27FC236}">
                <a16:creationId xmlns:a16="http://schemas.microsoft.com/office/drawing/2014/main" id="{ACEB05B2-588F-4E03-A8C8-AAE3337A819A}"/>
              </a:ext>
            </a:extLst>
          </p:cNvPr>
          <p:cNvSpPr txBox="1"/>
          <p:nvPr/>
        </p:nvSpPr>
        <p:spPr>
          <a:xfrm>
            <a:off x="1905878" y="181740"/>
            <a:ext cx="83816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10230"/>
                </a:solidFill>
                <a:effectLst/>
                <a:uLnTx/>
                <a:uFillTx/>
                <a:latin typeface="Arial" panose="020B0604020202020204" pitchFamily="34" charset="0"/>
                <a:ea typeface="+mn-ea"/>
                <a:cs typeface="Arial" panose="020B0604020202020204" pitchFamily="34" charset="0"/>
              </a:rPr>
              <a:t>Health and Wellness Resource Guide</a:t>
            </a:r>
          </a:p>
        </p:txBody>
      </p:sp>
      <p:pic>
        <p:nvPicPr>
          <p:cNvPr id="5" name="Picture 4" descr="Qr code&#10;&#10;Description automatically generated">
            <a:extLst>
              <a:ext uri="{FF2B5EF4-FFF2-40B4-BE49-F238E27FC236}">
                <a16:creationId xmlns:a16="http://schemas.microsoft.com/office/drawing/2014/main" id="{937701B9-7C78-4561-9BDF-D3D439CCB86A}"/>
              </a:ext>
            </a:extLst>
          </p:cNvPr>
          <p:cNvPicPr>
            <a:picLocks noChangeAspect="1"/>
          </p:cNvPicPr>
          <p:nvPr/>
        </p:nvPicPr>
        <p:blipFill>
          <a:blip r:embed="rId5"/>
          <a:stretch>
            <a:fillRect/>
          </a:stretch>
        </p:blipFill>
        <p:spPr>
          <a:xfrm>
            <a:off x="7642145" y="1616084"/>
            <a:ext cx="3266313" cy="3278592"/>
          </a:xfrm>
          <a:prstGeom prst="rect">
            <a:avLst/>
          </a:prstGeom>
        </p:spPr>
      </p:pic>
      <p:pic>
        <p:nvPicPr>
          <p:cNvPr id="2" name="Picture 2" descr="Graphical user interface, text&#10;&#10;Description automatically generated">
            <a:extLst>
              <a:ext uri="{FF2B5EF4-FFF2-40B4-BE49-F238E27FC236}">
                <a16:creationId xmlns:a16="http://schemas.microsoft.com/office/drawing/2014/main" id="{4CD48AE7-0E1F-A4F0-14B8-21E5597BE15A}"/>
              </a:ext>
            </a:extLst>
          </p:cNvPr>
          <p:cNvPicPr>
            <a:picLocks noChangeAspect="1"/>
          </p:cNvPicPr>
          <p:nvPr/>
        </p:nvPicPr>
        <p:blipFill>
          <a:blip r:embed="rId6"/>
          <a:stretch>
            <a:fillRect/>
          </a:stretch>
        </p:blipFill>
        <p:spPr>
          <a:xfrm>
            <a:off x="1965769" y="700325"/>
            <a:ext cx="5106363" cy="6161477"/>
          </a:xfrm>
          <a:prstGeom prst="rect">
            <a:avLst/>
          </a:prstGeom>
        </p:spPr>
      </p:pic>
      <p:sp>
        <p:nvSpPr>
          <p:cNvPr id="3" name="TextBox 2">
            <a:extLst>
              <a:ext uri="{FF2B5EF4-FFF2-40B4-BE49-F238E27FC236}">
                <a16:creationId xmlns:a16="http://schemas.microsoft.com/office/drawing/2014/main" id="{EA76F963-6C73-8FE0-9540-71B2B3925CF5}"/>
              </a:ext>
            </a:extLst>
          </p:cNvPr>
          <p:cNvSpPr txBox="1"/>
          <p:nvPr/>
        </p:nvSpPr>
        <p:spPr>
          <a:xfrm>
            <a:off x="7330633" y="4832430"/>
            <a:ext cx="38945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10230"/>
                </a:solidFill>
                <a:cs typeface="Calibri"/>
              </a:rPr>
              <a:t>go.osu.edu/</a:t>
            </a:r>
            <a:r>
              <a:rPr lang="en-US" sz="2000" b="1" err="1">
                <a:solidFill>
                  <a:srgbClr val="C10230"/>
                </a:solidFill>
                <a:cs typeface="Calibri"/>
              </a:rPr>
              <a:t>wellnessguide</a:t>
            </a:r>
            <a:endParaRPr lang="en-US" sz="2000" b="1">
              <a:solidFill>
                <a:srgbClr val="C10230"/>
              </a:solidFill>
              <a:cs typeface="Calibri"/>
            </a:endParaRPr>
          </a:p>
        </p:txBody>
      </p:sp>
    </p:spTree>
    <p:custDataLst>
      <p:tags r:id="rId1"/>
    </p:custDataLst>
    <p:extLst>
      <p:ext uri="{BB962C8B-B14F-4D97-AF65-F5344CB8AC3E}">
        <p14:creationId xmlns:p14="http://schemas.microsoft.com/office/powerpoint/2010/main" val="155879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Student Wellness Center Overview</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16</a:t>
            </a:fld>
            <a:endParaRPr lang="en-US" sz="1400">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095A59D0-41B9-4166-BF16-AED428314427}"/>
              </a:ext>
            </a:extLst>
          </p:cNvPr>
          <p:cNvSpPr txBox="1"/>
          <p:nvPr/>
        </p:nvSpPr>
        <p:spPr>
          <a:xfrm>
            <a:off x="1799615" y="859065"/>
            <a:ext cx="8999015" cy="3046988"/>
          </a:xfrm>
          <a:prstGeom prst="rect">
            <a:avLst/>
          </a:prstGeom>
          <a:noFill/>
        </p:spPr>
        <p:txBody>
          <a:bodyPr wrap="square" rtlCol="0">
            <a:spAutoFit/>
          </a:bodyPr>
          <a:lstStyle/>
          <a:p>
            <a:r>
              <a:rPr lang="en-US" sz="3200" b="1">
                <a:solidFill>
                  <a:srgbClr val="C10230"/>
                </a:solidFill>
                <a:latin typeface="Arial" panose="020B0604020202020204" pitchFamily="34" charset="0"/>
                <a:cs typeface="Arial" panose="020B0604020202020204" pitchFamily="34" charset="0"/>
              </a:rPr>
              <a:t>Involvement and Support</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Volunteer in our Office!</a:t>
            </a:r>
          </a:p>
          <a:p>
            <a:endParaRPr lang="en-US" sz="2400">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Signature Events</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Love Your Body Week (Feb. 21-25, 2022)</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Sexual Assault Awareness Month (April)</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rPr>
              <a:t>Recovery Month (September)</a:t>
            </a:r>
          </a:p>
          <a:p>
            <a:pPr lvl="1" indent="-457200">
              <a:buFont typeface="Arial" panose="020B0604020202020204" pitchFamily="34" charset="0"/>
              <a:buChar char="•"/>
            </a:pPr>
            <a:r>
              <a:rPr lang="en-US" sz="1600">
                <a:latin typeface="Arial" panose="020B0604020202020204" pitchFamily="34" charset="0"/>
                <a:cs typeface="Arial" panose="020B0604020202020204" pitchFamily="34" charset="0"/>
              </a:rPr>
              <a:t>go.osu.edu/</a:t>
            </a:r>
            <a:r>
              <a:rPr lang="en-US" sz="1600" err="1">
                <a:latin typeface="Arial" panose="020B0604020202020204" pitchFamily="34" charset="0"/>
                <a:cs typeface="Arial" panose="020B0604020202020204" pitchFamily="34" charset="0"/>
              </a:rPr>
              <a:t>swcevents</a:t>
            </a:r>
            <a:endParaRPr lang="en-US" sz="16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2797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Student Wellness Center Overview</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17</a:t>
            </a:fld>
            <a:endParaRPr lang="en-US" sz="1400">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095A59D0-41B9-4166-BF16-AED428314427}"/>
              </a:ext>
            </a:extLst>
          </p:cNvPr>
          <p:cNvSpPr txBox="1"/>
          <p:nvPr/>
        </p:nvSpPr>
        <p:spPr>
          <a:xfrm>
            <a:off x="1799615" y="859065"/>
            <a:ext cx="8999015" cy="5570756"/>
          </a:xfrm>
          <a:prstGeom prst="rect">
            <a:avLst/>
          </a:prstGeom>
          <a:noFill/>
        </p:spPr>
        <p:txBody>
          <a:bodyPr wrap="square" rtlCol="0">
            <a:spAutoFit/>
          </a:bodyPr>
          <a:lstStyle/>
          <a:p>
            <a:pPr algn="ctr"/>
            <a:r>
              <a:rPr lang="en-US" sz="4800" b="1">
                <a:solidFill>
                  <a:srgbClr val="C10230"/>
                </a:solidFill>
                <a:latin typeface="Arial" panose="020B0604020202020204" pitchFamily="34" charset="0"/>
                <a:cs typeface="Arial" panose="020B0604020202020204" pitchFamily="34" charset="0"/>
              </a:rPr>
              <a:t>Questions? Thank You!</a:t>
            </a:r>
          </a:p>
          <a:p>
            <a:pPr algn="ctr"/>
            <a:r>
              <a:rPr lang="en-US" sz="3200" b="1">
                <a:latin typeface="Arial" panose="020B0604020202020204" pitchFamily="34" charset="0"/>
                <a:cs typeface="Arial" panose="020B0604020202020204" pitchFamily="34" charset="0"/>
              </a:rPr>
              <a:t> </a:t>
            </a:r>
          </a:p>
          <a:p>
            <a:pPr lvl="0" algn="ctr" defTabSz="457200">
              <a:spcBef>
                <a:spcPct val="0"/>
              </a:spcBef>
              <a:defRPr/>
            </a:pPr>
            <a:r>
              <a:rPr lang="en-US" sz="2400" b="1">
                <a:solidFill>
                  <a:srgbClr val="000000"/>
                </a:solidFill>
                <a:latin typeface="Arial"/>
                <a:cs typeface="Arial"/>
              </a:rPr>
              <a:t>Student Wellness Center</a:t>
            </a:r>
          </a:p>
          <a:p>
            <a:pPr lvl="0" algn="ctr" defTabSz="457200">
              <a:spcBef>
                <a:spcPct val="0"/>
              </a:spcBef>
              <a:defRPr/>
            </a:pPr>
            <a:r>
              <a:rPr lang="en-US" sz="2400" b="1">
                <a:solidFill>
                  <a:srgbClr val="000000"/>
                </a:solidFill>
                <a:latin typeface="Arial"/>
                <a:cs typeface="Arial"/>
              </a:rPr>
              <a:t>RPAC Room B130</a:t>
            </a:r>
          </a:p>
          <a:p>
            <a:pPr lvl="0" algn="ctr" defTabSz="457200">
              <a:spcBef>
                <a:spcPct val="0"/>
              </a:spcBef>
              <a:defRPr/>
            </a:pPr>
            <a:endParaRPr lang="en-US" sz="2400" b="1">
              <a:solidFill>
                <a:srgbClr val="000000"/>
              </a:solidFill>
              <a:latin typeface="Arial"/>
              <a:cs typeface="Arial"/>
            </a:endParaRPr>
          </a:p>
          <a:p>
            <a:pPr algn="ctr">
              <a:defRPr/>
            </a:pPr>
            <a:r>
              <a:rPr lang="en-US" sz="2000">
                <a:solidFill>
                  <a:srgbClr val="000000"/>
                </a:solidFill>
                <a:latin typeface="Arial"/>
                <a:cs typeface="Arial"/>
              </a:rPr>
              <a:t>   </a:t>
            </a:r>
            <a:r>
              <a:rPr lang="en-US" sz="2000" b="1">
                <a:solidFill>
                  <a:srgbClr val="000000"/>
                </a:solidFill>
                <a:latin typeface="Arial"/>
                <a:cs typeface="Arial"/>
              </a:rPr>
              <a:t> </a:t>
            </a:r>
            <a:r>
              <a:rPr lang="en-US" sz="2000" b="1" err="1">
                <a:solidFill>
                  <a:srgbClr val="000000"/>
                </a:solidFill>
                <a:latin typeface="Arial"/>
                <a:cs typeface="Arial"/>
              </a:rPr>
              <a:t>OSUwellness</a:t>
            </a:r>
            <a:r>
              <a:rPr lang="en-US" sz="2000">
                <a:solidFill>
                  <a:srgbClr val="000000"/>
                </a:solidFill>
                <a:latin typeface="Arial"/>
                <a:cs typeface="Arial"/>
              </a:rPr>
              <a:t>            </a:t>
            </a:r>
            <a:r>
              <a:rPr lang="en-US" sz="2000" b="1" err="1">
                <a:solidFill>
                  <a:srgbClr val="000000"/>
                </a:solidFill>
                <a:latin typeface="Arial"/>
                <a:cs typeface="Arial"/>
              </a:rPr>
              <a:t>OSUwellness</a:t>
            </a:r>
            <a:r>
              <a:rPr lang="en-US" sz="2000">
                <a:solidFill>
                  <a:srgbClr val="000000"/>
                </a:solidFill>
                <a:latin typeface="Arial"/>
                <a:cs typeface="Arial"/>
              </a:rPr>
              <a:t> </a:t>
            </a:r>
            <a:endParaRPr lang="en-US" sz="2000" b="1">
              <a:solidFill>
                <a:srgbClr val="000000"/>
              </a:solidFill>
              <a:latin typeface="Arial"/>
              <a:cs typeface="Arial"/>
            </a:endParaRPr>
          </a:p>
          <a:p>
            <a:pPr lvl="0" algn="ctr" defTabSz="457200">
              <a:spcBef>
                <a:spcPct val="0"/>
              </a:spcBef>
              <a:defRPr/>
            </a:pPr>
            <a:endParaRPr lang="en-US" sz="2400" b="1">
              <a:solidFill>
                <a:srgbClr val="000000"/>
              </a:solidFill>
              <a:latin typeface="Arial"/>
              <a:cs typeface="Arial"/>
            </a:endParaRPr>
          </a:p>
          <a:p>
            <a:pPr lvl="0" algn="ctr" defTabSz="457200">
              <a:spcBef>
                <a:spcPct val="0"/>
              </a:spcBef>
              <a:defRPr/>
            </a:pPr>
            <a:r>
              <a:rPr lang="en-US" sz="2400" b="1" u="sng">
                <a:latin typeface="Arial"/>
                <a:cs typeface="Arial"/>
              </a:rPr>
              <a:t>swc.osu.edu</a:t>
            </a:r>
          </a:p>
          <a:p>
            <a:pPr lvl="0" algn="ctr" defTabSz="457200">
              <a:spcBef>
                <a:spcPct val="0"/>
              </a:spcBef>
              <a:defRPr/>
            </a:pPr>
            <a:r>
              <a:rPr lang="en-US" sz="2400" b="1" u="sng">
                <a:latin typeface="Arial"/>
                <a:cs typeface="Arial"/>
              </a:rPr>
              <a:t>wellness@osu.edu </a:t>
            </a:r>
          </a:p>
          <a:p>
            <a:pPr lvl="0" algn="ctr" defTabSz="457200">
              <a:spcBef>
                <a:spcPct val="0"/>
              </a:spcBef>
              <a:defRPr/>
            </a:pPr>
            <a:endParaRPr lang="en-US" sz="3200" b="1">
              <a:solidFill>
                <a:srgbClr val="C00000"/>
              </a:solidFill>
              <a:latin typeface="Arial"/>
              <a:cs typeface="Arial"/>
            </a:endParaRPr>
          </a:p>
          <a:p>
            <a:pPr algn="ctr">
              <a:lnSpc>
                <a:spcPct val="120000"/>
              </a:lnSpc>
              <a:defRPr/>
            </a:pPr>
            <a:r>
              <a:rPr lang="en-US" sz="2000" b="1">
                <a:solidFill>
                  <a:srgbClr val="C00000"/>
                </a:solidFill>
                <a:latin typeface="Arial"/>
                <a:cs typeface="Arial"/>
              </a:rPr>
              <a:t>Associate Director – </a:t>
            </a:r>
            <a:r>
              <a:rPr lang="en-US" sz="2000">
                <a:solidFill>
                  <a:srgbClr val="C00000"/>
                </a:solidFill>
                <a:latin typeface="Arial"/>
                <a:cs typeface="Arial"/>
              </a:rPr>
              <a:t>Arianna Camel.2</a:t>
            </a:r>
          </a:p>
          <a:p>
            <a:pPr algn="ctr">
              <a:lnSpc>
                <a:spcPct val="120000"/>
              </a:lnSpc>
              <a:defRPr/>
            </a:pPr>
            <a:r>
              <a:rPr lang="en-US" sz="2000" b="1">
                <a:solidFill>
                  <a:srgbClr val="C00000"/>
                </a:solidFill>
                <a:latin typeface="Arial"/>
                <a:cs typeface="Arial"/>
              </a:rPr>
              <a:t>Faculty and Staff Engagement Coordinator </a:t>
            </a:r>
            <a:r>
              <a:rPr lang="en-US" sz="2000">
                <a:solidFill>
                  <a:srgbClr val="C00000"/>
                </a:solidFill>
                <a:latin typeface="Arial"/>
                <a:cs typeface="Arial"/>
              </a:rPr>
              <a:t>- Jordan Helcbergier.1</a:t>
            </a:r>
            <a:endParaRPr lang="en-US" sz="2000">
              <a:solidFill>
                <a:srgbClr val="C00000"/>
              </a:solidFill>
              <a:cs typeface="Arial"/>
            </a:endParaRPr>
          </a:p>
          <a:p>
            <a:endParaRPr lang="en-US" sz="3200" b="1">
              <a:solidFill>
                <a:srgbClr val="C10230"/>
              </a:solidFill>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FCD0B0F2-6C7E-48EF-B6BB-EE90C2535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128" y="3238308"/>
            <a:ext cx="314325"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CAEF0A9-6C20-4442-AFEB-9A1914D15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4966" y="3238307"/>
            <a:ext cx="314325"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563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2</a:t>
            </a:fld>
            <a:endParaRPr lang="en-US" sz="1400">
              <a:latin typeface="Arial Narrow" panose="020B0604020202020204" pitchFamily="34" charset="0"/>
              <a:cs typeface="Arial Narrow" panose="020B0604020202020204" pitchFamily="34" charset="0"/>
            </a:endParaRPr>
          </a:p>
        </p:txBody>
      </p:sp>
      <p:sp>
        <p:nvSpPr>
          <p:cNvPr id="2" name="TextBox 1"/>
          <p:cNvSpPr txBox="1"/>
          <p:nvPr/>
        </p:nvSpPr>
        <p:spPr>
          <a:xfrm>
            <a:off x="2206171" y="2644171"/>
            <a:ext cx="7779665" cy="1569660"/>
          </a:xfrm>
          <a:prstGeom prst="rect">
            <a:avLst/>
          </a:prstGeom>
          <a:noFill/>
        </p:spPr>
        <p:txBody>
          <a:bodyPr wrap="square" rtlCol="0">
            <a:spAutoFit/>
          </a:bodyPr>
          <a:lstStyle/>
          <a:p>
            <a:pPr algn="ctr"/>
            <a:r>
              <a:rPr lang="en-US" sz="4800" b="1">
                <a:solidFill>
                  <a:srgbClr val="C10230"/>
                </a:solidFill>
                <a:latin typeface="Arial" panose="020B0604020202020204" pitchFamily="34" charset="0"/>
                <a:cs typeface="Arial" panose="020B0604020202020204" pitchFamily="34" charset="0"/>
              </a:rPr>
              <a:t>Mild Moderate Severe concerns</a:t>
            </a:r>
          </a:p>
        </p:txBody>
      </p:sp>
    </p:spTree>
    <p:custDataLst>
      <p:tags r:id="rId1"/>
    </p:custDataLst>
    <p:extLst>
      <p:ext uri="{BB962C8B-B14F-4D97-AF65-F5344CB8AC3E}">
        <p14:creationId xmlns:p14="http://schemas.microsoft.com/office/powerpoint/2010/main" val="374620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3"/>
          <p:cNvSpPr txBox="1"/>
          <p:nvPr/>
        </p:nvSpPr>
        <p:spPr>
          <a:xfrm>
            <a:off x="2162629" y="319312"/>
            <a:ext cx="7939314" cy="5480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3200" b="1">
                <a:latin typeface="Arial"/>
                <a:ea typeface="Arial"/>
                <a:cs typeface="Arial"/>
                <a:sym typeface="Aria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000000"/>
                </a:solidFill>
                <a:effectLst/>
                <a:uLnTx/>
                <a:uFillTx/>
                <a:latin typeface="Arial"/>
                <a:cs typeface="Arial"/>
                <a:sym typeface="Arial"/>
              </a:rPr>
              <a:t>IF STUDENTS ARE EXPERIENCING…</a:t>
            </a:r>
          </a:p>
        </p:txBody>
      </p:sp>
      <p:sp>
        <p:nvSpPr>
          <p:cNvPr id="140" name="TextBox 4"/>
          <p:cNvSpPr txBox="1"/>
          <p:nvPr/>
        </p:nvSpPr>
        <p:spPr>
          <a:xfrm>
            <a:off x="2162629" y="1040112"/>
            <a:ext cx="6501950" cy="4801310"/>
          </a:xfrm>
          <a:prstGeom prst="rect">
            <a:avLst/>
          </a:prstGeom>
          <a:solidFill>
            <a:srgbClr val="A8D0A6"/>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t">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sz="2400">
                <a:latin typeface="Arial"/>
                <a:ea typeface="Arial"/>
                <a:cs typeface="Arial"/>
                <a:sym typeface="Arial"/>
              </a:defRPr>
            </a:pPr>
            <a:r>
              <a:rPr lang="en-US" sz="2400" kern="0">
                <a:solidFill>
                  <a:srgbClr val="000000"/>
                </a:solidFill>
                <a:latin typeface="Arial"/>
                <a:cs typeface="Arial"/>
                <a:sym typeface="Arial"/>
              </a:rPr>
              <a:t>Mild, Common, and Developmental Concerns</a:t>
            </a: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a:t>
            </a:r>
            <a:r>
              <a:rPr lang="en-US" kern="0">
                <a:solidFill>
                  <a:srgbClr val="000000"/>
                </a:solidFill>
                <a:latin typeface="Arial"/>
                <a:cs typeface="Arial"/>
                <a:sym typeface="Arial"/>
              </a:rPr>
              <a:t>Homesickness</a:t>
            </a:r>
            <a:endParaRPr kumimoji="0" sz="1800" b="0" i="0" u="none" strike="noStrike" kern="0" cap="none" spc="0" normalizeH="0" baseline="0" noProof="0">
              <a:ln>
                <a:noFill/>
              </a:ln>
              <a:solidFill>
                <a:srgbClr val="000000"/>
              </a:solidFill>
              <a:effectLst/>
              <a:uLnTx/>
              <a:uFillTx/>
              <a:latin typeface="Arial"/>
              <a:cs typeface="Arial"/>
              <a:sym typeface="Arial"/>
            </a:endParaRPr>
          </a:p>
          <a:p>
            <a:pPr hangingPunct="0">
              <a:lnSpc>
                <a:spcPct val="150000"/>
              </a:lnSpc>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a:t>
            </a:r>
            <a:r>
              <a:rPr lang="en-US" kern="0">
                <a:solidFill>
                  <a:srgbClr val="000000"/>
                </a:solidFill>
                <a:latin typeface="Arial"/>
                <a:cs typeface="Arial"/>
                <a:sym typeface="Arial"/>
              </a:rPr>
              <a:t>Not participating or regular disagreements </a:t>
            </a:r>
            <a:endParaRPr lang="en-US"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a:t>
            </a:r>
            <a:r>
              <a:rPr lang="en-US" kern="0">
                <a:solidFill>
                  <a:srgbClr val="000000"/>
                </a:solidFill>
                <a:latin typeface="Arial"/>
                <a:cs typeface="Arial"/>
                <a:sym typeface="Arial"/>
              </a:rPr>
              <a:t>Mild</a:t>
            </a:r>
            <a:r>
              <a:rPr kumimoji="0" sz="1800" b="0" i="0" u="none" strike="noStrike" kern="0" cap="none" spc="0" normalizeH="0" baseline="0" noProof="0">
                <a:ln>
                  <a:noFill/>
                </a:ln>
                <a:solidFill>
                  <a:srgbClr val="000000"/>
                </a:solidFill>
                <a:effectLst/>
                <a:uLnTx/>
                <a:uFillTx/>
                <a:latin typeface="Arial"/>
                <a:cs typeface="Arial"/>
                <a:sym typeface="Arial"/>
              </a:rPr>
              <a:t> changes in mood</a:t>
            </a:r>
            <a:endParaRPr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Feelings of being overwhelmed</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Procrastination</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Test Anxiety</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Adjustment to a new environment</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Problems making friends</a:t>
            </a:r>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lang="en-US" kern="0">
                <a:solidFill>
                  <a:srgbClr val="000000"/>
                </a:solidFill>
                <a:latin typeface="Arial"/>
                <a:cs typeface="Arial"/>
                <a:sym typeface="Arial"/>
              </a:rPr>
              <a:t>Friction with an instructor</a:t>
            </a: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lang="en-US" kern="0">
                <a:solidFill>
                  <a:srgbClr val="000000"/>
                </a:solidFill>
                <a:latin typeface="Arial"/>
                <a:cs typeface="Arial"/>
                <a:sym typeface="Arial"/>
              </a:rPr>
              <a:t>Being excluded</a:t>
            </a:r>
            <a:endParaRPr sz="1800" b="0" i="0" u="none" strike="noStrike" kern="0" cap="none" spc="0" normalizeH="0" baseline="0" noProof="0">
              <a:ln>
                <a:noFill/>
              </a:ln>
              <a:solidFill>
                <a:srgbClr val="000000"/>
              </a:solidFill>
              <a:effectLst/>
              <a:uLnTx/>
              <a:uFillTx/>
              <a:latin typeface="Arial"/>
              <a:cs typeface="Arial"/>
            </a:endParaRPr>
          </a:p>
        </p:txBody>
      </p:sp>
      <p:sp>
        <p:nvSpPr>
          <p:cNvPr id="141" name="TextBox 1"/>
          <p:cNvSpPr txBox="1">
            <a:spLocks noGrp="1"/>
          </p:cNvSpPr>
          <p:nvPr>
            <p:ph type="sldNum" sz="quarter" idx="4294967295"/>
          </p:nvPr>
        </p:nvSpPr>
        <p:spPr>
          <a:xfrm>
            <a:off x="11025799" y="6168571"/>
            <a:ext cx="266310" cy="29463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lvl1pPr>
              <a:defRPr sz="1400">
                <a:solidFill>
                  <a:srgbClr val="000000"/>
                </a:solidFill>
                <a:latin typeface="Arial Narrow"/>
                <a:ea typeface="Arial Narrow"/>
                <a:cs typeface="Arial Narrow"/>
                <a:sym typeface="Arial Narrow"/>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dirty="0">
                <a:ln>
                  <a:noFill/>
                </a:ln>
                <a:solidFill>
                  <a:srgbClr val="000000"/>
                </a:solidFill>
                <a:effectLst/>
                <a:uLnTx/>
                <a:uFillTx/>
                <a:latin typeface="Arial Narrow"/>
                <a:sym typeface="Arial Narrow"/>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sz="1400" b="0" i="0" u="none" strike="noStrike" kern="0" cap="none" spc="0" normalizeH="0" baseline="0" noProof="0">
              <a:ln>
                <a:noFill/>
              </a:ln>
              <a:solidFill>
                <a:srgbClr val="000000"/>
              </a:solidFill>
              <a:effectLst/>
              <a:uLnTx/>
              <a:uFillTx/>
              <a:latin typeface="Arial Narrow"/>
              <a:sym typeface="Arial Narrow"/>
            </a:endParaRPr>
          </a:p>
        </p:txBody>
      </p:sp>
    </p:spTree>
    <p:extLst>
      <p:ext uri="{BB962C8B-B14F-4D97-AF65-F5344CB8AC3E}">
        <p14:creationId xmlns:p14="http://schemas.microsoft.com/office/powerpoint/2010/main" val="192911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3"/>
          <p:cNvSpPr txBox="1"/>
          <p:nvPr/>
        </p:nvSpPr>
        <p:spPr>
          <a:xfrm>
            <a:off x="2162629" y="319312"/>
            <a:ext cx="7939314" cy="5480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3200" b="1">
                <a:latin typeface="Arial"/>
                <a:ea typeface="Arial"/>
                <a:cs typeface="Arial"/>
                <a:sym typeface="Aria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000000"/>
                </a:solidFill>
                <a:effectLst/>
                <a:uLnTx/>
                <a:uFillTx/>
                <a:latin typeface="Arial"/>
                <a:cs typeface="Arial"/>
                <a:sym typeface="Arial"/>
              </a:rPr>
              <a:t>IF STUDENTS ARE EXPERIENCING…</a:t>
            </a:r>
          </a:p>
        </p:txBody>
      </p:sp>
      <p:sp>
        <p:nvSpPr>
          <p:cNvPr id="150" name="TextBox 1"/>
          <p:cNvSpPr txBox="1">
            <a:spLocks noGrp="1"/>
          </p:cNvSpPr>
          <p:nvPr>
            <p:ph type="sldNum" sz="quarter" idx="4294967295"/>
          </p:nvPr>
        </p:nvSpPr>
        <p:spPr>
          <a:xfrm>
            <a:off x="11025799" y="6168571"/>
            <a:ext cx="266310" cy="29463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lvl1pPr>
              <a:defRPr sz="1400">
                <a:solidFill>
                  <a:srgbClr val="000000"/>
                </a:solidFill>
                <a:latin typeface="Arial Narrow"/>
                <a:ea typeface="Arial Narrow"/>
                <a:cs typeface="Arial Narrow"/>
                <a:sym typeface="Arial Narrow"/>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dirty="0">
                <a:ln>
                  <a:noFill/>
                </a:ln>
                <a:solidFill>
                  <a:srgbClr val="000000"/>
                </a:solidFill>
                <a:effectLst/>
                <a:uLnTx/>
                <a:uFillTx/>
                <a:latin typeface="Arial Narrow"/>
                <a:sym typeface="Arial Narrow"/>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sz="1400" b="0" i="0" u="none" strike="noStrike" kern="0" cap="none" spc="0" normalizeH="0" baseline="0" noProof="0">
              <a:ln>
                <a:noFill/>
              </a:ln>
              <a:solidFill>
                <a:srgbClr val="000000"/>
              </a:solidFill>
              <a:effectLst/>
              <a:uLnTx/>
              <a:uFillTx/>
              <a:latin typeface="Arial Narrow"/>
              <a:sym typeface="Arial Narrow"/>
            </a:endParaRPr>
          </a:p>
        </p:txBody>
      </p:sp>
      <p:sp>
        <p:nvSpPr>
          <p:cNvPr id="151" name="TextBox 4"/>
          <p:cNvSpPr txBox="1"/>
          <p:nvPr/>
        </p:nvSpPr>
        <p:spPr>
          <a:xfrm>
            <a:off x="3012101" y="1235143"/>
            <a:ext cx="6167797" cy="4334516"/>
          </a:xfrm>
          <a:prstGeom prst="rect">
            <a:avLst/>
          </a:prstGeom>
          <a:solidFill>
            <a:srgbClr val="FFFDA9"/>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t">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sz="2400">
                <a:latin typeface="Arial"/>
                <a:ea typeface="Arial"/>
                <a:cs typeface="Arial"/>
                <a:sym typeface="Arial"/>
              </a:defRPr>
            </a:pPr>
            <a:r>
              <a:rPr kumimoji="0" sz="2400" b="0" i="0" u="none" strike="noStrike" kern="0" cap="none" spc="0" normalizeH="0" baseline="0" noProof="0">
                <a:ln>
                  <a:noFill/>
                </a:ln>
                <a:solidFill>
                  <a:srgbClr val="000000"/>
                </a:solidFill>
                <a:effectLst/>
                <a:uLnTx/>
                <a:uFillTx/>
                <a:latin typeface="Arial"/>
                <a:cs typeface="Arial"/>
                <a:sym typeface="Arial"/>
              </a:rPr>
              <a:t>MODERATE</a:t>
            </a: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Excessive absences</a:t>
            </a:r>
            <a:endParaRPr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Significant increase or decrease in sleep/appetite</a:t>
            </a:r>
            <a:endParaRPr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Increase in use of drugs and/or alcohol</a:t>
            </a:r>
            <a:endParaRPr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Panic attacks</a:t>
            </a:r>
            <a:endParaRPr sz="18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Not taking care of self/neglecting personal hygiene</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Withdrawing from friends and family</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Frequent crying spells</a:t>
            </a:r>
            <a:endParaRPr sz="1800" b="0" i="0" u="none" strike="noStrike" kern="0" cap="none" spc="0" normalizeH="0" baseline="0" noProof="0">
              <a:ln>
                <a:noFill/>
              </a:ln>
              <a:solidFill>
                <a:srgbClr val="000000"/>
              </a:solidFill>
              <a:effectLst/>
              <a:uLnTx/>
              <a:uFillTx/>
              <a:latin typeface="Arial"/>
              <a:cs typeface="Arial"/>
            </a:endParaRPr>
          </a:p>
          <a:p>
            <a:pPr marL="180340" marR="0" lvl="0" indent="-180340"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Anxiety or mood changes significantly interfering with life</a:t>
            </a:r>
            <a:endParaRPr sz="1800" b="0" i="0" u="none" strike="noStrike" kern="0" cap="none" spc="0" normalizeH="0" baseline="0" noProof="0">
              <a:ln>
                <a:noFill/>
              </a:ln>
              <a:solidFill>
                <a:srgbClr val="000000"/>
              </a:solidFill>
              <a:effectLst/>
              <a:uLnTx/>
              <a:uFillTx/>
              <a:latin typeface="Arial"/>
              <a:cs typeface="Arial"/>
            </a:endParaRPr>
          </a:p>
          <a:p>
            <a:pPr marL="180340" indent="-180340">
              <a:lnSpc>
                <a:spcPct val="150000"/>
              </a:lnSpc>
              <a:buSzPct val="100000"/>
              <a:buFontTx/>
              <a:buChar char="•"/>
              <a:defRPr>
                <a:latin typeface="Arial"/>
                <a:ea typeface="Arial"/>
                <a:cs typeface="Arial"/>
                <a:sym typeface="Arial"/>
              </a:defRPr>
            </a:pPr>
            <a:r>
              <a:rPr lang="en-US" kern="0">
                <a:solidFill>
                  <a:srgbClr val="000000"/>
                </a:solidFill>
                <a:latin typeface="Arial"/>
                <a:cs typeface="Arial"/>
              </a:rPr>
              <a:t>Ongoing interpersonal problems</a:t>
            </a:r>
          </a:p>
        </p:txBody>
      </p:sp>
    </p:spTree>
    <p:extLst>
      <p:ext uri="{BB962C8B-B14F-4D97-AF65-F5344CB8AC3E}">
        <p14:creationId xmlns:p14="http://schemas.microsoft.com/office/powerpoint/2010/main" val="250440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3"/>
          <p:cNvSpPr txBox="1"/>
          <p:nvPr/>
        </p:nvSpPr>
        <p:spPr>
          <a:xfrm>
            <a:off x="2162629" y="319312"/>
            <a:ext cx="7939314" cy="5847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3200" b="1">
                <a:latin typeface="Arial"/>
                <a:ea typeface="Arial"/>
                <a:cs typeface="Arial"/>
                <a:sym typeface="Aria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latin typeface="Arial"/>
                <a:cs typeface="Arial"/>
                <a:sym typeface="Arial"/>
              </a:rPr>
              <a:t>Severe and Urgent Concerns</a:t>
            </a: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159" name="TextBox 1"/>
          <p:cNvSpPr txBox="1">
            <a:spLocks noGrp="1"/>
          </p:cNvSpPr>
          <p:nvPr>
            <p:ph type="sldNum" sz="quarter" idx="4294967295"/>
          </p:nvPr>
        </p:nvSpPr>
        <p:spPr>
          <a:xfrm>
            <a:off x="11025799" y="6168571"/>
            <a:ext cx="266310" cy="29463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lstStyle>
            <a:lvl1pPr>
              <a:defRPr sz="1400">
                <a:solidFill>
                  <a:srgbClr val="000000"/>
                </a:solidFill>
                <a:latin typeface="Arial Narrow"/>
                <a:ea typeface="Arial Narrow"/>
                <a:cs typeface="Arial Narrow"/>
                <a:sym typeface="Arial Narrow"/>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dirty="0">
                <a:ln>
                  <a:noFill/>
                </a:ln>
                <a:solidFill>
                  <a:srgbClr val="000000"/>
                </a:solidFill>
                <a:effectLst/>
                <a:uLnTx/>
                <a:uFillTx/>
                <a:latin typeface="Arial Narrow"/>
                <a:sym typeface="Arial Narrow"/>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sz="1400" b="0" i="0" u="none" strike="noStrike" kern="0" cap="none" spc="0" normalizeH="0" baseline="0" noProof="0">
              <a:ln>
                <a:noFill/>
              </a:ln>
              <a:solidFill>
                <a:srgbClr val="000000"/>
              </a:solidFill>
              <a:effectLst/>
              <a:uLnTx/>
              <a:uFillTx/>
              <a:latin typeface="Arial Narrow"/>
              <a:sym typeface="Arial Narrow"/>
            </a:endParaRPr>
          </a:p>
        </p:txBody>
      </p:sp>
      <p:sp>
        <p:nvSpPr>
          <p:cNvPr id="160" name="TextBox 4"/>
          <p:cNvSpPr txBox="1"/>
          <p:nvPr/>
        </p:nvSpPr>
        <p:spPr>
          <a:xfrm>
            <a:off x="1225831" y="1784001"/>
            <a:ext cx="4451955" cy="3554815"/>
          </a:xfrm>
          <a:prstGeom prst="rect">
            <a:avLst/>
          </a:prstGeom>
          <a:solidFill>
            <a:srgbClr val="CCF2FF"/>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sz="2400">
                <a:latin typeface="Arial"/>
                <a:ea typeface="Arial"/>
                <a:cs typeface="Arial"/>
                <a:sym typeface="Arial"/>
              </a:defRPr>
            </a:pPr>
            <a:r>
              <a:rPr lang="en-US" sz="2400" kern="0">
                <a:solidFill>
                  <a:srgbClr val="000000"/>
                </a:solidFill>
                <a:latin typeface="Arial"/>
                <a:cs typeface="Arial"/>
                <a:sym typeface="Arial"/>
              </a:rPr>
              <a:t>Behaviors</a:t>
            </a: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Violence</a:t>
            </a: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Unpredictable angry outbursts</a:t>
            </a: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Inability to communicate clearly</a:t>
            </a: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a:t>
            </a:r>
            <a:r>
              <a:rPr kumimoji="0" lang="en-US" sz="1800" b="0" i="0" u="none" strike="noStrike" kern="0" cap="none" spc="0" normalizeH="0" baseline="0" noProof="0">
                <a:ln>
                  <a:noFill/>
                </a:ln>
                <a:solidFill>
                  <a:srgbClr val="000000"/>
                </a:solidFill>
                <a:effectLst/>
                <a:uLnTx/>
                <a:uFillTx/>
                <a:latin typeface="Arial"/>
                <a:cs typeface="Arial"/>
                <a:sym typeface="Arial"/>
              </a:rPr>
              <a:t>Suicidal or homicidal</a:t>
            </a:r>
            <a:r>
              <a:rPr kumimoji="0" lang="en-US" sz="1800" b="0" i="0" u="none" strike="noStrike" kern="0" cap="none" spc="0" normalizeH="0" noProof="0">
                <a:ln>
                  <a:noFill/>
                </a:ln>
                <a:solidFill>
                  <a:srgbClr val="000000"/>
                </a:solidFill>
                <a:effectLst/>
                <a:uLnTx/>
                <a:uFillTx/>
                <a:latin typeface="Arial"/>
                <a:cs typeface="Arial"/>
                <a:sym typeface="Arial"/>
              </a:rPr>
              <a:t> thoughts</a:t>
            </a:r>
            <a:endParaRPr kumimoji="0" sz="1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5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 Loss of contact with reality</a:t>
            </a:r>
          </a:p>
          <a:p>
            <a:pPr marL="180472" marR="0" lvl="0" indent="-180472"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Extensive and dangerous substance use</a:t>
            </a:r>
          </a:p>
          <a:p>
            <a:pPr marL="180472" marR="0" lvl="0" indent="-180472" algn="l" defTabSz="914400" rtl="0" eaLnBrk="1" fontAlgn="auto" latinLnBrk="0" hangingPunct="0">
              <a:lnSpc>
                <a:spcPct val="150000"/>
              </a:lnSpc>
              <a:spcBef>
                <a:spcPts val="0"/>
              </a:spcBef>
              <a:spcAft>
                <a:spcPts val="0"/>
              </a:spcAft>
              <a:buClrTx/>
              <a:buSzPct val="100000"/>
              <a:buFontTx/>
              <a:buChar char="•"/>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Unable to take care of basic needs</a:t>
            </a:r>
          </a:p>
        </p:txBody>
      </p:sp>
      <p:sp>
        <p:nvSpPr>
          <p:cNvPr id="7" name="TextBox 4"/>
          <p:cNvSpPr txBox="1"/>
          <p:nvPr/>
        </p:nvSpPr>
        <p:spPr>
          <a:xfrm>
            <a:off x="6132286" y="1784000"/>
            <a:ext cx="4451955" cy="3554815"/>
          </a:xfrm>
          <a:prstGeom prst="rect">
            <a:avLst/>
          </a:prstGeom>
          <a:solidFill>
            <a:srgbClr val="CCF2FF"/>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sz="2400">
                <a:latin typeface="Arial"/>
                <a:ea typeface="Arial"/>
                <a:cs typeface="Arial"/>
                <a:sym typeface="Arial"/>
              </a:defRPr>
            </a:pPr>
            <a:r>
              <a:rPr lang="en-US" sz="2400" kern="0" noProof="0">
                <a:solidFill>
                  <a:srgbClr val="000000"/>
                </a:solidFill>
                <a:latin typeface="Arial"/>
                <a:cs typeface="Arial"/>
                <a:sym typeface="Arial"/>
              </a:rPr>
              <a:t>Events</a:t>
            </a:r>
            <a:endParaRPr kumimoji="0" sz="2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kern="0">
                <a:solidFill>
                  <a:srgbClr val="000000"/>
                </a:solidFill>
                <a:latin typeface="Arial"/>
                <a:cs typeface="Arial"/>
                <a:sym typeface="Arial"/>
              </a:rPr>
              <a:t>Hazing</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kumimoji="0" lang="en-US" sz="1800" b="0" i="0" u="none" strike="noStrike" kern="0" cap="none" spc="0" normalizeH="0" baseline="0" noProof="0">
                <a:ln>
                  <a:noFill/>
                </a:ln>
                <a:solidFill>
                  <a:srgbClr val="000000"/>
                </a:solidFill>
                <a:effectLst/>
                <a:uLnTx/>
                <a:uFillTx/>
                <a:latin typeface="Arial"/>
                <a:cs typeface="Arial"/>
                <a:sym typeface="Arial"/>
              </a:rPr>
              <a:t>Unwanted</a:t>
            </a:r>
            <a:r>
              <a:rPr kumimoji="0" lang="en-US" sz="1800" b="0" i="0" u="none" strike="noStrike" kern="0" cap="none" spc="0" normalizeH="0" noProof="0">
                <a:ln>
                  <a:noFill/>
                </a:ln>
                <a:solidFill>
                  <a:srgbClr val="000000"/>
                </a:solidFill>
                <a:effectLst/>
                <a:uLnTx/>
                <a:uFillTx/>
                <a:latin typeface="Arial"/>
                <a:cs typeface="Arial"/>
                <a:sym typeface="Arial"/>
              </a:rPr>
              <a:t> Sexual Experience</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kern="0" baseline="0">
                <a:solidFill>
                  <a:srgbClr val="000000"/>
                </a:solidFill>
                <a:latin typeface="Arial"/>
                <a:cs typeface="Arial"/>
                <a:sym typeface="Arial"/>
              </a:rPr>
              <a:t>Assault</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kern="0">
                <a:solidFill>
                  <a:srgbClr val="000000"/>
                </a:solidFill>
                <a:latin typeface="Arial"/>
                <a:cs typeface="Arial"/>
                <a:sym typeface="Arial"/>
              </a:rPr>
              <a:t>Hate Crime</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kern="0">
                <a:solidFill>
                  <a:srgbClr val="000000"/>
                </a:solidFill>
                <a:latin typeface="Arial"/>
                <a:cs typeface="Arial"/>
                <a:sym typeface="Arial"/>
              </a:rPr>
              <a:t>Recent Grief and Loss</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kern="0" baseline="0">
                <a:solidFill>
                  <a:srgbClr val="000000"/>
                </a:solidFill>
                <a:latin typeface="Arial"/>
                <a:cs typeface="Arial"/>
                <a:sym typeface="Arial"/>
              </a:rPr>
              <a:t>Legal</a:t>
            </a:r>
            <a:r>
              <a:rPr lang="en-US" kern="0">
                <a:solidFill>
                  <a:srgbClr val="000000"/>
                </a:solidFill>
                <a:latin typeface="Arial"/>
                <a:cs typeface="Arial"/>
                <a:sym typeface="Arial"/>
              </a:rPr>
              <a:t> or Conduct Consequences </a:t>
            </a:r>
            <a:r>
              <a:rPr lang="en-US" kern="0" baseline="0">
                <a:solidFill>
                  <a:srgbClr val="000000"/>
                </a:solidFill>
                <a:latin typeface="Arial"/>
                <a:cs typeface="Arial"/>
                <a:sym typeface="Arial"/>
              </a:rPr>
              <a:t> </a:t>
            </a:r>
          </a:p>
          <a:p>
            <a:pPr marL="285750" marR="0" lvl="0" indent="-28575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latin typeface="Arial"/>
                <a:ea typeface="Arial"/>
                <a:cs typeface="Arial"/>
                <a:sym typeface="Arial"/>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379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Wellness Center Overview</a:t>
            </a:r>
          </a:p>
        </p:txBody>
      </p:sp>
      <p:sp>
        <p:nvSpPr>
          <p:cNvPr id="5" name="TextBox 4">
            <a:extLst>
              <a:ext uri="{FF2B5EF4-FFF2-40B4-BE49-F238E27FC236}">
                <a16:creationId xmlns:a16="http://schemas.microsoft.com/office/drawing/2014/main" id="{FE29FFDE-CCAD-6B41-8346-59CBF9DDF94F}"/>
              </a:ext>
            </a:extLst>
          </p:cNvPr>
          <p:cNvSpPr txBox="1"/>
          <p:nvPr/>
        </p:nvSpPr>
        <p:spPr>
          <a:xfrm>
            <a:off x="1576220" y="1098569"/>
            <a:ext cx="90288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10230"/>
                </a:solidFill>
                <a:effectLst/>
                <a:uLnTx/>
                <a:uFillTx/>
                <a:latin typeface="Arial" panose="020B0604020202020204" pitchFamily="34" charset="0"/>
                <a:ea typeface="+mn-ea"/>
                <a:cs typeface="Arial" panose="020B0604020202020204" pitchFamily="34" charset="0"/>
              </a:rPr>
              <a:t>Health and Wellness on Campus</a:t>
            </a:r>
          </a:p>
        </p:txBody>
      </p:sp>
      <p:sp>
        <p:nvSpPr>
          <p:cNvPr id="2" name="TextBox 1">
            <a:extLst>
              <a:ext uri="{FF2B5EF4-FFF2-40B4-BE49-F238E27FC236}">
                <a16:creationId xmlns:a16="http://schemas.microsoft.com/office/drawing/2014/main" id="{463F4916-0BAA-304D-A4AB-506202C97F9F}"/>
              </a:ext>
            </a:extLst>
          </p:cNvPr>
          <p:cNvSpPr txBox="1"/>
          <p:nvPr/>
        </p:nvSpPr>
        <p:spPr>
          <a:xfrm>
            <a:off x="10798630" y="6168572"/>
            <a:ext cx="49348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C4DAB-0B40-644D-A77E-ACE8C4A41B81}" type="slidenum">
              <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6" name="TextBox 5">
            <a:extLst>
              <a:ext uri="{FF2B5EF4-FFF2-40B4-BE49-F238E27FC236}">
                <a16:creationId xmlns:a16="http://schemas.microsoft.com/office/drawing/2014/main" id="{F1FEAD1A-2F3B-4AE3-93CD-A8DE601616DA}"/>
              </a:ext>
            </a:extLst>
          </p:cNvPr>
          <p:cNvSpPr txBox="1"/>
          <p:nvPr/>
        </p:nvSpPr>
        <p:spPr>
          <a:xfrm>
            <a:off x="899885" y="1683344"/>
            <a:ext cx="10280179" cy="4201150"/>
          </a:xfrm>
          <a:prstGeom prst="rect">
            <a:avLst/>
          </a:prstGeom>
          <a:noFill/>
        </p:spPr>
        <p:txBody>
          <a:bodyPr wrap="square" numCol="2" rtlCol="0">
            <a:spAutoFit/>
          </a:bodyPr>
          <a:lstStyle/>
          <a:p>
            <a:pPr marL="457200" marR="0" lvl="0"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Counseling and Consultation Services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Mental Health Practitioners: Psychologist, Psychiatrist, Certified Counselors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Confidential Resource</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Individual, Group, and Couple Counseling, Workshops, Crisis Debriefing, Community Referrals, etc.</a:t>
            </a:r>
          </a:p>
          <a:p>
            <a:pPr marL="457200" marR="0" lvl="0"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Wilce</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Student Health Center</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Medical Doctors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Confidential Resource</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Outpatient Facility providing: Primary Care, Vaccine Requirements, Gynecological Services, Physical Therapy, Dental Care, Pharmacy, Nutrition Therapy, Referrals, etc.</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RecSports</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Group Fitness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Personal Training</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Sports Clubs/ Intramural Sports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Outdoor Recreation</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Aquatics/Gyms</a:t>
            </a:r>
          </a:p>
          <a:p>
            <a:pPr marL="457200" marR="0" lvl="1"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Wellness Center</a:t>
            </a:r>
          </a:p>
          <a:p>
            <a:pPr marL="457200" marR="0" lvl="2"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Private Services</a:t>
            </a:r>
          </a:p>
          <a:p>
            <a:pPr marL="457200" marR="0" lvl="2" indent="-45720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Holistic Wellness</a:t>
            </a:r>
          </a:p>
        </p:txBody>
      </p:sp>
    </p:spTree>
    <p:custDataLst>
      <p:tags r:id="rId1"/>
    </p:custDataLst>
    <p:extLst>
      <p:ext uri="{BB962C8B-B14F-4D97-AF65-F5344CB8AC3E}">
        <p14:creationId xmlns:p14="http://schemas.microsoft.com/office/powerpoint/2010/main" val="265404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7</a:t>
            </a:fld>
            <a:endParaRPr lang="en-US" sz="1400">
              <a:latin typeface="Arial Narrow" panose="020B0604020202020204" pitchFamily="34" charset="0"/>
              <a:cs typeface="Arial Narrow" panose="020B0604020202020204" pitchFamily="34" charset="0"/>
            </a:endParaRPr>
          </a:p>
        </p:txBody>
      </p:sp>
      <p:sp>
        <p:nvSpPr>
          <p:cNvPr id="2" name="TextBox 1"/>
          <p:cNvSpPr txBox="1"/>
          <p:nvPr/>
        </p:nvSpPr>
        <p:spPr>
          <a:xfrm>
            <a:off x="2206171" y="2644171"/>
            <a:ext cx="7779665" cy="830997"/>
          </a:xfrm>
          <a:prstGeom prst="rect">
            <a:avLst/>
          </a:prstGeom>
          <a:noFill/>
        </p:spPr>
        <p:txBody>
          <a:bodyPr wrap="square" rtlCol="0">
            <a:spAutoFit/>
          </a:bodyPr>
          <a:lstStyle/>
          <a:p>
            <a:pPr algn="ctr"/>
            <a:r>
              <a:rPr lang="en-US" sz="4800" b="1">
                <a:solidFill>
                  <a:srgbClr val="C10230"/>
                </a:solidFill>
                <a:latin typeface="Arial" panose="020B0604020202020204" pitchFamily="34" charset="0"/>
                <a:cs typeface="Arial" panose="020B0604020202020204" pitchFamily="34" charset="0"/>
              </a:rPr>
              <a:t>HOLISTIC WELL-BEING</a:t>
            </a:r>
          </a:p>
        </p:txBody>
      </p:sp>
    </p:spTree>
    <p:custDataLst>
      <p:tags r:id="rId1"/>
    </p:custDataLst>
    <p:extLst>
      <p:ext uri="{BB962C8B-B14F-4D97-AF65-F5344CB8AC3E}">
        <p14:creationId xmlns:p14="http://schemas.microsoft.com/office/powerpoint/2010/main" val="385339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26343" y="163623"/>
            <a:ext cx="793931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Student Wellness Center Overview</a:t>
            </a:r>
          </a:p>
        </p:txBody>
      </p:sp>
      <p:sp>
        <p:nvSpPr>
          <p:cNvPr id="5" name="TextBox 4">
            <a:extLst>
              <a:ext uri="{FF2B5EF4-FFF2-40B4-BE49-F238E27FC236}">
                <a16:creationId xmlns:a16="http://schemas.microsoft.com/office/drawing/2014/main" id="{FE29FFDE-CCAD-6B41-8346-59CBF9DDF94F}"/>
              </a:ext>
            </a:extLst>
          </p:cNvPr>
          <p:cNvSpPr txBox="1"/>
          <p:nvPr/>
        </p:nvSpPr>
        <p:spPr>
          <a:xfrm>
            <a:off x="1730365" y="1909891"/>
            <a:ext cx="8731269" cy="2800767"/>
          </a:xfrm>
          <a:prstGeom prst="rect">
            <a:avLst/>
          </a:prstGeom>
          <a:noFill/>
        </p:spPr>
        <p:txBody>
          <a:bodyPr wrap="square" rtlCol="0">
            <a:spAutoFit/>
          </a:bodyPr>
          <a:lstStyle/>
          <a:p>
            <a:r>
              <a:rPr lang="en-US" sz="3200" b="1">
                <a:solidFill>
                  <a:srgbClr val="C10230"/>
                </a:solidFill>
                <a:latin typeface="Arial" panose="020B0604020202020204" pitchFamily="34" charset="0"/>
                <a:cs typeface="Arial" panose="020B0604020202020204" pitchFamily="34" charset="0"/>
              </a:rPr>
              <a:t>“Wellness is an active and ongoing process that allows individuals and the broader community to reach their full potential.”</a:t>
            </a:r>
          </a:p>
          <a:p>
            <a:endParaRPr lang="en-US" sz="3200" b="1">
              <a:solidFill>
                <a:srgbClr val="C10230"/>
              </a:solidFill>
              <a:latin typeface="Arial" panose="020B0604020202020204" pitchFamily="34" charset="0"/>
              <a:cs typeface="Arial" panose="020B0604020202020204" pitchFamily="34" charset="0"/>
            </a:endParaRPr>
          </a:p>
          <a:p>
            <a:pPr algn="r"/>
            <a:r>
              <a:rPr lang="en-US" sz="2400">
                <a:latin typeface="Arial" panose="020B0604020202020204" pitchFamily="34" charset="0"/>
                <a:cs typeface="Arial" panose="020B0604020202020204" pitchFamily="34" charset="0"/>
              </a:rPr>
              <a:t>The Ohio State University</a:t>
            </a:r>
          </a:p>
          <a:p>
            <a:pPr algn="r"/>
            <a:r>
              <a:rPr lang="en-US" sz="2400">
                <a:latin typeface="Arial" panose="020B0604020202020204" pitchFamily="34" charset="0"/>
                <a:cs typeface="Arial" panose="020B0604020202020204" pitchFamily="34" charset="0"/>
              </a:rPr>
              <a:t>Student Life Student Wellness Center</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algn="r"/>
            <a:fld id="{44FC4DAB-0B40-644D-A77E-ACE8C4A41B81}" type="slidenum">
              <a:rPr lang="en-US" sz="1400">
                <a:latin typeface="Arial Narrow" panose="020B0604020202020204" pitchFamily="34" charset="0"/>
                <a:cs typeface="Arial Narrow" panose="020B0604020202020204" pitchFamily="34" charset="0"/>
              </a:rPr>
              <a:pPr algn="r"/>
              <a:t>8</a:t>
            </a:fld>
            <a:endParaRPr lang="en-US" sz="1400">
              <a:latin typeface="Arial Narrow" panose="020B0604020202020204" pitchFamily="34" charset="0"/>
              <a:cs typeface="Arial Narrow" panose="020B0604020202020204" pitchFamily="34" charset="0"/>
            </a:endParaRPr>
          </a:p>
        </p:txBody>
      </p:sp>
    </p:spTree>
    <p:custDataLst>
      <p:tags r:id="rId1"/>
    </p:custDataLst>
    <p:extLst>
      <p:ext uri="{BB962C8B-B14F-4D97-AF65-F5344CB8AC3E}">
        <p14:creationId xmlns:p14="http://schemas.microsoft.com/office/powerpoint/2010/main" val="214696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80850-8508-354A-9DA9-DEF81C6D642D}"/>
              </a:ext>
            </a:extLst>
          </p:cNvPr>
          <p:cNvSpPr txBox="1"/>
          <p:nvPr/>
        </p:nvSpPr>
        <p:spPr>
          <a:xfrm>
            <a:off x="2162631" y="319315"/>
            <a:ext cx="79393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Wellness Center Overview</a:t>
            </a:r>
          </a:p>
        </p:txBody>
      </p:sp>
      <p:sp>
        <p:nvSpPr>
          <p:cNvPr id="6" name="TextBox 5">
            <a:extLst>
              <a:ext uri="{FF2B5EF4-FFF2-40B4-BE49-F238E27FC236}">
                <a16:creationId xmlns:a16="http://schemas.microsoft.com/office/drawing/2014/main" id="{5F202CCE-F2BE-FD47-92F3-DD2FC5137729}"/>
              </a:ext>
            </a:extLst>
          </p:cNvPr>
          <p:cNvSpPr txBox="1"/>
          <p:nvPr/>
        </p:nvSpPr>
        <p:spPr>
          <a:xfrm>
            <a:off x="10798630" y="6168572"/>
            <a:ext cx="49348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C4DAB-0B40-644D-A77E-ACE8C4A41B81}" type="slidenum">
              <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17" name="TextBox 16">
            <a:extLst>
              <a:ext uri="{FF2B5EF4-FFF2-40B4-BE49-F238E27FC236}">
                <a16:creationId xmlns:a16="http://schemas.microsoft.com/office/drawing/2014/main" id="{ACEB05B2-588F-4E03-A8C8-AAE3337A819A}"/>
              </a:ext>
            </a:extLst>
          </p:cNvPr>
          <p:cNvSpPr txBox="1"/>
          <p:nvPr/>
        </p:nvSpPr>
        <p:spPr>
          <a:xfrm>
            <a:off x="931675" y="1252398"/>
            <a:ext cx="482246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C10230"/>
                </a:solidFill>
                <a:latin typeface="Arial" panose="020B0604020202020204" pitchFamily="34" charset="0"/>
                <a:cs typeface="Arial" panose="020B0604020202020204" pitchFamily="34" charset="0"/>
              </a:rPr>
              <a:t>10</a:t>
            </a:r>
            <a:r>
              <a:rPr kumimoji="0" lang="en-US" sz="2800" b="1" i="0" u="none" strike="noStrike" kern="1200" cap="none" spc="0" normalizeH="0" baseline="0" noProof="0">
                <a:ln>
                  <a:noFill/>
                </a:ln>
                <a:solidFill>
                  <a:srgbClr val="C10230"/>
                </a:solidFill>
                <a:effectLst/>
                <a:uLnTx/>
                <a:uFillTx/>
                <a:latin typeface="Arial" panose="020B0604020202020204" pitchFamily="34" charset="0"/>
                <a:ea typeface="+mn-ea"/>
                <a:cs typeface="Arial" panose="020B0604020202020204" pitchFamily="34" charset="0"/>
              </a:rPr>
              <a:t> Dimensions of Wellness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Wellness is </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interconnected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means that focusing on any dimension can benefit your whole life.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Career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Creative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prstClr val="black"/>
                </a:solidFill>
                <a:latin typeface="Arial" panose="020B0604020202020204" pitchFamily="34" charset="0"/>
                <a:cs typeface="Arial" panose="020B0604020202020204" pitchFamily="34" charset="0"/>
              </a:rPr>
              <a:t>Digital</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Emotional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Environmental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Financial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Intellectual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Physical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Spiritual</a:t>
            </a:r>
          </a:p>
        </p:txBody>
      </p:sp>
      <p:pic>
        <p:nvPicPr>
          <p:cNvPr id="3" name="Picture 2" descr="Diagram&#10;&#10;Description automatically generated">
            <a:extLst>
              <a:ext uri="{FF2B5EF4-FFF2-40B4-BE49-F238E27FC236}">
                <a16:creationId xmlns:a16="http://schemas.microsoft.com/office/drawing/2014/main" id="{19AC5126-FCEE-4C1C-A5B1-91C2F19A7568}"/>
              </a:ext>
            </a:extLst>
          </p:cNvPr>
          <p:cNvPicPr>
            <a:picLocks noChangeAspect="1"/>
          </p:cNvPicPr>
          <p:nvPr/>
        </p:nvPicPr>
        <p:blipFill>
          <a:blip r:embed="rId5"/>
          <a:stretch>
            <a:fillRect/>
          </a:stretch>
        </p:blipFill>
        <p:spPr>
          <a:xfrm>
            <a:off x="6132288" y="769485"/>
            <a:ext cx="5574983" cy="5319030"/>
          </a:xfrm>
          <a:prstGeom prst="rect">
            <a:avLst/>
          </a:prstGeom>
        </p:spPr>
      </p:pic>
    </p:spTree>
    <p:custDataLst>
      <p:tags r:id="rId1"/>
    </p:custDataLst>
    <p:extLst>
      <p:ext uri="{BB962C8B-B14F-4D97-AF65-F5344CB8AC3E}">
        <p14:creationId xmlns:p14="http://schemas.microsoft.com/office/powerpoint/2010/main" val="3560877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5F0652ABFAD241BB3F56284076ACDB" ma:contentTypeVersion="8" ma:contentTypeDescription="Create a new document." ma:contentTypeScope="" ma:versionID="bcaa463daf8074e868443c3264c84e1f">
  <xsd:schema xmlns:xsd="http://www.w3.org/2001/XMLSchema" xmlns:xs="http://www.w3.org/2001/XMLSchema" xmlns:p="http://schemas.microsoft.com/office/2006/metadata/properties" xmlns:ns2="8c207fe6-4684-4866-9560-212ac368d004" xmlns:ns3="0d8f3f6f-a53d-42c9-b4f4-c71d6fd0f153" targetNamespace="http://schemas.microsoft.com/office/2006/metadata/properties" ma:root="true" ma:fieldsID="abcc2d9972431744814179b976fcec5d" ns2:_="" ns3:_="">
    <xsd:import namespace="8c207fe6-4684-4866-9560-212ac368d004"/>
    <xsd:import namespace="0d8f3f6f-a53d-42c9-b4f4-c71d6fd0f1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07fe6-4684-4866-9560-212ac368d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8f3f6f-a53d-42c9-b4f4-c71d6fd0f1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DAF7E-7BA5-4D2E-A0D1-4352BD079187}">
  <ds:schemaRefs>
    <ds:schemaRef ds:uri="0d8f3f6f-a53d-42c9-b4f4-c71d6fd0f153"/>
    <ds:schemaRef ds:uri="8c207fe6-4684-4866-9560-212ac368d0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83B094-4E6C-42F0-956F-9A06FFEED005}">
  <ds:schemaRefs>
    <ds:schemaRef ds:uri="0d8f3f6f-a53d-42c9-b4f4-c71d6fd0f153"/>
    <ds:schemaRef ds:uri="8c207fe6-4684-4866-9560-212ac368d0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8462EA-F288-4F76-9225-B20D13266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1274</Words>
  <Application>Microsoft Office PowerPoint</Application>
  <PresentationFormat>Widescreen</PresentationFormat>
  <Paragraphs>193</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Arial,Sans-Serif</vt:lpstr>
      <vt:lpstr>Calibri</vt:lpstr>
      <vt:lpstr>Calibri Light</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Clavo Abbass, Jorge E.</dc:creator>
  <cp:lastModifiedBy>Sen, Amrita</cp:lastModifiedBy>
  <cp:revision>3</cp:revision>
  <dcterms:created xsi:type="dcterms:W3CDTF">2022-07-15T16:39:02Z</dcterms:created>
  <dcterms:modified xsi:type="dcterms:W3CDTF">2022-09-03T15:15:45Z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0x010100F05F0652ABFAD241BB3F56284076ACDB</vt:lpwstr>
  </property>
</Properties>
</file>