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0287000"/>
  <p:notesSz cx="6858000" cy="9144000"/>
  <p:defaultTextStyle>
    <a:defPPr>
      <a:defRPr lang="en-US"/>
    </a:defPPr>
    <a:lvl1pPr marL="0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58" d="100"/>
          <a:sy n="58" d="100"/>
        </p:scale>
        <p:origin x="75" y="7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0512-6BE4-429A-A210-A64534B1E4F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06655-6DF0-477C-B297-B42F9D42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06655-6DF0-477C-B297-B42F9D424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38"/>
            <a:ext cx="15544800" cy="2205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1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0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8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0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70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3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302670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262313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2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76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52651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8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1"/>
            <a:ext cx="16459200" cy="678894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5D37-E055-4E8F-8BC6-BDFE69BCD4D8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26"/>
            <a:ext cx="5791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BD08-F028-4346-81AD-2C91C456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0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2844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1632844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16328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163284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2278"/>
            <a:ext cx="18288000" cy="20193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i="1" dirty="0">
                <a:solidFill>
                  <a:schemeClr val="bg1"/>
                </a:solidFill>
              </a:rPr>
              <a:t>     </a:t>
            </a:r>
            <a:r>
              <a:rPr lang="en-US" sz="4000" i="1" dirty="0">
                <a:solidFill>
                  <a:schemeClr val="bg1"/>
                </a:solidFill>
              </a:rPr>
              <a:t>William G. </a:t>
            </a:r>
            <a:r>
              <a:rPr lang="en-US" sz="4000" i="1" dirty="0" err="1">
                <a:solidFill>
                  <a:schemeClr val="bg1"/>
                </a:solidFill>
              </a:rPr>
              <a:t>Lowrie</a:t>
            </a:r>
            <a:r>
              <a:rPr lang="en-US" sz="4000" i="1" dirty="0">
                <a:solidFill>
                  <a:schemeClr val="bg1"/>
                </a:solidFill>
              </a:rPr>
              <a:t>                      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	       </a:t>
            </a:r>
            <a:r>
              <a:rPr lang="en-US" sz="4800" dirty="0">
                <a:solidFill>
                  <a:schemeClr val="bg1"/>
                </a:solidFill>
              </a:rPr>
              <a:t>Department of Chemical and Biomolecular Engineering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095500"/>
            <a:ext cx="1775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Antibody-Drug Conjugate (ADC)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50519"/>
            <a:ext cx="1066800" cy="139776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9544577" y="3468172"/>
            <a:ext cx="8001000" cy="583771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600" dirty="0">
              <a:solidFill>
                <a:srgbClr val="9A0000"/>
              </a:solidFill>
            </a:endParaRPr>
          </a:p>
          <a:p>
            <a:pPr algn="ctr"/>
            <a:endParaRPr lang="en-US" sz="3600" b="1" dirty="0">
              <a:solidFill>
                <a:srgbClr val="9A0000"/>
              </a:solidFill>
            </a:endParaRPr>
          </a:p>
          <a:p>
            <a:pPr algn="ctr"/>
            <a:r>
              <a:rPr lang="en-US" sz="3600" b="1" dirty="0">
                <a:solidFill>
                  <a:srgbClr val="9A0000"/>
                </a:solidFill>
              </a:rPr>
              <a:t>Dr. </a:t>
            </a:r>
            <a:r>
              <a:rPr lang="en-US" altLang="zh-CN" sz="3600" b="1" dirty="0" err="1">
                <a:solidFill>
                  <a:srgbClr val="9A0000"/>
                </a:solidFill>
              </a:rPr>
              <a:t>Mengmeng</a:t>
            </a:r>
            <a:r>
              <a:rPr lang="en-US" altLang="zh-CN" sz="3600" b="1" dirty="0">
                <a:solidFill>
                  <a:srgbClr val="9A0000"/>
                </a:solidFill>
              </a:rPr>
              <a:t> Xu</a:t>
            </a:r>
          </a:p>
          <a:p>
            <a:pPr algn="ctr"/>
            <a:r>
              <a:rPr lang="en-US" sz="3500" dirty="0">
                <a:solidFill>
                  <a:srgbClr val="9A0000"/>
                </a:solidFill>
              </a:rPr>
              <a:t>Associate Director </a:t>
            </a:r>
          </a:p>
          <a:p>
            <a:pPr algn="ctr"/>
            <a:r>
              <a:rPr lang="en-US" sz="3500" dirty="0" err="1">
                <a:solidFill>
                  <a:srgbClr val="9A0000"/>
                </a:solidFill>
              </a:rPr>
              <a:t>Mersana</a:t>
            </a:r>
            <a:r>
              <a:rPr lang="en-US" sz="3500" dirty="0">
                <a:solidFill>
                  <a:srgbClr val="9A0000"/>
                </a:solidFill>
              </a:rPr>
              <a:t> Therapeutics, MA</a:t>
            </a:r>
            <a:endParaRPr lang="en-US" sz="3600" dirty="0">
              <a:solidFill>
                <a:srgbClr val="9A0000"/>
              </a:solidFill>
            </a:endParaRPr>
          </a:p>
          <a:p>
            <a:pPr algn="ctr"/>
            <a:r>
              <a:rPr lang="en-US" sz="3600" b="1" dirty="0">
                <a:solidFill>
                  <a:srgbClr val="9A0000"/>
                </a:solidFill>
              </a:rPr>
              <a:t>Friday, Oct 15, 2021, </a:t>
            </a:r>
            <a:r>
              <a:rPr lang="en-US" altLang="zh-CN" sz="3600" b="1" dirty="0">
                <a:solidFill>
                  <a:srgbClr val="9A0000"/>
                </a:solidFill>
              </a:rPr>
              <a:t>11</a:t>
            </a:r>
            <a:r>
              <a:rPr lang="en-US" sz="3600" b="1" dirty="0">
                <a:solidFill>
                  <a:srgbClr val="9A0000"/>
                </a:solidFill>
              </a:rPr>
              <a:t>:00 AM</a:t>
            </a:r>
          </a:p>
          <a:p>
            <a:pPr algn="ctr"/>
            <a:endParaRPr lang="zh-CN" altLang="en-US" sz="3600" b="1" dirty="0">
              <a:solidFill>
                <a:srgbClr val="9A0000"/>
              </a:solidFill>
            </a:endParaRPr>
          </a:p>
          <a:p>
            <a:r>
              <a:rPr lang="nl-NL" sz="3600" b="1" dirty="0" err="1">
                <a:solidFill>
                  <a:srgbClr val="9A0000"/>
                </a:solidFill>
              </a:rPr>
              <a:t>Join</a:t>
            </a:r>
            <a:r>
              <a:rPr lang="nl-NL" sz="3600" b="1" dirty="0">
                <a:solidFill>
                  <a:srgbClr val="9A0000"/>
                </a:solidFill>
              </a:rPr>
              <a:t> Zoom Meeting</a:t>
            </a:r>
          </a:p>
          <a:p>
            <a:r>
              <a:rPr lang="en-US" sz="2800" b="1" u="sng" dirty="0">
                <a:solidFill>
                  <a:srgbClr val="9A0000"/>
                </a:solidFill>
              </a:rPr>
              <a:t>Meeting ID: 939 9591 8160</a:t>
            </a:r>
          </a:p>
          <a:p>
            <a:r>
              <a:rPr lang="en-US" sz="2800" b="1" u="sng" dirty="0">
                <a:solidFill>
                  <a:srgbClr val="9A0000"/>
                </a:solidFill>
              </a:rPr>
              <a:t>Password: 872602</a:t>
            </a:r>
          </a:p>
          <a:p>
            <a:endParaRPr lang="nl-NL" sz="3600" b="1" dirty="0">
              <a:solidFill>
                <a:srgbClr val="9A0000"/>
              </a:solidFill>
            </a:endParaRPr>
          </a:p>
          <a:p>
            <a:pPr algn="ctr"/>
            <a:endParaRPr lang="en-US" sz="3600" dirty="0">
              <a:solidFill>
                <a:srgbClr val="9A0000"/>
              </a:solidFill>
            </a:endParaRPr>
          </a:p>
          <a:p>
            <a:pPr algn="ctr"/>
            <a:endParaRPr lang="en-US" sz="3600" dirty="0">
              <a:solidFill>
                <a:srgbClr val="9A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314700"/>
            <a:ext cx="8229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>
                <a:solidFill>
                  <a:srgbClr val="9A0000"/>
                </a:solidFill>
              </a:rPr>
              <a:t>Abstract</a:t>
            </a:r>
            <a:r>
              <a:rPr lang="en-US" sz="2800" b="1" i="1" dirty="0"/>
              <a:t> </a:t>
            </a:r>
            <a:endParaRPr lang="en-US" sz="2800" dirty="0"/>
          </a:p>
          <a:p>
            <a:pPr algn="just"/>
            <a:r>
              <a:rPr lang="en-US" altLang="zh-CN" sz="2200" dirty="0"/>
              <a:t>Dr. </a:t>
            </a:r>
            <a:r>
              <a:rPr lang="en-US" altLang="zh-CN" sz="2200" dirty="0" err="1"/>
              <a:t>Mengmeng</a:t>
            </a:r>
            <a:r>
              <a:rPr lang="en-US" altLang="zh-CN" sz="2200" dirty="0"/>
              <a:t> Xu, who is currently an Associate Director at </a:t>
            </a:r>
            <a:r>
              <a:rPr lang="en-US" altLang="zh-CN" sz="2200" dirty="0" err="1"/>
              <a:t>Mersana</a:t>
            </a:r>
            <a:r>
              <a:rPr lang="en-US" altLang="zh-CN" sz="2200" dirty="0"/>
              <a:t> Therapeutics in Cambridge, MA, where she is upstream lead in the Chemistry Manufacturing and Control (CMC) Biologics group developing robust, cost-effective, and productive biologics production process in support of </a:t>
            </a:r>
            <a:r>
              <a:rPr lang="en-US" altLang="zh-CN" sz="2200" dirty="0" err="1"/>
              <a:t>Mersana’s</a:t>
            </a:r>
            <a:r>
              <a:rPr lang="en-US" altLang="zh-CN" sz="2200" dirty="0"/>
              <a:t> advancing and expanding Antibody-Drug Conjugate (ADC) pipelines. In this speech, she will talk about the ADC technologies, challenges, and the biologics process development in the ADC platform.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6591300"/>
            <a:ext cx="8229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9A0000"/>
                </a:solidFill>
              </a:rPr>
              <a:t>Biography </a:t>
            </a:r>
            <a:endParaRPr lang="zh-CN" altLang="en-US" sz="2400" dirty="0"/>
          </a:p>
          <a:p>
            <a:pPr algn="just"/>
            <a:r>
              <a:rPr lang="en-US" sz="2200" dirty="0"/>
              <a:t>Dr. Xu received her PhD degree in Biochemistry from the Ohio State University in December 2014 and has been working on biologics upstream process development for the last 5 years firstly at GlaxoSmithKline (GSK), then Bristol Myers Squibb (BMS), and most recently </a:t>
            </a:r>
            <a:r>
              <a:rPr lang="en-US" sz="2200" dirty="0" err="1"/>
              <a:t>Mersana</a:t>
            </a:r>
            <a:r>
              <a:rPr lang="en-US" sz="2200" dirty="0"/>
              <a:t>. </a:t>
            </a:r>
            <a:endParaRPr lang="zh-CN" altLang="en-US" sz="2200" dirty="0"/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14935200" y="6972300"/>
            <a:ext cx="3048000" cy="3048000"/>
            <a:chOff x="-1600200" y="381000"/>
            <a:chExt cx="7315200" cy="7315200"/>
          </a:xfrm>
        </p:grpSpPr>
        <p:sp>
          <p:nvSpPr>
            <p:cNvPr id="19" name="Oval 18"/>
            <p:cNvSpPr/>
            <p:nvPr/>
          </p:nvSpPr>
          <p:spPr>
            <a:xfrm>
              <a:off x="-1600200" y="381000"/>
              <a:ext cx="7315200" cy="73152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-1295399" y="685801"/>
              <a:ext cx="6705600" cy="6705600"/>
            </a:xfrm>
            <a:prstGeom prst="ellipse">
              <a:avLst/>
            </a:prstGeom>
            <a:solidFill>
              <a:srgbClr val="B5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-381000" y="1675949"/>
              <a:ext cx="4801051" cy="457200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710096"/>
              <a:ext cx="3962400" cy="2319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302868"/>
              <a:ext cx="2279784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9553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186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William G. Lowrie                                Department of Chemical and Biomolecular Engineering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Zhen Qin</dc:creator>
  <cp:keywords/>
  <dc:description/>
  <cp:lastModifiedBy>Qin, Zhen</cp:lastModifiedBy>
  <cp:revision>45</cp:revision>
  <dcterms:created xsi:type="dcterms:W3CDTF">2015-01-26T18:01:36Z</dcterms:created>
  <dcterms:modified xsi:type="dcterms:W3CDTF">2021-10-07T18:56:21Z</dcterms:modified>
  <cp:category/>
</cp:coreProperties>
</file>