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8288000" cy="10287000"/>
  <p:notesSz cx="6858000" cy="9144000"/>
  <p:defaultTextStyle>
    <a:defPPr>
      <a:defRPr lang="en-US"/>
    </a:defPPr>
    <a:lvl1pPr marL="0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422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844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266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688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2110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532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954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376" algn="l" defTabSz="163284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>
      <p:cViewPr varScale="1">
        <p:scale>
          <a:sx n="58" d="100"/>
          <a:sy n="58" d="100"/>
        </p:scale>
        <p:origin x="75" y="7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10512-6BE4-429A-A210-A64534B1E4F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06655-6DF0-477C-B297-B42F9D42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00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206655-6DF0-477C-B297-B42F9D424A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36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195638"/>
            <a:ext cx="15544800" cy="22050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829300"/>
            <a:ext cx="1280160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2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619125"/>
            <a:ext cx="8229600" cy="13165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619125"/>
            <a:ext cx="24384000" cy="131659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0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6610351"/>
            <a:ext cx="15544800" cy="2043113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4360070"/>
            <a:ext cx="15544800" cy="225028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4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284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492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568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211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9853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495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137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8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3600450"/>
            <a:ext cx="16306800" cy="10184607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0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2670"/>
            <a:ext cx="8080376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262313"/>
            <a:ext cx="8080376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2302670"/>
            <a:ext cx="8083550" cy="959643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422" indent="0">
              <a:buNone/>
              <a:defRPr sz="3600" b="1"/>
            </a:lvl2pPr>
            <a:lvl3pPr marL="1632844" indent="0">
              <a:buNone/>
              <a:defRPr sz="3200" b="1"/>
            </a:lvl3pPr>
            <a:lvl4pPr marL="2449266" indent="0">
              <a:buNone/>
              <a:defRPr sz="2900" b="1"/>
            </a:lvl4pPr>
            <a:lvl5pPr marL="3265688" indent="0">
              <a:buNone/>
              <a:defRPr sz="2900" b="1"/>
            </a:lvl5pPr>
            <a:lvl6pPr marL="4082110" indent="0">
              <a:buNone/>
              <a:defRPr sz="2900" b="1"/>
            </a:lvl6pPr>
            <a:lvl7pPr marL="4898532" indent="0">
              <a:buNone/>
              <a:defRPr sz="2900" b="1"/>
            </a:lvl7pPr>
            <a:lvl8pPr marL="5714954" indent="0">
              <a:buNone/>
              <a:defRPr sz="2900" b="1"/>
            </a:lvl8pPr>
            <a:lvl9pPr marL="6531376" indent="0">
              <a:buNone/>
              <a:defRPr sz="2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3262313"/>
            <a:ext cx="8083550" cy="5926932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2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4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8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9575"/>
            <a:ext cx="6016626" cy="174307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409576"/>
            <a:ext cx="10223500" cy="8779670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152651"/>
            <a:ext cx="6016626" cy="7036595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7200900"/>
            <a:ext cx="10972800" cy="850107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919163"/>
            <a:ext cx="10972800" cy="6172200"/>
          </a:xfrm>
        </p:spPr>
        <p:txBody>
          <a:bodyPr/>
          <a:lstStyle>
            <a:lvl1pPr marL="0" indent="0">
              <a:buNone/>
              <a:defRPr sz="5700"/>
            </a:lvl1pPr>
            <a:lvl2pPr marL="816422" indent="0">
              <a:buNone/>
              <a:defRPr sz="5000"/>
            </a:lvl2pPr>
            <a:lvl3pPr marL="1632844" indent="0">
              <a:buNone/>
              <a:defRPr sz="4300"/>
            </a:lvl3pPr>
            <a:lvl4pPr marL="2449266" indent="0">
              <a:buNone/>
              <a:defRPr sz="3600"/>
            </a:lvl4pPr>
            <a:lvl5pPr marL="3265688" indent="0">
              <a:buNone/>
              <a:defRPr sz="3600"/>
            </a:lvl5pPr>
            <a:lvl6pPr marL="4082110" indent="0">
              <a:buNone/>
              <a:defRPr sz="3600"/>
            </a:lvl6pPr>
            <a:lvl7pPr marL="4898532" indent="0">
              <a:buNone/>
              <a:defRPr sz="3600"/>
            </a:lvl7pPr>
            <a:lvl8pPr marL="5714954" indent="0">
              <a:buNone/>
              <a:defRPr sz="3600"/>
            </a:lvl8pPr>
            <a:lvl9pPr marL="6531376" indent="0">
              <a:buNone/>
              <a:defRPr sz="3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8051007"/>
            <a:ext cx="10972800" cy="1207293"/>
          </a:xfrm>
        </p:spPr>
        <p:txBody>
          <a:bodyPr/>
          <a:lstStyle>
            <a:lvl1pPr marL="0" indent="0">
              <a:buNone/>
              <a:defRPr sz="2500"/>
            </a:lvl1pPr>
            <a:lvl2pPr marL="816422" indent="0">
              <a:buNone/>
              <a:defRPr sz="2100"/>
            </a:lvl2pPr>
            <a:lvl3pPr marL="1632844" indent="0">
              <a:buNone/>
              <a:defRPr sz="1800"/>
            </a:lvl3pPr>
            <a:lvl4pPr marL="2449266" indent="0">
              <a:buNone/>
              <a:defRPr sz="1600"/>
            </a:lvl4pPr>
            <a:lvl5pPr marL="3265688" indent="0">
              <a:buNone/>
              <a:defRPr sz="1600"/>
            </a:lvl5pPr>
            <a:lvl6pPr marL="4082110" indent="0">
              <a:buNone/>
              <a:defRPr sz="1600"/>
            </a:lvl6pPr>
            <a:lvl7pPr marL="4898532" indent="0">
              <a:buNone/>
              <a:defRPr sz="1600"/>
            </a:lvl7pPr>
            <a:lvl8pPr marL="5714954" indent="0">
              <a:buNone/>
              <a:defRPr sz="1600"/>
            </a:lvl8pPr>
            <a:lvl9pPr marL="6531376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8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411957"/>
            <a:ext cx="16459200" cy="1714500"/>
          </a:xfrm>
          <a:prstGeom prst="rect">
            <a:avLst/>
          </a:prstGeom>
        </p:spPr>
        <p:txBody>
          <a:bodyPr vert="horz" lIns="163284" tIns="81642" rIns="163284" bIns="8164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00301"/>
            <a:ext cx="16459200" cy="6788945"/>
          </a:xfrm>
          <a:prstGeom prst="rect">
            <a:avLst/>
          </a:prstGeom>
        </p:spPr>
        <p:txBody>
          <a:bodyPr vert="horz" lIns="163284" tIns="81642" rIns="163284" bIns="816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85D37-E055-4E8F-8BC6-BDFE69BCD4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9534526"/>
            <a:ext cx="5791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9534526"/>
            <a:ext cx="4267200" cy="547688"/>
          </a:xfrm>
          <a:prstGeom prst="rect">
            <a:avLst/>
          </a:prstGeom>
        </p:spPr>
        <p:txBody>
          <a:bodyPr vert="horz" lIns="163284" tIns="81642" rIns="163284" bIns="81642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0BD08-F028-4346-81AD-2C91C4562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0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2844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317" indent="-612317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86" indent="-510264" algn="l" defTabSz="1632844" rtl="0" eaLnBrk="1" latinLnBrk="0" hangingPunct="1">
        <a:spcBef>
          <a:spcPct val="2000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1055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477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899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321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743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3165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587" indent="-408211" algn="l" defTabSz="163284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22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844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266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688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2110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532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954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376" algn="l" defTabSz="163284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2278"/>
            <a:ext cx="18288000" cy="20193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i="1" dirty="0">
                <a:solidFill>
                  <a:schemeClr val="bg1"/>
                </a:solidFill>
              </a:rPr>
              <a:t>     </a:t>
            </a:r>
            <a:r>
              <a:rPr lang="en-US" sz="4000" i="1" dirty="0">
                <a:solidFill>
                  <a:schemeClr val="bg1"/>
                </a:solidFill>
              </a:rPr>
              <a:t>William G. </a:t>
            </a:r>
            <a:r>
              <a:rPr lang="en-US" sz="4000" i="1" dirty="0" err="1">
                <a:solidFill>
                  <a:schemeClr val="bg1"/>
                </a:solidFill>
              </a:rPr>
              <a:t>Lowrie</a:t>
            </a:r>
            <a:r>
              <a:rPr lang="en-US" sz="4000" i="1" dirty="0">
                <a:solidFill>
                  <a:schemeClr val="bg1"/>
                </a:solidFill>
              </a:rPr>
              <a:t>                      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	       </a:t>
            </a:r>
            <a:r>
              <a:rPr lang="en-US" sz="4800" dirty="0">
                <a:solidFill>
                  <a:schemeClr val="bg1"/>
                </a:solidFill>
              </a:rPr>
              <a:t>Department of Chemical and Biomolecular Engineering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2095500"/>
            <a:ext cx="1775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Antibody-Drug Conjugate (ADC)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350519"/>
            <a:ext cx="1066800" cy="1397766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9544577" y="3468172"/>
            <a:ext cx="8001000" cy="583771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3600" dirty="0">
              <a:solidFill>
                <a:srgbClr val="9A0000"/>
              </a:solidFill>
            </a:endParaRPr>
          </a:p>
          <a:p>
            <a:pPr algn="ctr"/>
            <a:endParaRPr lang="en-US" sz="3600" b="1" dirty="0">
              <a:solidFill>
                <a:srgbClr val="9A0000"/>
              </a:solidFill>
            </a:endParaRPr>
          </a:p>
          <a:p>
            <a:pPr algn="ctr"/>
            <a:r>
              <a:rPr lang="en-US" sz="3600" b="1" dirty="0">
                <a:solidFill>
                  <a:srgbClr val="9A0000"/>
                </a:solidFill>
              </a:rPr>
              <a:t>Dr. </a:t>
            </a:r>
            <a:r>
              <a:rPr lang="en-US" altLang="zh-CN" sz="3600" b="1" dirty="0" err="1">
                <a:solidFill>
                  <a:srgbClr val="9A0000"/>
                </a:solidFill>
              </a:rPr>
              <a:t>Mengmeng</a:t>
            </a:r>
            <a:r>
              <a:rPr lang="en-US" altLang="zh-CN" sz="3600" b="1" dirty="0">
                <a:solidFill>
                  <a:srgbClr val="9A0000"/>
                </a:solidFill>
              </a:rPr>
              <a:t> Xu</a:t>
            </a:r>
          </a:p>
          <a:p>
            <a:pPr algn="ctr"/>
            <a:r>
              <a:rPr lang="en-US" sz="3500" dirty="0">
                <a:solidFill>
                  <a:srgbClr val="9A0000"/>
                </a:solidFill>
              </a:rPr>
              <a:t>Associate Director </a:t>
            </a:r>
          </a:p>
          <a:p>
            <a:pPr algn="ctr"/>
            <a:r>
              <a:rPr lang="en-US" sz="3500" dirty="0" err="1">
                <a:solidFill>
                  <a:srgbClr val="9A0000"/>
                </a:solidFill>
              </a:rPr>
              <a:t>Mersana</a:t>
            </a:r>
            <a:r>
              <a:rPr lang="en-US" sz="3500" dirty="0">
                <a:solidFill>
                  <a:srgbClr val="9A0000"/>
                </a:solidFill>
              </a:rPr>
              <a:t> Therapeutics, MA</a:t>
            </a:r>
            <a:endParaRPr lang="en-US" sz="3600" dirty="0">
              <a:solidFill>
                <a:srgbClr val="9A0000"/>
              </a:solidFill>
            </a:endParaRPr>
          </a:p>
          <a:p>
            <a:pPr algn="ctr"/>
            <a:r>
              <a:rPr lang="en-US" sz="3600" b="1" dirty="0">
                <a:solidFill>
                  <a:srgbClr val="9A0000"/>
                </a:solidFill>
              </a:rPr>
              <a:t>Friday, Oct 15, 2021, </a:t>
            </a:r>
            <a:r>
              <a:rPr lang="en-US" altLang="zh-CN" sz="3600" b="1" dirty="0">
                <a:solidFill>
                  <a:srgbClr val="9A0000"/>
                </a:solidFill>
              </a:rPr>
              <a:t>11</a:t>
            </a:r>
            <a:r>
              <a:rPr lang="en-US" sz="3600" b="1" dirty="0">
                <a:solidFill>
                  <a:srgbClr val="9A0000"/>
                </a:solidFill>
              </a:rPr>
              <a:t>:00 AM</a:t>
            </a:r>
          </a:p>
          <a:p>
            <a:pPr algn="ctr"/>
            <a:endParaRPr lang="zh-CN" altLang="en-US" sz="3600" b="1" dirty="0">
              <a:solidFill>
                <a:srgbClr val="9A0000"/>
              </a:solidFill>
            </a:endParaRPr>
          </a:p>
          <a:p>
            <a:r>
              <a:rPr lang="nl-NL" sz="3600" b="1" dirty="0" err="1">
                <a:solidFill>
                  <a:srgbClr val="9A0000"/>
                </a:solidFill>
              </a:rPr>
              <a:t>Join</a:t>
            </a:r>
            <a:r>
              <a:rPr lang="nl-NL" sz="3600" b="1" dirty="0">
                <a:solidFill>
                  <a:srgbClr val="9A0000"/>
                </a:solidFill>
              </a:rPr>
              <a:t> Zoom Meeting</a:t>
            </a:r>
          </a:p>
          <a:p>
            <a:r>
              <a:rPr lang="en-US" sz="2800" b="1" u="sng" dirty="0">
                <a:solidFill>
                  <a:srgbClr val="9A0000"/>
                </a:solidFill>
              </a:rPr>
              <a:t>Meeting ID: 939 9591 8160</a:t>
            </a:r>
          </a:p>
          <a:p>
            <a:r>
              <a:rPr lang="en-US" sz="2800" b="1" u="sng" dirty="0">
                <a:solidFill>
                  <a:srgbClr val="9A0000"/>
                </a:solidFill>
              </a:rPr>
              <a:t>Password: 872602</a:t>
            </a:r>
          </a:p>
          <a:p>
            <a:endParaRPr lang="nl-NL" sz="3600" b="1" dirty="0">
              <a:solidFill>
                <a:srgbClr val="9A0000"/>
              </a:solidFill>
            </a:endParaRPr>
          </a:p>
          <a:p>
            <a:pPr algn="ctr"/>
            <a:endParaRPr lang="en-US" sz="3600" dirty="0">
              <a:solidFill>
                <a:srgbClr val="9A0000"/>
              </a:solidFill>
            </a:endParaRPr>
          </a:p>
          <a:p>
            <a:pPr algn="ctr"/>
            <a:endParaRPr lang="en-US" sz="3600" dirty="0">
              <a:solidFill>
                <a:srgbClr val="9A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314700"/>
            <a:ext cx="8229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>
                <a:solidFill>
                  <a:srgbClr val="9A0000"/>
                </a:solidFill>
              </a:rPr>
              <a:t>Abstract</a:t>
            </a:r>
            <a:r>
              <a:rPr lang="en-US" sz="2800" b="1" i="1" dirty="0"/>
              <a:t> </a:t>
            </a:r>
            <a:endParaRPr lang="en-US" sz="2800" dirty="0"/>
          </a:p>
          <a:p>
            <a:pPr algn="just"/>
            <a:r>
              <a:rPr lang="en-US" altLang="zh-CN" sz="2200" dirty="0"/>
              <a:t>Dr. </a:t>
            </a:r>
            <a:r>
              <a:rPr lang="en-US" altLang="zh-CN" sz="2200" dirty="0" err="1"/>
              <a:t>Mengmeng</a:t>
            </a:r>
            <a:r>
              <a:rPr lang="en-US" altLang="zh-CN" sz="2200" dirty="0"/>
              <a:t> Xu, who is currently an Associate Director at </a:t>
            </a:r>
            <a:r>
              <a:rPr lang="en-US" altLang="zh-CN" sz="2200" dirty="0" err="1"/>
              <a:t>Mersana</a:t>
            </a:r>
            <a:r>
              <a:rPr lang="en-US" altLang="zh-CN" sz="2200" dirty="0"/>
              <a:t> Therapeutics in Cambridge, MA, where she is upstream lead in the Chemistry Manufacturing and Control (CMC) Biologics group developing robust, cost-effective, and productive biologics production process in support of </a:t>
            </a:r>
            <a:r>
              <a:rPr lang="en-US" altLang="zh-CN" sz="2200" dirty="0" err="1"/>
              <a:t>Mersana’s</a:t>
            </a:r>
            <a:r>
              <a:rPr lang="en-US" altLang="zh-CN" sz="2200" dirty="0"/>
              <a:t> advancing and expanding Antibody-Drug Conjugate (ADC) pipelines. In this speech, she will talk about the ADC technologies, challenges, and the biologics process development in the ADC platform.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6591300"/>
            <a:ext cx="8229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9A0000"/>
                </a:solidFill>
              </a:rPr>
              <a:t>Biography </a:t>
            </a:r>
            <a:endParaRPr lang="zh-CN" altLang="en-US" sz="2400" dirty="0"/>
          </a:p>
          <a:p>
            <a:pPr algn="just"/>
            <a:r>
              <a:rPr lang="en-US" sz="2200" dirty="0"/>
              <a:t>Dr. Xu received her PhD degree in Biochemistry from the Ohio State University in December 2014 and has been working on biologics upstream process development for the last 5 years firstly at GlaxoSmithKline (GSK), then Bristol Myers Squibb (BMS), and most recently </a:t>
            </a:r>
            <a:r>
              <a:rPr lang="en-US" sz="2200" dirty="0" err="1"/>
              <a:t>Mersana</a:t>
            </a:r>
            <a:r>
              <a:rPr lang="en-US" sz="2200" dirty="0"/>
              <a:t>. </a:t>
            </a:r>
            <a:endParaRPr lang="zh-CN" altLang="en-US" sz="2200" dirty="0"/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14935200" y="6972300"/>
            <a:ext cx="3048000" cy="3048000"/>
            <a:chOff x="-1600200" y="381000"/>
            <a:chExt cx="7315200" cy="7315200"/>
          </a:xfrm>
        </p:grpSpPr>
        <p:sp>
          <p:nvSpPr>
            <p:cNvPr id="19" name="Oval 18"/>
            <p:cNvSpPr/>
            <p:nvPr/>
          </p:nvSpPr>
          <p:spPr>
            <a:xfrm>
              <a:off x="-1600200" y="381000"/>
              <a:ext cx="7315200" cy="73152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-1295399" y="685801"/>
              <a:ext cx="6705600" cy="6705600"/>
            </a:xfrm>
            <a:prstGeom prst="ellipse">
              <a:avLst/>
            </a:prstGeom>
            <a:solidFill>
              <a:srgbClr val="B50000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-381000" y="1675949"/>
              <a:ext cx="4801051" cy="457200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2710096"/>
              <a:ext cx="3962400" cy="2319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5302868"/>
              <a:ext cx="2279784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9553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4734</TotalTime>
  <Words>186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William G. Lowrie                                Department of Chemical and Biomolecular Engineering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Zhen Qin</dc:creator>
  <cp:keywords/>
  <dc:description/>
  <cp:lastModifiedBy>Qin, Zhen</cp:lastModifiedBy>
  <cp:revision>45</cp:revision>
  <dcterms:created xsi:type="dcterms:W3CDTF">2015-01-26T18:01:36Z</dcterms:created>
  <dcterms:modified xsi:type="dcterms:W3CDTF">2021-10-07T18:56:21Z</dcterms:modified>
  <cp:category/>
</cp:coreProperties>
</file>