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C86"/>
    <a:srgbClr val="DDE9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808" y="-254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95D2E-59CB-406C-B29D-4E83312443FB}"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12396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95D2E-59CB-406C-B29D-4E83312443FB}"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93879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95D2E-59CB-406C-B29D-4E83312443FB}"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181243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95D2E-59CB-406C-B29D-4E83312443FB}"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166299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95D2E-59CB-406C-B29D-4E83312443FB}"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84489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195D2E-59CB-406C-B29D-4E83312443FB}"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415731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195D2E-59CB-406C-B29D-4E83312443FB}" type="datetimeFigureOut">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371840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95D2E-59CB-406C-B29D-4E83312443FB}"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12286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95D2E-59CB-406C-B29D-4E83312443FB}" type="datetimeFigureOut">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203778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95D2E-59CB-406C-B29D-4E83312443FB}"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149501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95D2E-59CB-406C-B29D-4E83312443FB}"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6A0C4-BAE5-4950-A87F-B9E9AC5118A5}" type="slidenum">
              <a:rPr lang="en-US" smtClean="0"/>
              <a:t>‹#›</a:t>
            </a:fld>
            <a:endParaRPr lang="en-US"/>
          </a:p>
        </p:txBody>
      </p:sp>
    </p:spTree>
    <p:extLst>
      <p:ext uri="{BB962C8B-B14F-4D97-AF65-F5344CB8AC3E}">
        <p14:creationId xmlns:p14="http://schemas.microsoft.com/office/powerpoint/2010/main" val="368062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0195D2E-59CB-406C-B29D-4E83312443FB}" type="datetimeFigureOut">
              <a:rPr lang="en-US" smtClean="0"/>
              <a:t>3/26/2019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2D6A0C4-BAE5-4950-A87F-B9E9AC5118A5}" type="slidenum">
              <a:rPr lang="en-US" smtClean="0"/>
              <a:t>‹#›</a:t>
            </a:fld>
            <a:endParaRPr lang="en-US"/>
          </a:p>
        </p:txBody>
      </p:sp>
    </p:spTree>
    <p:extLst>
      <p:ext uri="{BB962C8B-B14F-4D97-AF65-F5344CB8AC3E}">
        <p14:creationId xmlns:p14="http://schemas.microsoft.com/office/powerpoint/2010/main" val="70056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9753" y="1372102"/>
            <a:ext cx="6611219" cy="57823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200" y="152400"/>
            <a:ext cx="1768221" cy="1188720"/>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8912"/>
          <a:stretch/>
        </p:blipFill>
        <p:spPr>
          <a:xfrm>
            <a:off x="76200" y="152400"/>
            <a:ext cx="1645706" cy="118872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4350" y="7193280"/>
            <a:ext cx="1813299" cy="1188720"/>
          </a:xfrm>
          <a:prstGeom prst="rect">
            <a:avLst/>
          </a:prstGeom>
        </p:spPr>
      </p:pic>
      <p:sp>
        <p:nvSpPr>
          <p:cNvPr id="19" name="TextBox 18"/>
          <p:cNvSpPr txBox="1"/>
          <p:nvPr/>
        </p:nvSpPr>
        <p:spPr>
          <a:xfrm>
            <a:off x="193918" y="8483769"/>
            <a:ext cx="6434728" cy="507831"/>
          </a:xfrm>
          <a:prstGeom prst="rect">
            <a:avLst/>
          </a:prstGeom>
          <a:noFill/>
        </p:spPr>
        <p:txBody>
          <a:bodyPr wrap="square" rtlCol="0">
            <a:spAutoFit/>
          </a:bodyPr>
          <a:lstStyle/>
          <a:p>
            <a:pPr algn="ctr"/>
            <a:r>
              <a:rPr lang="en-US" sz="900" i="1" dirty="0" smtClean="0"/>
              <a:t>All divisions of Precision </a:t>
            </a:r>
            <a:r>
              <a:rPr lang="en-US" sz="900" i="1" dirty="0" err="1" smtClean="0"/>
              <a:t>Castparts</a:t>
            </a:r>
            <a:r>
              <a:rPr lang="en-US" sz="900" i="1" dirty="0" smtClean="0"/>
              <a:t> Corp. are equal opportunity employers committed to recruit, hire, upgrade, train and promote in all job categories without regard to race, color, religion, sex, sexual orientation, gender identity, national origin, age, disability, veteran status or other status protected by applicable law.</a:t>
            </a:r>
            <a:endParaRPr lang="en-US" dirty="0"/>
          </a:p>
        </p:txBody>
      </p:sp>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19446" t="31360" r="36220" b="25185"/>
          <a:stretch/>
        </p:blipFill>
        <p:spPr>
          <a:xfrm>
            <a:off x="5052172" y="156825"/>
            <a:ext cx="1653428" cy="1184295"/>
          </a:xfrm>
          <a:prstGeom prst="rect">
            <a:avLst/>
          </a:prstGeom>
        </p:spPr>
      </p:pic>
      <p:pic>
        <p:nvPicPr>
          <p:cNvPr id="18" name="Picture 17"/>
          <p:cNvPicPr>
            <a:picLocks noChangeAspect="1"/>
          </p:cNvPicPr>
          <p:nvPr/>
        </p:nvPicPr>
        <p:blipFill rotWithShape="1">
          <a:blip r:embed="rId6" cstate="print">
            <a:extLst>
              <a:ext uri="{28A0092B-C50C-407E-A947-70E740481C1C}">
                <a14:useLocalDpi xmlns:a14="http://schemas.microsoft.com/office/drawing/2010/main" val="0"/>
              </a:ext>
            </a:extLst>
          </a:blip>
          <a:srcRect r="5386"/>
          <a:stretch/>
        </p:blipFill>
        <p:spPr>
          <a:xfrm>
            <a:off x="4958960" y="7189930"/>
            <a:ext cx="1742012" cy="1188720"/>
          </a:xfrm>
          <a:prstGeom prst="rect">
            <a:avLst/>
          </a:prstGeom>
        </p:spPr>
      </p:pic>
      <p:pic>
        <p:nvPicPr>
          <p:cNvPr id="20" name="Picture 19"/>
          <p:cNvPicPr>
            <a:picLocks noChangeAspect="1"/>
          </p:cNvPicPr>
          <p:nvPr/>
        </p:nvPicPr>
        <p:blipFill rotWithShape="1">
          <a:blip r:embed="rId7" cstate="print">
            <a:extLst>
              <a:ext uri="{28A0092B-C50C-407E-A947-70E740481C1C}">
                <a14:useLocalDpi xmlns:a14="http://schemas.microsoft.com/office/drawing/2010/main" val="0"/>
              </a:ext>
            </a:extLst>
          </a:blip>
          <a:srcRect t="9421" b="10760"/>
          <a:stretch/>
        </p:blipFill>
        <p:spPr>
          <a:xfrm>
            <a:off x="3464741" y="7214214"/>
            <a:ext cx="1471368" cy="1167786"/>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42351" y="7193280"/>
            <a:ext cx="1786649" cy="1188720"/>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76600" y="161250"/>
            <a:ext cx="1828800" cy="1179870"/>
          </a:xfrm>
          <a:prstGeom prst="rect">
            <a:avLst/>
          </a:prstGeom>
        </p:spPr>
      </p:pic>
      <p:sp>
        <p:nvSpPr>
          <p:cNvPr id="3" name="Rectangle 2"/>
          <p:cNvSpPr/>
          <p:nvPr/>
        </p:nvSpPr>
        <p:spPr>
          <a:xfrm>
            <a:off x="89753" y="1778675"/>
            <a:ext cx="6651879" cy="2439129"/>
          </a:xfrm>
          <a:prstGeom prst="rect">
            <a:avLst/>
          </a:prstGeom>
        </p:spPr>
        <p:txBody>
          <a:bodyPr wrap="square">
            <a:spAutoFit/>
          </a:bodyPr>
          <a:lstStyle/>
          <a:p>
            <a:endParaRPr lang="en-US" sz="1050" dirty="0" smtClean="0"/>
          </a:p>
          <a:p>
            <a:pPr algn="just"/>
            <a:r>
              <a:rPr lang="en-US" sz="1050" dirty="0" smtClean="0"/>
              <a:t>Precision </a:t>
            </a:r>
            <a:r>
              <a:rPr lang="en-US" sz="1050" dirty="0" err="1"/>
              <a:t>Castparts</a:t>
            </a:r>
            <a:r>
              <a:rPr lang="en-US" sz="1050" dirty="0"/>
              <a:t> Corp. (PCC) is a </a:t>
            </a:r>
            <a:r>
              <a:rPr lang="en-US" sz="1050" dirty="0" smtClean="0"/>
              <a:t>Berkshire Hathaway company </a:t>
            </a:r>
            <a:r>
              <a:rPr lang="en-US" sz="1050" dirty="0"/>
              <a:t>that manufactures world-class complex metal components and products; serving the aerospace, power, and general industrial markets.  PCC has more than </a:t>
            </a:r>
            <a:r>
              <a:rPr lang="en-US" sz="1050" dirty="0" smtClean="0"/>
              <a:t>160 </a:t>
            </a:r>
            <a:r>
              <a:rPr lang="en-US" sz="1050" dirty="0"/>
              <a:t>facilities worldwide, with over 100 located in the US.   Numerous career paths are available within PCC as a result of our extraordinary growth and market </a:t>
            </a:r>
            <a:r>
              <a:rPr lang="en-US" sz="1050" dirty="0" smtClean="0"/>
              <a:t>leverage</a:t>
            </a:r>
            <a:r>
              <a:rPr lang="en-US" sz="1050" dirty="0" smtClean="0"/>
              <a:t>.</a:t>
            </a:r>
          </a:p>
          <a:p>
            <a:pPr algn="just"/>
            <a:endParaRPr lang="en-US" sz="1050" dirty="0"/>
          </a:p>
          <a:p>
            <a:pPr algn="just"/>
            <a:r>
              <a:rPr lang="en-US" sz="1050" dirty="0" smtClean="0"/>
              <a:t>PCC Airfoils, LLC is a wholly-owned subsidiary of Precision Castparts Corp.  The Airfoils Division manufactures complex highly technical investment castings for turbine engine applications used in commercial jet engines, military jet engines, helicopters and industrial gas turbines.  </a:t>
            </a:r>
            <a:endParaRPr lang="en-US" sz="1050" dirty="0"/>
          </a:p>
          <a:p>
            <a:endParaRPr lang="en-US" sz="800" dirty="0"/>
          </a:p>
          <a:p>
            <a:r>
              <a:rPr lang="en-US" sz="1050" b="1" dirty="0" smtClean="0"/>
              <a:t>We </a:t>
            </a:r>
            <a:r>
              <a:rPr lang="en-US" sz="1050" b="1" dirty="0"/>
              <a:t>are seeking highly motivated IMPACT players to join our world of MANUFACTURING</a:t>
            </a:r>
            <a:endParaRPr lang="en-US" sz="1050" dirty="0"/>
          </a:p>
          <a:p>
            <a:pPr lvl="0" algn="just"/>
            <a:r>
              <a:rPr lang="en-US" sz="1050" dirty="0"/>
              <a:t>Do you thrive in a fast-paced, challenging environment where you are rewarded for results?  Do you want to be a member of a team that is driven to win?  If so, Precision </a:t>
            </a:r>
            <a:r>
              <a:rPr lang="en-US" sz="1050" dirty="0" err="1"/>
              <a:t>Castparts</a:t>
            </a:r>
            <a:r>
              <a:rPr lang="en-US" sz="1050" dirty="0"/>
              <a:t> Corp. may be just the place for you to build your career</a:t>
            </a:r>
            <a:r>
              <a:rPr lang="en-US" sz="1050" dirty="0" smtClean="0"/>
              <a:t>.</a:t>
            </a:r>
            <a:r>
              <a:rPr lang="en-US" sz="1050" dirty="0">
                <a:solidFill>
                  <a:prstClr val="black"/>
                </a:solidFill>
              </a:rPr>
              <a:t> </a:t>
            </a:r>
            <a:endParaRPr lang="en-US" sz="1050" dirty="0" smtClean="0">
              <a:solidFill>
                <a:prstClr val="black"/>
              </a:solidFill>
            </a:endParaRPr>
          </a:p>
          <a:p>
            <a:pPr lvl="0" algn="just"/>
            <a:endParaRPr lang="en-US" sz="800" dirty="0">
              <a:solidFill>
                <a:prstClr val="black"/>
              </a:solidFill>
            </a:endParaRPr>
          </a:p>
        </p:txBody>
      </p:sp>
      <p:sp>
        <p:nvSpPr>
          <p:cNvPr id="12" name="TextBox 11"/>
          <p:cNvSpPr txBox="1"/>
          <p:nvPr/>
        </p:nvSpPr>
        <p:spPr>
          <a:xfrm>
            <a:off x="609600" y="4225382"/>
            <a:ext cx="5097649" cy="1377300"/>
          </a:xfrm>
          <a:prstGeom prst="rect">
            <a:avLst/>
          </a:prstGeom>
          <a:noFill/>
        </p:spPr>
        <p:txBody>
          <a:bodyPr wrap="square" rtlCol="0">
            <a:spAutoFit/>
          </a:bodyPr>
          <a:lstStyle/>
          <a:p>
            <a:pPr lvl="0"/>
            <a:r>
              <a:rPr lang="en-US" sz="2000" b="1" u="sng" dirty="0" smtClean="0">
                <a:solidFill>
                  <a:prstClr val="black"/>
                </a:solidFill>
              </a:rPr>
              <a:t>Come visit us on campus:</a:t>
            </a:r>
          </a:p>
          <a:p>
            <a:endParaRPr lang="en-US" sz="1100" dirty="0"/>
          </a:p>
          <a:p>
            <a:pPr lvl="0"/>
            <a:r>
              <a:rPr lang="en-US" sz="1400" b="1" u="sng" dirty="0" smtClean="0">
                <a:solidFill>
                  <a:prstClr val="black"/>
                </a:solidFill>
              </a:rPr>
              <a:t>Thursday, April 11, 2019</a:t>
            </a:r>
            <a:endParaRPr lang="en-US" sz="1400" b="1" u="sng" dirty="0" smtClean="0">
              <a:solidFill>
                <a:prstClr val="black"/>
              </a:solidFill>
            </a:endParaRPr>
          </a:p>
          <a:p>
            <a:pPr lvl="0"/>
            <a:r>
              <a:rPr lang="en-US" sz="1400" dirty="0" smtClean="0">
                <a:solidFill>
                  <a:prstClr val="black"/>
                </a:solidFill>
              </a:rPr>
              <a:t>Information Session – 5:30 p.m. – </a:t>
            </a:r>
            <a:r>
              <a:rPr lang="en-US" sz="1400" dirty="0" err="1" smtClean="0">
                <a:solidFill>
                  <a:prstClr val="black"/>
                </a:solidFill>
              </a:rPr>
              <a:t>MacQuigg</a:t>
            </a:r>
            <a:r>
              <a:rPr lang="en-US" sz="1400" dirty="0" smtClean="0">
                <a:solidFill>
                  <a:prstClr val="black"/>
                </a:solidFill>
              </a:rPr>
              <a:t> Lab, Room 162</a:t>
            </a:r>
            <a:endParaRPr lang="en-US" sz="1400" dirty="0" smtClean="0">
              <a:solidFill>
                <a:prstClr val="black"/>
              </a:solidFill>
            </a:endParaRPr>
          </a:p>
          <a:p>
            <a:pPr lvl="0"/>
            <a:r>
              <a:rPr lang="en-US" sz="1400" dirty="0">
                <a:solidFill>
                  <a:prstClr val="black"/>
                </a:solidFill>
              </a:rPr>
              <a:t>	</a:t>
            </a:r>
            <a:r>
              <a:rPr lang="en-US" sz="1400" i="1" dirty="0" smtClean="0">
                <a:solidFill>
                  <a:prstClr val="black"/>
                </a:solidFill>
              </a:rPr>
              <a:t>Food and Beverages Provided! </a:t>
            </a:r>
          </a:p>
          <a:p>
            <a:pPr lvl="0"/>
            <a:endParaRPr lang="en-US" sz="1050" i="1" dirty="0">
              <a:solidFill>
                <a:prstClr val="black"/>
              </a:solidFill>
            </a:endParaRPr>
          </a:p>
        </p:txBody>
      </p:sp>
      <p:sp>
        <p:nvSpPr>
          <p:cNvPr id="24" name="TextBox 23"/>
          <p:cNvSpPr txBox="1"/>
          <p:nvPr/>
        </p:nvSpPr>
        <p:spPr>
          <a:xfrm>
            <a:off x="3925931" y="5820995"/>
            <a:ext cx="1905000" cy="923330"/>
          </a:xfrm>
          <a:prstGeom prst="rect">
            <a:avLst/>
          </a:prstGeom>
          <a:solidFill>
            <a:schemeClr val="bg1"/>
          </a:solidFill>
          <a:ln>
            <a:solidFill>
              <a:schemeClr val="tx1"/>
            </a:solidFill>
          </a:ln>
        </p:spPr>
        <p:txBody>
          <a:bodyPr wrap="square" rtlCol="0">
            <a:spAutoFit/>
          </a:bodyPr>
          <a:lstStyle/>
          <a:p>
            <a:pPr>
              <a:spcBef>
                <a:spcPts val="400"/>
              </a:spcBef>
            </a:pPr>
            <a:r>
              <a:rPr lang="en-US" sz="1100" b="1" dirty="0" smtClean="0"/>
              <a:t>Engineering</a:t>
            </a:r>
          </a:p>
          <a:p>
            <a:pPr>
              <a:spcBef>
                <a:spcPts val="400"/>
              </a:spcBef>
            </a:pPr>
            <a:r>
              <a:rPr lang="en-US" sz="1100" dirty="0" smtClean="0"/>
              <a:t>Materials Science/Metallurgy</a:t>
            </a:r>
          </a:p>
          <a:p>
            <a:pPr>
              <a:spcBef>
                <a:spcPts val="400"/>
              </a:spcBef>
            </a:pPr>
            <a:r>
              <a:rPr lang="en-US" sz="1100" dirty="0" smtClean="0"/>
              <a:t>Mechanical</a:t>
            </a:r>
          </a:p>
          <a:p>
            <a:pPr>
              <a:spcBef>
                <a:spcPts val="400"/>
              </a:spcBef>
            </a:pPr>
            <a:r>
              <a:rPr lang="en-US" sz="1100" dirty="0" smtClean="0"/>
              <a:t>Industrial Systems</a:t>
            </a:r>
          </a:p>
        </p:txBody>
      </p:sp>
      <p:sp>
        <p:nvSpPr>
          <p:cNvPr id="6" name="TextBox 5"/>
          <p:cNvSpPr txBox="1"/>
          <p:nvPr/>
        </p:nvSpPr>
        <p:spPr>
          <a:xfrm>
            <a:off x="2677650" y="5502029"/>
            <a:ext cx="1360950" cy="338554"/>
          </a:xfrm>
          <a:prstGeom prst="rect">
            <a:avLst/>
          </a:prstGeom>
          <a:noFill/>
        </p:spPr>
        <p:txBody>
          <a:bodyPr wrap="none" rtlCol="0">
            <a:spAutoFit/>
          </a:bodyPr>
          <a:lstStyle/>
          <a:p>
            <a:pPr algn="ctr"/>
            <a:r>
              <a:rPr lang="en-US" sz="1600" b="1" dirty="0"/>
              <a:t>We’re Hiring! </a:t>
            </a:r>
          </a:p>
        </p:txBody>
      </p:sp>
      <p:sp>
        <p:nvSpPr>
          <p:cNvPr id="28" name="TextBox 27"/>
          <p:cNvSpPr txBox="1"/>
          <p:nvPr/>
        </p:nvSpPr>
        <p:spPr>
          <a:xfrm>
            <a:off x="2151639" y="6717268"/>
            <a:ext cx="2741200" cy="369332"/>
          </a:xfrm>
          <a:prstGeom prst="rect">
            <a:avLst/>
          </a:prstGeom>
          <a:noFill/>
        </p:spPr>
        <p:txBody>
          <a:bodyPr wrap="none" rtlCol="0">
            <a:spAutoFit/>
          </a:bodyPr>
          <a:lstStyle/>
          <a:p>
            <a:r>
              <a:rPr lang="en-US" b="1" dirty="0" smtClean="0"/>
              <a:t>www.precast.com/careers</a:t>
            </a:r>
            <a:r>
              <a:rPr lang="en-US" sz="1600" b="1" dirty="0" smtClean="0"/>
              <a:t> </a:t>
            </a:r>
            <a:endParaRPr lang="en-US" sz="1600" b="1" dirty="0"/>
          </a:p>
        </p:txBody>
      </p:sp>
      <p:pic>
        <p:nvPicPr>
          <p:cNvPr id="33" name="Picture 32"/>
          <p:cNvPicPr>
            <a:picLocks noChangeAspect="1"/>
          </p:cNvPicPr>
          <p:nvPr/>
        </p:nvPicPr>
        <p:blipFill rotWithShape="1">
          <a:blip r:embed="rId10" cstate="print">
            <a:extLst>
              <a:ext uri="{28A0092B-C50C-407E-A947-70E740481C1C}">
                <a14:useLocalDpi xmlns:a14="http://schemas.microsoft.com/office/drawing/2010/main" val="0"/>
              </a:ext>
            </a:extLst>
          </a:blip>
          <a:srcRect l="2166" t="4152" b="3750"/>
          <a:stretch/>
        </p:blipFill>
        <p:spPr>
          <a:xfrm>
            <a:off x="84729" y="7189931"/>
            <a:ext cx="1577106" cy="1188720"/>
          </a:xfrm>
          <a:prstGeom prst="rect">
            <a:avLst/>
          </a:prstGeom>
        </p:spPr>
      </p:pic>
      <p:cxnSp>
        <p:nvCxnSpPr>
          <p:cNvPr id="36" name="Straight Connector 35"/>
          <p:cNvCxnSpPr/>
          <p:nvPr/>
        </p:nvCxnSpPr>
        <p:spPr>
          <a:xfrm>
            <a:off x="89753" y="1372102"/>
            <a:ext cx="6615847" cy="0"/>
          </a:xfrm>
          <a:prstGeom prst="line">
            <a:avLst/>
          </a:prstGeom>
          <a:ln w="57150" cmpd="thinThick">
            <a:solidFill>
              <a:srgbClr val="042C86"/>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9753" y="7154421"/>
            <a:ext cx="6624772" cy="0"/>
          </a:xfrm>
          <a:prstGeom prst="line">
            <a:avLst/>
          </a:prstGeom>
          <a:ln w="57150" cmpd="thinThick">
            <a:solidFill>
              <a:srgbClr val="042C86"/>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200" y="152400"/>
            <a:ext cx="6629400" cy="0"/>
          </a:xfrm>
          <a:prstGeom prst="line">
            <a:avLst/>
          </a:prstGeom>
          <a:ln w="57150" cmpd="thinThick">
            <a:solidFill>
              <a:srgbClr val="042C86"/>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9753" y="8431069"/>
            <a:ext cx="6624772" cy="0"/>
          </a:xfrm>
          <a:prstGeom prst="line">
            <a:avLst/>
          </a:prstGeom>
          <a:ln w="57150" cmpd="thinThick">
            <a:solidFill>
              <a:srgbClr val="042C8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03217" y="1434758"/>
            <a:ext cx="2346766" cy="537684"/>
          </a:xfrm>
          <a:prstGeom prst="rect">
            <a:avLst/>
          </a:prstGeom>
        </p:spPr>
      </p:pic>
      <p:sp>
        <p:nvSpPr>
          <p:cNvPr id="29" name="TextBox 28"/>
          <p:cNvSpPr txBox="1"/>
          <p:nvPr/>
        </p:nvSpPr>
        <p:spPr>
          <a:xfrm>
            <a:off x="873282" y="5820995"/>
            <a:ext cx="1905000" cy="923330"/>
          </a:xfrm>
          <a:prstGeom prst="rect">
            <a:avLst/>
          </a:prstGeom>
          <a:solidFill>
            <a:schemeClr val="bg1"/>
          </a:solidFill>
          <a:ln>
            <a:solidFill>
              <a:schemeClr val="tx1"/>
            </a:solidFill>
          </a:ln>
        </p:spPr>
        <p:txBody>
          <a:bodyPr wrap="square" rtlCol="0">
            <a:spAutoFit/>
          </a:bodyPr>
          <a:lstStyle/>
          <a:p>
            <a:pPr>
              <a:spcBef>
                <a:spcPts val="400"/>
              </a:spcBef>
            </a:pPr>
            <a:r>
              <a:rPr lang="en-US" sz="1100" b="1" dirty="0" smtClean="0"/>
              <a:t>Development Program (TDP)</a:t>
            </a:r>
            <a:endParaRPr lang="en-US" sz="1100" b="1" dirty="0" smtClean="0"/>
          </a:p>
          <a:p>
            <a:pPr>
              <a:spcBef>
                <a:spcPts val="400"/>
              </a:spcBef>
            </a:pPr>
            <a:r>
              <a:rPr lang="en-US" sz="1100" b="1" dirty="0" smtClean="0"/>
              <a:t>Direct Hire – Technical</a:t>
            </a:r>
          </a:p>
          <a:p>
            <a:pPr>
              <a:spcBef>
                <a:spcPts val="400"/>
              </a:spcBef>
            </a:pPr>
            <a:r>
              <a:rPr lang="en-US" sz="1100" b="1" dirty="0" smtClean="0"/>
              <a:t>Direct Hire - Operations</a:t>
            </a:r>
            <a:endParaRPr lang="en-US" sz="1100" b="1" dirty="0" smtClean="0"/>
          </a:p>
          <a:p>
            <a:pPr>
              <a:spcBef>
                <a:spcPts val="400"/>
              </a:spcBef>
            </a:pPr>
            <a:r>
              <a:rPr lang="en-US" sz="1100" b="1" dirty="0" smtClean="0"/>
              <a:t>Co-op</a:t>
            </a:r>
          </a:p>
        </p:txBody>
      </p:sp>
    </p:spTree>
    <p:extLst>
      <p:ext uri="{BB962C8B-B14F-4D97-AF65-F5344CB8AC3E}">
        <p14:creationId xmlns:p14="http://schemas.microsoft.com/office/powerpoint/2010/main" val="2141429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A19DEF3DC86D47A3C2216380239AAC" ma:contentTypeVersion="10" ma:contentTypeDescription="Create a new document." ma:contentTypeScope="" ma:versionID="51b5ba3ca7c062d5c62977575264b562">
  <xsd:schema xmlns:xsd="http://www.w3.org/2001/XMLSchema" xmlns:xs="http://www.w3.org/2001/XMLSchema" xmlns:p="http://schemas.microsoft.com/office/2006/metadata/properties" xmlns:ns1="http://schemas.microsoft.com/sharepoint/v3" targetNamespace="http://schemas.microsoft.com/office/2006/metadata/properties" ma:root="true" ma:fieldsID="dd99b020806ea9de9a7f76b2e7bb3ad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ma:readOnly="false">
      <xsd:simpleType>
        <xsd:restriction base="dms:Unknown"/>
      </xsd:simpleType>
    </xsd:element>
    <xsd:element name="PublishingExpirationDate" ma:index="9" nillable="true" ma:displayName="Scheduling End Date" ma:description=""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32FCA36-C732-4C92-9444-5F2C0E343F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6537A2-F782-4A41-9C9E-0D5CD5796431}">
  <ds:schemaRefs>
    <ds:schemaRef ds:uri="http://schemas.microsoft.com/sharepoint/v3/contenttype/forms"/>
  </ds:schemaRefs>
</ds:datastoreItem>
</file>

<file path=customXml/itemProps3.xml><?xml version="1.0" encoding="utf-8"?>
<ds:datastoreItem xmlns:ds="http://schemas.openxmlformats.org/officeDocument/2006/customXml" ds:itemID="{1FD52FB2-4026-4F07-87E6-612F4705FBB1}">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1016</TotalTime>
  <Words>245</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PCC Structurals,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Garrison, Karen</dc:creator>
  <cp:lastModifiedBy>Bulso, Libby</cp:lastModifiedBy>
  <cp:revision>59</cp:revision>
  <cp:lastPrinted>2017-01-18T22:18:45Z</cp:lastPrinted>
  <dcterms:created xsi:type="dcterms:W3CDTF">2013-08-07T18:45:56Z</dcterms:created>
  <dcterms:modified xsi:type="dcterms:W3CDTF">2019-03-26T18:14:01Z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0x010100BEA19DEF3DC86D47A3C2216380239AAC</vt:lpwstr>
  </property>
</Properties>
</file>